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jtsz6C/SVPsBBIni6NY1vn8jec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4880D2-3839-494B-B043-1448BB3B795E}">
  <a:tblStyle styleId="{BF4880D2-3839-494B-B043-1448BB3B795E}" styleName="Table_0">
    <a:wholeTbl>
      <a:tcTxStyle b="off" i="off">
        <a:font>
          <a:latin typeface="Arial"/>
          <a:ea typeface="Arial"/>
          <a:cs typeface="Arial"/>
        </a:font>
        <a:schemeClr val="lt1"/>
      </a:tcTxStyle>
      <a:tcStyle>
        <a:tcBdr>
          <a:left>
            <a:ln cap="flat" cmpd="sng" w="9525">
              <a:solidFill>
                <a:srgbClr val="FFE2BA"/>
              </a:solidFill>
              <a:prstDash val="solid"/>
              <a:round/>
              <a:headEnd len="sm" w="sm" type="none"/>
              <a:tailEnd len="sm" w="sm" type="none"/>
            </a:ln>
          </a:left>
          <a:right>
            <a:ln cap="flat" cmpd="sng" w="9525">
              <a:solidFill>
                <a:srgbClr val="FFE2BA"/>
              </a:solidFill>
              <a:prstDash val="solid"/>
              <a:round/>
              <a:headEnd len="sm" w="sm" type="none"/>
              <a:tailEnd len="sm" w="sm" type="none"/>
            </a:ln>
          </a:right>
          <a:top>
            <a:ln cap="flat" cmpd="sng" w="9525">
              <a:solidFill>
                <a:srgbClr val="FFE2BA"/>
              </a:solidFill>
              <a:prstDash val="solid"/>
              <a:round/>
              <a:headEnd len="sm" w="sm" type="none"/>
              <a:tailEnd len="sm" w="sm" type="none"/>
            </a:ln>
          </a:top>
          <a:bottom>
            <a:ln cap="flat" cmpd="sng" w="9525">
              <a:solidFill>
                <a:srgbClr val="FFE2BA"/>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lt1">
              <a:alpha val="20000"/>
            </a:schemeClr>
          </a:solidFill>
        </a:fill>
      </a:tcStyle>
    </a:band1H>
    <a:band2H>
      <a:tcTxStyle b="off" i="off"/>
    </a:band2H>
    <a:band1V>
      <a:tcTxStyle b="off" i="off"/>
      <a:tcStyle>
        <a:fill>
          <a:solidFill>
            <a:schemeClr val="lt1">
              <a:alpha val="20000"/>
            </a:schemeClr>
          </a:solidFill>
        </a:fill>
      </a:tcStyle>
    </a:band1V>
    <a:band2V>
      <a:tcTxStyle b="off" i="off"/>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b="off" i="off"/>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b="off" i="off"/>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b="off" i="off"/>
      <a:tcStyle>
        <a:tcBdr>
          <a:bottom>
            <a:ln cap="flat" cmpd="sng" w="9525">
              <a:solidFill>
                <a:srgbClr val="000000">
                  <a:alpha val="0"/>
                </a:srgbClr>
              </a:solidFill>
              <a:prstDash val="solid"/>
              <a:round/>
              <a:headEnd len="sm" w="sm" type="none"/>
              <a:tailEnd len="sm" w="sm" type="none"/>
            </a:ln>
          </a:bottom>
        </a:tcBdr>
      </a:tcStyle>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3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 name="Google Shape;14;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 name="Shape 17"/>
        <p:cNvGrpSpPr/>
        <p:nvPr/>
      </p:nvGrpSpPr>
      <p:grpSpPr>
        <a:xfrm>
          <a:off x="0" y="0"/>
          <a:ext cx="0" cy="0"/>
          <a:chOff x="0" y="0"/>
          <a:chExt cx="0" cy="0"/>
        </a:xfrm>
      </p:grpSpPr>
      <p:sp>
        <p:nvSpPr>
          <p:cNvPr id="18" name="Google Shape;18;p3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0" name="Google Shape;20;p3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3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2" name="Google Shape;22;p3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 name="Google Shape;23;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6" name="Shape 26"/>
        <p:cNvGrpSpPr/>
        <p:nvPr/>
      </p:nvGrpSpPr>
      <p:grpSpPr>
        <a:xfrm>
          <a:off x="0" y="0"/>
          <a:ext cx="0" cy="0"/>
          <a:chOff x="0" y="0"/>
          <a:chExt cx="0" cy="0"/>
        </a:xfrm>
      </p:grpSpPr>
      <p:sp>
        <p:nvSpPr>
          <p:cNvPr id="27" name="Google Shape;27;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1" name="Shape 31"/>
        <p:cNvGrpSpPr/>
        <p:nvPr/>
      </p:nvGrpSpPr>
      <p:grpSpPr>
        <a:xfrm>
          <a:off x="0" y="0"/>
          <a:ext cx="0" cy="0"/>
          <a:chOff x="0" y="0"/>
          <a:chExt cx="0" cy="0"/>
        </a:xfrm>
      </p:grpSpPr>
      <p:sp>
        <p:nvSpPr>
          <p:cNvPr id="32" name="Google Shape;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5" name="Shape 35"/>
        <p:cNvGrpSpPr/>
        <p:nvPr/>
      </p:nvGrpSpPr>
      <p:grpSpPr>
        <a:xfrm>
          <a:off x="0" y="0"/>
          <a:ext cx="0" cy="0"/>
          <a:chOff x="0" y="0"/>
          <a:chExt cx="0" cy="0"/>
        </a:xfrm>
      </p:grpSpPr>
      <p:sp>
        <p:nvSpPr>
          <p:cNvPr id="36" name="Google Shape;36;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34"/>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38" name="Google Shape;38;p34"/>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9" name="Google Shape;39;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2" name="Shape 42"/>
        <p:cNvGrpSpPr/>
        <p:nvPr/>
      </p:nvGrpSpPr>
      <p:grpSpPr>
        <a:xfrm>
          <a:off x="0" y="0"/>
          <a:ext cx="0" cy="0"/>
          <a:chOff x="0" y="0"/>
          <a:chExt cx="0" cy="0"/>
        </a:xfrm>
      </p:grpSpPr>
      <p:sp>
        <p:nvSpPr>
          <p:cNvPr id="43" name="Google Shape;43;p3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35"/>
          <p:cNvSpPr/>
          <p:nvPr>
            <p:ph idx="2" type="pic"/>
          </p:nvPr>
        </p:nvSpPr>
        <p:spPr>
          <a:xfrm>
            <a:off x="3887391" y="740569"/>
            <a:ext cx="4629300" cy="3655200"/>
          </a:xfrm>
          <a:prstGeom prst="rect">
            <a:avLst/>
          </a:prstGeom>
          <a:noFill/>
          <a:ln>
            <a:noFill/>
          </a:ln>
        </p:spPr>
      </p:sp>
      <p:sp>
        <p:nvSpPr>
          <p:cNvPr id="45" name="Google Shape;45;p35"/>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46" name="Google Shape;46;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9" name="Shape 49"/>
        <p:cNvGrpSpPr/>
        <p:nvPr/>
      </p:nvGrpSpPr>
      <p:grpSpPr>
        <a:xfrm>
          <a:off x="0" y="0"/>
          <a:ext cx="0" cy="0"/>
          <a:chOff x="0" y="0"/>
          <a:chExt cx="0" cy="0"/>
        </a:xfrm>
      </p:grpSpPr>
      <p:sp>
        <p:nvSpPr>
          <p:cNvPr id="50" name="Google Shape;50;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3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55" name="Shape 55"/>
        <p:cNvGrpSpPr/>
        <p:nvPr/>
      </p:nvGrpSpPr>
      <p:grpSpPr>
        <a:xfrm>
          <a:off x="0" y="0"/>
          <a:ext cx="0" cy="0"/>
          <a:chOff x="0" y="0"/>
          <a:chExt cx="0" cy="0"/>
        </a:xfrm>
      </p:grpSpPr>
      <p:sp>
        <p:nvSpPr>
          <p:cNvPr id="56" name="Google Shape;56;p37"/>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37"/>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8" name="Google Shape;58;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title"/>
          </p:nvPr>
        </p:nvSpPr>
        <p:spPr>
          <a:xfrm>
            <a:off x="1" y="147663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11</a:t>
            </a:r>
            <a:endParaRPr/>
          </a:p>
        </p:txBody>
      </p:sp>
      <p:sp>
        <p:nvSpPr>
          <p:cNvPr id="66" name="Google Shape;66;p1"/>
          <p:cNvSpPr txBox="1"/>
          <p:nvPr/>
        </p:nvSpPr>
        <p:spPr>
          <a:xfrm>
            <a:off x="0" y="2179335"/>
            <a:ext cx="91440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Calibri"/>
                <a:ea typeface="Calibri"/>
                <a:cs typeface="Calibri"/>
                <a:sym typeface="Calibri"/>
              </a:rPr>
              <a:t>JavaScript Parte 2</a:t>
            </a:r>
            <a:endParaRPr b="0" i="0" sz="1100" u="none" cap="none" strike="noStrike">
              <a:solidFill>
                <a:srgbClr val="000000"/>
              </a:solidFill>
              <a:latin typeface="Arial"/>
              <a:ea typeface="Arial"/>
              <a:cs typeface="Arial"/>
              <a:sym typeface="Arial"/>
            </a:endParaRPr>
          </a:p>
        </p:txBody>
      </p:sp>
      <p:pic>
        <p:nvPicPr>
          <p:cNvPr id="67" name="Google Shape;67;p1"/>
          <p:cNvPicPr preferRelativeResize="0"/>
          <p:nvPr/>
        </p:nvPicPr>
        <p:blipFill rotWithShape="1">
          <a:blip r:embed="rId3">
            <a:alphaModFix/>
          </a:blip>
          <a:srcRect b="24698" l="34218" r="34218" t="0"/>
          <a:stretch/>
        </p:blipFill>
        <p:spPr>
          <a:xfrm>
            <a:off x="3962282" y="2571750"/>
            <a:ext cx="1219434" cy="1702077"/>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Operadores</a:t>
            </a:r>
            <a:endParaRPr b="1" i="0" sz="1100" u="none" cap="none" strike="noStrike">
              <a:solidFill>
                <a:srgbClr val="000000"/>
              </a:solidFill>
              <a:latin typeface="Arial"/>
              <a:ea typeface="Arial"/>
              <a:cs typeface="Arial"/>
              <a:sym typeface="Arial"/>
            </a:endParaRPr>
          </a:p>
        </p:txBody>
      </p:sp>
      <p:sp>
        <p:nvSpPr>
          <p:cNvPr id="132" name="Google Shape;132;p10"/>
          <p:cNvSpPr txBox="1"/>
          <p:nvPr/>
        </p:nvSpPr>
        <p:spPr>
          <a:xfrm>
            <a:off x="168965" y="1093781"/>
            <a:ext cx="8826000" cy="2331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typeOf</a:t>
            </a:r>
            <a:r>
              <a:rPr b="1" i="0" lang="es" sz="27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Este operador es especial dado que nos permite a nosotros conocer el tipo de dato que tiene la variable sobre la cual vamos a realizar una acción.</a:t>
            </a:r>
            <a:endParaRPr b="0" i="0" sz="21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descr="Image for post" id="133" name="Google Shape;133;p10"/>
          <p:cNvPicPr preferRelativeResize="0"/>
          <p:nvPr/>
        </p:nvPicPr>
        <p:blipFill rotWithShape="1">
          <a:blip r:embed="rId3">
            <a:alphaModFix/>
          </a:blip>
          <a:srcRect b="26492" l="12392" r="12497" t="26347"/>
          <a:stretch/>
        </p:blipFill>
        <p:spPr>
          <a:xfrm>
            <a:off x="687665" y="2912165"/>
            <a:ext cx="7919622" cy="1845238"/>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Condicionales</a:t>
            </a:r>
            <a:endParaRPr b="1" i="0" sz="1100" u="none" cap="none" strike="noStrike">
              <a:solidFill>
                <a:srgbClr val="000000"/>
              </a:solidFill>
              <a:latin typeface="Arial"/>
              <a:ea typeface="Arial"/>
              <a:cs typeface="Arial"/>
              <a:sym typeface="Arial"/>
            </a:endParaRPr>
          </a:p>
        </p:txBody>
      </p:sp>
      <p:sp>
        <p:nvSpPr>
          <p:cNvPr id="139" name="Google Shape;139;p11"/>
          <p:cNvSpPr txBox="1"/>
          <p:nvPr/>
        </p:nvSpPr>
        <p:spPr>
          <a:xfrm>
            <a:off x="168965" y="1093781"/>
            <a:ext cx="8826000" cy="547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Las sentencias condicionales se utilizan para realizar diferentes acciones basadas en condiciones.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En JavaScript tenemos las siguientes declaraciones condicionales:</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if</a:t>
            </a:r>
            <a:r>
              <a:rPr b="0" i="0" lang="es" sz="2400" u="none" cap="none" strike="noStrike">
                <a:solidFill>
                  <a:schemeClr val="dk1"/>
                </a:solidFill>
                <a:latin typeface="Arial"/>
                <a:ea typeface="Arial"/>
                <a:cs typeface="Arial"/>
                <a:sym typeface="Arial"/>
              </a:rPr>
              <a:t> para especificar un bloque de código que se ejecutará, si una condición especificada es verdadera.</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else</a:t>
            </a:r>
            <a:r>
              <a:rPr b="0" i="0" lang="es" sz="2400" u="none" cap="none" strike="noStrike">
                <a:solidFill>
                  <a:schemeClr val="dk1"/>
                </a:solidFill>
                <a:latin typeface="Arial"/>
                <a:ea typeface="Arial"/>
                <a:cs typeface="Arial"/>
                <a:sym typeface="Arial"/>
              </a:rPr>
              <a:t> para especificar un bloque de código que se ejecutará, si la misma condición es falsa.</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1" i="0" lang="es" sz="2400" u="none" cap="none" strike="noStrike">
                <a:solidFill>
                  <a:schemeClr val="dk1"/>
                </a:solidFill>
                <a:latin typeface="Arial"/>
                <a:ea typeface="Arial"/>
                <a:cs typeface="Arial"/>
                <a:sym typeface="Arial"/>
              </a:rPr>
              <a:t>switch</a:t>
            </a:r>
            <a:r>
              <a:rPr b="0" i="0" lang="es" sz="2400" u="none" cap="none" strike="noStrike">
                <a:solidFill>
                  <a:schemeClr val="dk1"/>
                </a:solidFill>
                <a:latin typeface="Arial"/>
                <a:ea typeface="Arial"/>
                <a:cs typeface="Arial"/>
                <a:sym typeface="Arial"/>
              </a:rPr>
              <a:t> para especificar muchos bloques alternativos de código que se ejecutarán.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31078C"/>
                </a:solidFill>
                <a:latin typeface="Arial"/>
                <a:ea typeface="Arial"/>
                <a:cs typeface="Arial"/>
                <a:sym typeface="Arial"/>
              </a:rPr>
              <a:t>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Condicionales</a:t>
            </a:r>
            <a:endParaRPr b="1" i="0" sz="1100" u="none" cap="none" strike="noStrike">
              <a:solidFill>
                <a:srgbClr val="000000"/>
              </a:solidFill>
              <a:latin typeface="Arial"/>
              <a:ea typeface="Arial"/>
              <a:cs typeface="Arial"/>
              <a:sym typeface="Arial"/>
            </a:endParaRPr>
          </a:p>
        </p:txBody>
      </p:sp>
      <p:sp>
        <p:nvSpPr>
          <p:cNvPr id="145" name="Google Shape;145;p12"/>
          <p:cNvSpPr txBox="1"/>
          <p:nvPr/>
        </p:nvSpPr>
        <p:spPr>
          <a:xfrm>
            <a:off x="168965" y="1093781"/>
            <a:ext cx="8826000" cy="3024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Sentencia if</a:t>
            </a:r>
            <a:r>
              <a:rPr b="1" i="0" lang="es" sz="27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Se utiliza para especificar un bloque de código que debe ser ejecutado si una condición es verdadera (true).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31078C"/>
                </a:solidFill>
                <a:latin typeface="Arial"/>
                <a:ea typeface="Arial"/>
                <a:cs typeface="Arial"/>
                <a:sym typeface="Arial"/>
              </a:rPr>
              <a:t>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146" name="Google Shape;146;p12"/>
          <p:cNvPicPr preferRelativeResize="0"/>
          <p:nvPr/>
        </p:nvPicPr>
        <p:blipFill rotWithShape="1">
          <a:blip r:embed="rId3">
            <a:alphaModFix/>
          </a:blip>
          <a:srcRect b="0" l="0" r="0" t="0"/>
          <a:stretch/>
        </p:blipFill>
        <p:spPr>
          <a:xfrm>
            <a:off x="1469511" y="2805295"/>
            <a:ext cx="6224855" cy="1389017"/>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Condicionales</a:t>
            </a:r>
            <a:endParaRPr b="1" i="0" sz="1100" u="none" cap="none" strike="noStrike">
              <a:solidFill>
                <a:srgbClr val="000000"/>
              </a:solidFill>
              <a:latin typeface="Arial"/>
              <a:ea typeface="Arial"/>
              <a:cs typeface="Arial"/>
              <a:sym typeface="Arial"/>
            </a:endParaRPr>
          </a:p>
        </p:txBody>
      </p:sp>
      <p:sp>
        <p:nvSpPr>
          <p:cNvPr id="152" name="Google Shape;152;p13"/>
          <p:cNvSpPr txBox="1"/>
          <p:nvPr/>
        </p:nvSpPr>
        <p:spPr>
          <a:xfrm>
            <a:off x="168965" y="1093781"/>
            <a:ext cx="8826000" cy="3024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Sentencia else</a:t>
            </a:r>
            <a:r>
              <a:rPr b="1" i="0" lang="es" sz="27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Arial"/>
                <a:ea typeface="Arial"/>
                <a:cs typeface="Arial"/>
                <a:sym typeface="Arial"/>
              </a:rPr>
              <a:t>Se utiliza para especificar un bloque de código que debe ser ejecutado si una condición es falsa (false).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31078C"/>
                </a:solidFill>
                <a:latin typeface="Arial"/>
                <a:ea typeface="Arial"/>
                <a:cs typeface="Arial"/>
                <a:sym typeface="Arial"/>
              </a:rPr>
              <a:t>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153" name="Google Shape;153;p13"/>
          <p:cNvPicPr preferRelativeResize="0"/>
          <p:nvPr/>
        </p:nvPicPr>
        <p:blipFill rotWithShape="1">
          <a:blip r:embed="rId3">
            <a:alphaModFix/>
          </a:blip>
          <a:srcRect b="0" l="0" r="0" t="0"/>
          <a:stretch/>
        </p:blipFill>
        <p:spPr>
          <a:xfrm>
            <a:off x="2304088" y="2733828"/>
            <a:ext cx="5022056" cy="1828800"/>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Condicionales</a:t>
            </a:r>
            <a:endParaRPr b="1" i="0" sz="1100" u="none" cap="none" strike="noStrike">
              <a:solidFill>
                <a:srgbClr val="000000"/>
              </a:solidFill>
              <a:latin typeface="Arial"/>
              <a:ea typeface="Arial"/>
              <a:cs typeface="Arial"/>
              <a:sym typeface="Arial"/>
            </a:endParaRPr>
          </a:p>
        </p:txBody>
      </p:sp>
      <p:sp>
        <p:nvSpPr>
          <p:cNvPr id="159" name="Google Shape;159;p14"/>
          <p:cNvSpPr txBox="1"/>
          <p:nvPr/>
        </p:nvSpPr>
        <p:spPr>
          <a:xfrm>
            <a:off x="168965" y="1093781"/>
            <a:ext cx="8826000" cy="3255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Sentencia switch</a:t>
            </a:r>
            <a:r>
              <a:rPr b="1" i="0" lang="es" sz="27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Arial"/>
                <a:ea typeface="Arial"/>
                <a:cs typeface="Arial"/>
                <a:sym typeface="Arial"/>
              </a:rPr>
              <a:t>La instrucción switch se utiliza para realizar diferentes acciones basadas en diferentes condiciones.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31078C"/>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160" name="Google Shape;160;p14"/>
          <p:cNvPicPr preferRelativeResize="0"/>
          <p:nvPr/>
        </p:nvPicPr>
        <p:blipFill rotWithShape="1">
          <a:blip r:embed="rId3">
            <a:alphaModFix/>
          </a:blip>
          <a:srcRect b="0" l="0" r="0" t="0"/>
          <a:stretch/>
        </p:blipFill>
        <p:spPr>
          <a:xfrm>
            <a:off x="482940" y="2571750"/>
            <a:ext cx="1737564" cy="2393838"/>
          </a:xfrm>
          <a:prstGeom prst="rect">
            <a:avLst/>
          </a:prstGeom>
          <a:noFill/>
          <a:ln>
            <a:noFill/>
          </a:ln>
          <a:effectLst>
            <a:outerShdw blurRad="292100" rotWithShape="0" algn="tl" dir="2700000" dist="139700">
              <a:srgbClr val="333333">
                <a:alpha val="64705"/>
              </a:srgbClr>
            </a:outerShdw>
          </a:effectLst>
        </p:spPr>
      </p:pic>
      <p:sp>
        <p:nvSpPr>
          <p:cNvPr id="161" name="Google Shape;161;p14"/>
          <p:cNvSpPr txBox="1"/>
          <p:nvPr/>
        </p:nvSpPr>
        <p:spPr>
          <a:xfrm>
            <a:off x="2534478" y="2693503"/>
            <a:ext cx="5009400" cy="2450100"/>
          </a:xfrm>
          <a:prstGeom prst="rect">
            <a:avLst/>
          </a:prstGeom>
          <a:noFill/>
          <a:ln>
            <a:noFill/>
          </a:ln>
        </p:spPr>
        <p:txBody>
          <a:bodyPr anchorCtr="0" anchor="t" bIns="34275" lIns="68575" spcFirstLastPara="1" rIns="68575" wrap="square" tIns="34275">
            <a:normAutofit fontScale="77500" lnSpcReduction="20000"/>
          </a:bodyPr>
          <a:lstStyle/>
          <a:p>
            <a:pPr indent="-254000" lvl="0" marL="254000" marR="0" rtl="0" algn="just">
              <a:lnSpc>
                <a:spcPct val="100000"/>
              </a:lnSpc>
              <a:spcBef>
                <a:spcPts val="0"/>
              </a:spcBef>
              <a:spcAft>
                <a:spcPts val="0"/>
              </a:spcAft>
              <a:buClr>
                <a:schemeClr val="accent1"/>
              </a:buClr>
              <a:buSzPct val="81250"/>
              <a:buFont typeface="Noto Sans Symbols"/>
              <a:buChar char="✔"/>
            </a:pPr>
            <a:r>
              <a:rPr b="0" i="0" lang="es" sz="1600" u="none" cap="none" strike="noStrike">
                <a:solidFill>
                  <a:schemeClr val="dk1"/>
                </a:solidFill>
                <a:latin typeface="Arial"/>
                <a:ea typeface="Arial"/>
                <a:cs typeface="Arial"/>
                <a:sym typeface="Arial"/>
              </a:rPr>
              <a:t>La expresión del switch se evalúa una vez.</a:t>
            </a:r>
            <a:endParaRPr b="0" i="0" sz="1100" u="none" cap="none" strike="noStrike">
              <a:solidFill>
                <a:srgbClr val="000000"/>
              </a:solidFill>
              <a:latin typeface="Arial"/>
              <a:ea typeface="Arial"/>
              <a:cs typeface="Arial"/>
              <a:sym typeface="Arial"/>
            </a:endParaRPr>
          </a:p>
          <a:p>
            <a:pPr indent="-254000" lvl="0" marL="254000" marR="0" rtl="0" algn="just">
              <a:lnSpc>
                <a:spcPct val="100000"/>
              </a:lnSpc>
              <a:spcBef>
                <a:spcPts val="800"/>
              </a:spcBef>
              <a:spcAft>
                <a:spcPts val="0"/>
              </a:spcAft>
              <a:buClr>
                <a:schemeClr val="accent1"/>
              </a:buClr>
              <a:buSzPct val="81250"/>
              <a:buFont typeface="Noto Sans Symbols"/>
              <a:buChar char="✔"/>
            </a:pPr>
            <a:r>
              <a:rPr b="0" i="0" lang="es" sz="1600" u="none" cap="none" strike="noStrike">
                <a:solidFill>
                  <a:schemeClr val="dk1"/>
                </a:solidFill>
                <a:latin typeface="Arial"/>
                <a:ea typeface="Arial"/>
                <a:cs typeface="Arial"/>
                <a:sym typeface="Arial"/>
              </a:rPr>
              <a:t>El valor de la expresión se compara con los valores de cada caso.</a:t>
            </a:r>
            <a:endParaRPr b="0" i="0" sz="1100" u="none" cap="none" strike="noStrike">
              <a:solidFill>
                <a:srgbClr val="000000"/>
              </a:solidFill>
              <a:latin typeface="Arial"/>
              <a:ea typeface="Arial"/>
              <a:cs typeface="Arial"/>
              <a:sym typeface="Arial"/>
            </a:endParaRPr>
          </a:p>
          <a:p>
            <a:pPr indent="-254000" lvl="0" marL="254000" marR="0" rtl="0" algn="just">
              <a:lnSpc>
                <a:spcPct val="100000"/>
              </a:lnSpc>
              <a:spcBef>
                <a:spcPts val="800"/>
              </a:spcBef>
              <a:spcAft>
                <a:spcPts val="0"/>
              </a:spcAft>
              <a:buClr>
                <a:schemeClr val="accent1"/>
              </a:buClr>
              <a:buSzPct val="81250"/>
              <a:buFont typeface="Noto Sans Symbols"/>
              <a:buChar char="✔"/>
            </a:pPr>
            <a:r>
              <a:rPr b="0" i="0" lang="es" sz="1600" u="none" cap="none" strike="noStrike">
                <a:solidFill>
                  <a:schemeClr val="dk1"/>
                </a:solidFill>
                <a:latin typeface="Arial"/>
                <a:ea typeface="Arial"/>
                <a:cs typeface="Arial"/>
                <a:sym typeface="Arial"/>
              </a:rPr>
              <a:t>Si hay una coincidencia, se ejecuta el bloque de código asociado.</a:t>
            </a:r>
            <a:endParaRPr b="0" i="0" sz="1100" u="none" cap="none" strike="noStrike">
              <a:solidFill>
                <a:srgbClr val="000000"/>
              </a:solidFill>
              <a:latin typeface="Arial"/>
              <a:ea typeface="Arial"/>
              <a:cs typeface="Arial"/>
              <a:sym typeface="Arial"/>
            </a:endParaRPr>
          </a:p>
          <a:p>
            <a:pPr indent="-254000" lvl="0" marL="254000" marR="0" rtl="0" algn="just">
              <a:lnSpc>
                <a:spcPct val="100000"/>
              </a:lnSpc>
              <a:spcBef>
                <a:spcPts val="800"/>
              </a:spcBef>
              <a:spcAft>
                <a:spcPts val="0"/>
              </a:spcAft>
              <a:buClr>
                <a:schemeClr val="accent1"/>
              </a:buClr>
              <a:buSzPct val="81250"/>
              <a:buFont typeface="Noto Sans Symbols"/>
              <a:buChar char="✔"/>
            </a:pPr>
            <a:r>
              <a:rPr b="0" i="0" lang="es" sz="1600" u="none" cap="none" strike="noStrike">
                <a:solidFill>
                  <a:schemeClr val="dk1"/>
                </a:solidFill>
                <a:latin typeface="Arial"/>
                <a:ea typeface="Arial"/>
                <a:cs typeface="Arial"/>
                <a:sym typeface="Arial"/>
              </a:rPr>
              <a:t>Cuando se alcanza la palabra clave break, se rompe el bloque switch.</a:t>
            </a:r>
            <a:endParaRPr b="0" i="0" sz="1100" u="none" cap="none" strike="noStrike">
              <a:solidFill>
                <a:srgbClr val="000000"/>
              </a:solidFill>
              <a:latin typeface="Arial"/>
              <a:ea typeface="Arial"/>
              <a:cs typeface="Arial"/>
              <a:sym typeface="Arial"/>
            </a:endParaRPr>
          </a:p>
          <a:p>
            <a:pPr indent="-254000" lvl="0" marL="254000" marR="0" rtl="0" algn="just">
              <a:lnSpc>
                <a:spcPct val="100000"/>
              </a:lnSpc>
              <a:spcBef>
                <a:spcPts val="800"/>
              </a:spcBef>
              <a:spcAft>
                <a:spcPts val="0"/>
              </a:spcAft>
              <a:buClr>
                <a:schemeClr val="accent1"/>
              </a:buClr>
              <a:buSzPct val="81250"/>
              <a:buFont typeface="Noto Sans Symbols"/>
              <a:buChar char="✔"/>
            </a:pPr>
            <a:r>
              <a:rPr b="0" i="0" lang="es" sz="1600" u="none" cap="none" strike="noStrike">
                <a:solidFill>
                  <a:schemeClr val="dk1"/>
                </a:solidFill>
                <a:latin typeface="Arial"/>
                <a:ea typeface="Arial"/>
                <a:cs typeface="Arial"/>
                <a:sym typeface="Arial"/>
              </a:rPr>
              <a:t>Un break mejora el tiempo de ejecución porque "ignora" la ejecución de todo el resto del código en el bloque switch.</a:t>
            </a:r>
            <a:endParaRPr b="0" i="0" sz="1100" u="none" cap="none" strike="noStrike">
              <a:solidFill>
                <a:srgbClr val="000000"/>
              </a:solidFill>
              <a:latin typeface="Arial"/>
              <a:ea typeface="Arial"/>
              <a:cs typeface="Arial"/>
              <a:sym typeface="Arial"/>
            </a:endParaRPr>
          </a:p>
          <a:p>
            <a:pPr indent="-254000" lvl="0" marL="254000" marR="0" rtl="0" algn="just">
              <a:lnSpc>
                <a:spcPct val="100000"/>
              </a:lnSpc>
              <a:spcBef>
                <a:spcPts val="800"/>
              </a:spcBef>
              <a:spcAft>
                <a:spcPts val="0"/>
              </a:spcAft>
              <a:buClr>
                <a:schemeClr val="accent1"/>
              </a:buClr>
              <a:buSzPct val="81250"/>
              <a:buFont typeface="Noto Sans Symbols"/>
              <a:buChar char="✔"/>
            </a:pPr>
            <a:r>
              <a:rPr b="0" i="0" lang="es" sz="1600" u="none" cap="none" strike="noStrike">
                <a:solidFill>
                  <a:schemeClr val="dk1"/>
                </a:solidFill>
                <a:latin typeface="Arial"/>
                <a:ea typeface="Arial"/>
                <a:cs typeface="Arial"/>
                <a:sym typeface="Arial"/>
              </a:rPr>
              <a:t>La palabra clave default especifica el código que se ejecutará si no se produce ninguna coincidencia.</a:t>
            </a:r>
            <a:endParaRPr b="0" i="0" sz="1100" u="none" cap="none" strike="noStrike">
              <a:solidFill>
                <a:srgbClr val="000000"/>
              </a:solidFill>
              <a:latin typeface="Arial"/>
              <a:ea typeface="Arial"/>
              <a:cs typeface="Arial"/>
              <a:sym typeface="Arial"/>
            </a:endParaRPr>
          </a:p>
          <a:p>
            <a:pPr indent="-190500" lvl="0" marL="254000" marR="0" rtl="0" algn="just">
              <a:lnSpc>
                <a:spcPct val="100000"/>
              </a:lnSpc>
              <a:spcBef>
                <a:spcPts val="800"/>
              </a:spcBef>
              <a:spcAft>
                <a:spcPts val="0"/>
              </a:spcAft>
              <a:buClr>
                <a:schemeClr val="accent1"/>
              </a:buClr>
              <a:buSzPct val="78571"/>
              <a:buFont typeface="Noto Sans Symbols"/>
              <a:buNone/>
            </a:pPr>
            <a:r>
              <a:t/>
            </a:r>
            <a:endParaRPr b="0" i="0" sz="1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       Estructuras Repetitivas</a:t>
            </a:r>
            <a:endParaRPr b="1" i="0" sz="1100" u="none" cap="none" strike="noStrike">
              <a:solidFill>
                <a:srgbClr val="000000"/>
              </a:solidFill>
              <a:latin typeface="Arial"/>
              <a:ea typeface="Arial"/>
              <a:cs typeface="Arial"/>
              <a:sym typeface="Arial"/>
            </a:endParaRPr>
          </a:p>
        </p:txBody>
      </p:sp>
      <p:sp>
        <p:nvSpPr>
          <p:cNvPr id="167" name="Google Shape;167;p15"/>
          <p:cNvSpPr txBox="1"/>
          <p:nvPr/>
        </p:nvSpPr>
        <p:spPr>
          <a:xfrm>
            <a:off x="168965" y="1093781"/>
            <a:ext cx="8826000" cy="514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Una estructura repetitiva es un bucle (loop) que permite ejecutar un bloque de código.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Hay dos tipos de estructuras repetitivas:</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700"/>
              <a:buFont typeface="Noto Sans Symbols"/>
              <a:buChar char="✔"/>
            </a:pPr>
            <a:r>
              <a:rPr b="1" i="0" lang="es" sz="2700" u="none" cap="none" strike="noStrike">
                <a:solidFill>
                  <a:schemeClr val="dk1"/>
                </a:solidFill>
                <a:latin typeface="Arial"/>
                <a:ea typeface="Arial"/>
                <a:cs typeface="Arial"/>
                <a:sym typeface="Arial"/>
              </a:rPr>
              <a:t>Condicionales: </a:t>
            </a:r>
            <a:r>
              <a:rPr b="0" i="0" lang="es" sz="2700" u="none" cap="none" strike="noStrike">
                <a:solidFill>
                  <a:schemeClr val="dk1"/>
                </a:solidFill>
                <a:latin typeface="Arial"/>
                <a:ea typeface="Arial"/>
                <a:cs typeface="Arial"/>
                <a:sym typeface="Arial"/>
              </a:rPr>
              <a:t>permiten que el código sea ejecutado siempre y cuando una condición especificada sea verdadera.</a:t>
            </a:r>
            <a:endParaRPr b="0" i="0" sz="1100" u="none" cap="none" strike="noStrike">
              <a:solidFill>
                <a:srgbClr val="000000"/>
              </a:solidFill>
              <a:latin typeface="Arial"/>
              <a:ea typeface="Arial"/>
              <a:cs typeface="Arial"/>
              <a:sym typeface="Arial"/>
            </a:endParaRPr>
          </a:p>
          <a:p>
            <a:pPr indent="-336550" lvl="0" marL="342900" marR="0" rtl="0" algn="l">
              <a:lnSpc>
                <a:spcPct val="100000"/>
              </a:lnSpc>
              <a:spcBef>
                <a:spcPts val="0"/>
              </a:spcBef>
              <a:spcAft>
                <a:spcPts val="0"/>
              </a:spcAft>
              <a:buClr>
                <a:srgbClr val="000000"/>
              </a:buClr>
              <a:buSzPts val="2700"/>
              <a:buFont typeface="Noto Sans Symbols"/>
              <a:buChar char="✔"/>
            </a:pPr>
            <a:r>
              <a:rPr b="1" i="0" lang="es" sz="2700" u="none" cap="none" strike="noStrike">
                <a:solidFill>
                  <a:schemeClr val="dk1"/>
                </a:solidFill>
                <a:latin typeface="Arial"/>
                <a:ea typeface="Arial"/>
                <a:cs typeface="Arial"/>
                <a:sym typeface="Arial"/>
              </a:rPr>
              <a:t>Incondicionales: </a:t>
            </a:r>
            <a:r>
              <a:rPr b="0" i="0" lang="es" sz="2700" u="none" cap="none" strike="noStrike">
                <a:solidFill>
                  <a:schemeClr val="dk1"/>
                </a:solidFill>
                <a:latin typeface="Arial"/>
                <a:ea typeface="Arial"/>
                <a:cs typeface="Arial"/>
                <a:sym typeface="Arial"/>
              </a:rPr>
              <a:t>no se basan en condiciones, sino en un número finito de veces.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31078C"/>
                </a:solidFill>
                <a:latin typeface="Arial"/>
                <a:ea typeface="Arial"/>
                <a:cs typeface="Arial"/>
                <a:sym typeface="Arial"/>
              </a:rPr>
              <a:t>	</a:t>
            </a:r>
            <a:endParaRPr b="0" i="0" sz="27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nvSpPr>
        <p:spPr>
          <a:xfrm>
            <a:off x="168965" y="1093781"/>
            <a:ext cx="8826000" cy="2193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While</a:t>
            </a:r>
            <a:endParaRPr b="1"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31078C"/>
                </a:solidFill>
                <a:latin typeface="Arial"/>
                <a:ea typeface="Arial"/>
                <a:cs typeface="Arial"/>
                <a:sym typeface="Arial"/>
              </a:rPr>
              <a:t>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
        <p:nvSpPr>
          <p:cNvPr id="173" name="Google Shape;173;p1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       Estructuras Repetitivas</a:t>
            </a:r>
            <a:endParaRPr b="1" i="0" sz="1100" u="none" cap="none" strike="noStrike">
              <a:solidFill>
                <a:srgbClr val="000000"/>
              </a:solidFill>
              <a:latin typeface="Arial"/>
              <a:ea typeface="Arial"/>
              <a:cs typeface="Arial"/>
              <a:sym typeface="Arial"/>
            </a:endParaRPr>
          </a:p>
        </p:txBody>
      </p:sp>
      <p:pic>
        <p:nvPicPr>
          <p:cNvPr id="174" name="Google Shape;174;p16"/>
          <p:cNvPicPr preferRelativeResize="0"/>
          <p:nvPr/>
        </p:nvPicPr>
        <p:blipFill rotWithShape="1">
          <a:blip r:embed="rId3">
            <a:alphaModFix/>
          </a:blip>
          <a:srcRect b="0" l="0" r="0" t="0"/>
          <a:stretch/>
        </p:blipFill>
        <p:spPr>
          <a:xfrm>
            <a:off x="1828801" y="1093781"/>
            <a:ext cx="3048167" cy="1190515"/>
          </a:xfrm>
          <a:prstGeom prst="rect">
            <a:avLst/>
          </a:prstGeom>
          <a:noFill/>
          <a:ln>
            <a:noFill/>
          </a:ln>
          <a:effectLst>
            <a:outerShdw blurRad="292100" rotWithShape="0" algn="tl" dir="2700000" dist="139700">
              <a:srgbClr val="333333">
                <a:alpha val="64705"/>
              </a:srgbClr>
            </a:outerShdw>
          </a:effectLst>
        </p:spPr>
      </p:pic>
      <p:pic>
        <p:nvPicPr>
          <p:cNvPr id="175" name="Google Shape;175;p16"/>
          <p:cNvPicPr preferRelativeResize="0"/>
          <p:nvPr/>
        </p:nvPicPr>
        <p:blipFill rotWithShape="1">
          <a:blip r:embed="rId4">
            <a:alphaModFix/>
          </a:blip>
          <a:srcRect b="0" l="0" r="0" t="0"/>
          <a:stretch/>
        </p:blipFill>
        <p:spPr>
          <a:xfrm>
            <a:off x="5137071" y="1539200"/>
            <a:ext cx="3768389" cy="3350572"/>
          </a:xfrm>
          <a:prstGeom prst="rect">
            <a:avLst/>
          </a:prstGeom>
          <a:noFill/>
          <a:ln>
            <a:noFill/>
          </a:ln>
          <a:effectLst>
            <a:outerShdw blurRad="190500" rotWithShape="0" algn="tl">
              <a:srgbClr val="000000">
                <a:alpha val="69411"/>
              </a:srgbClr>
            </a:outerShdw>
          </a:effectLst>
        </p:spPr>
      </p:pic>
      <p:pic>
        <p:nvPicPr>
          <p:cNvPr id="176" name="Google Shape;176;p16"/>
          <p:cNvPicPr preferRelativeResize="0"/>
          <p:nvPr/>
        </p:nvPicPr>
        <p:blipFill rotWithShape="1">
          <a:blip r:embed="rId5">
            <a:alphaModFix/>
          </a:blip>
          <a:srcRect b="0" l="0" r="0" t="0"/>
          <a:stretch/>
        </p:blipFill>
        <p:spPr>
          <a:xfrm>
            <a:off x="3202617" y="2438701"/>
            <a:ext cx="1608625" cy="2553551"/>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nvSpPr>
        <p:spPr>
          <a:xfrm>
            <a:off x="168965" y="1093781"/>
            <a:ext cx="8826000" cy="4040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For</a:t>
            </a:r>
            <a:endParaRPr b="1"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31078C"/>
                </a:solidFill>
                <a:latin typeface="Arial"/>
                <a:ea typeface="Arial"/>
                <a:cs typeface="Arial"/>
                <a:sym typeface="Arial"/>
              </a:rPr>
              <a:t>	</a:t>
            </a:r>
            <a:endParaRPr b="0" i="0" sz="2400" u="none" cap="none" strike="noStrike">
              <a:solidFill>
                <a:srgbClr val="31078C"/>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La sentencia 1 se ejecuta antes de que se inicie el bucle (el bloque de código).</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La sentencia 2 define la condición para ejecutar el bucle.</a:t>
            </a:r>
            <a:endParaRPr b="0" i="0" sz="11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Noto Sans Symbols"/>
              <a:buChar char="✔"/>
            </a:pPr>
            <a:r>
              <a:rPr b="0" i="0" lang="es" sz="2400" u="none" cap="none" strike="noStrike">
                <a:solidFill>
                  <a:schemeClr val="dk1"/>
                </a:solidFill>
                <a:latin typeface="Arial"/>
                <a:ea typeface="Arial"/>
                <a:cs typeface="Arial"/>
                <a:sym typeface="Arial"/>
              </a:rPr>
              <a:t>La sentencia 3 se ejecuta cada vez que se ha ejecutado el bucle.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
        <p:nvSpPr>
          <p:cNvPr id="182" name="Google Shape;182;p1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       Estructuras Repetitivas</a:t>
            </a:r>
            <a:endParaRPr b="1" i="0" sz="1100" u="none" cap="none" strike="noStrike">
              <a:solidFill>
                <a:srgbClr val="000000"/>
              </a:solidFill>
              <a:latin typeface="Arial"/>
              <a:ea typeface="Arial"/>
              <a:cs typeface="Arial"/>
              <a:sym typeface="Arial"/>
            </a:endParaRPr>
          </a:p>
        </p:txBody>
      </p:sp>
      <p:pic>
        <p:nvPicPr>
          <p:cNvPr id="183" name="Google Shape;183;p17"/>
          <p:cNvPicPr preferRelativeResize="0"/>
          <p:nvPr/>
        </p:nvPicPr>
        <p:blipFill rotWithShape="1">
          <a:blip r:embed="rId3">
            <a:alphaModFix/>
          </a:blip>
          <a:srcRect b="0" l="0" r="0" t="0"/>
          <a:stretch/>
        </p:blipFill>
        <p:spPr>
          <a:xfrm>
            <a:off x="1927706" y="3468518"/>
            <a:ext cx="4796949" cy="1162401"/>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Funciones</a:t>
            </a:r>
            <a:endParaRPr b="1" i="0" sz="1100" u="none" cap="none" strike="noStrike">
              <a:solidFill>
                <a:srgbClr val="000000"/>
              </a:solidFill>
              <a:latin typeface="Arial"/>
              <a:ea typeface="Arial"/>
              <a:cs typeface="Arial"/>
              <a:sym typeface="Arial"/>
            </a:endParaRPr>
          </a:p>
        </p:txBody>
      </p:sp>
      <p:sp>
        <p:nvSpPr>
          <p:cNvPr id="189" name="Google Shape;189;p18"/>
          <p:cNvSpPr txBox="1"/>
          <p:nvPr/>
        </p:nvSpPr>
        <p:spPr>
          <a:xfrm>
            <a:off x="168965" y="1093781"/>
            <a:ext cx="8826000" cy="339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Las </a:t>
            </a:r>
            <a:r>
              <a:rPr b="1" i="0" lang="es" sz="2400" u="none" cap="none" strike="noStrike">
                <a:solidFill>
                  <a:schemeClr val="dk1"/>
                </a:solidFill>
                <a:latin typeface="Arial"/>
                <a:ea typeface="Arial"/>
                <a:cs typeface="Arial"/>
                <a:sym typeface="Arial"/>
              </a:rPr>
              <a:t>funciones </a:t>
            </a:r>
            <a:r>
              <a:rPr b="0" i="0" lang="es" sz="2400" u="none" cap="none" strike="noStrike">
                <a:solidFill>
                  <a:schemeClr val="dk1"/>
                </a:solidFill>
                <a:latin typeface="Arial"/>
                <a:ea typeface="Arial"/>
                <a:cs typeface="Arial"/>
                <a:sym typeface="Arial"/>
              </a:rPr>
              <a:t>son una manera de encapsular una funcionalidad que queremos reutilizar, de manera que podemos llamar</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a esa función con un solo nombre, sin tener que escribir el código entero cada vez que la usemos.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Una función JavaScript es un bloque de código diseñado para realizar una tarea en particular, y se ejecuta cada vez que la llamamos. </a:t>
            </a:r>
            <a:endParaRPr b="0" i="0" sz="27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190" name="Google Shape;190;p18"/>
          <p:cNvPicPr preferRelativeResize="0"/>
          <p:nvPr/>
        </p:nvPicPr>
        <p:blipFill rotWithShape="1">
          <a:blip r:embed="rId3">
            <a:alphaModFix/>
          </a:blip>
          <a:srcRect b="22745" l="5578" r="7098" t="15192"/>
          <a:stretch/>
        </p:blipFill>
        <p:spPr>
          <a:xfrm>
            <a:off x="1470990" y="3911942"/>
            <a:ext cx="5670001" cy="778627"/>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Funciones</a:t>
            </a:r>
            <a:endParaRPr b="1" i="0" sz="1100" u="none" cap="none" strike="noStrike">
              <a:solidFill>
                <a:srgbClr val="000000"/>
              </a:solidFill>
              <a:latin typeface="Arial"/>
              <a:ea typeface="Arial"/>
              <a:cs typeface="Arial"/>
              <a:sym typeface="Arial"/>
            </a:endParaRPr>
          </a:p>
        </p:txBody>
      </p:sp>
      <p:sp>
        <p:nvSpPr>
          <p:cNvPr id="196" name="Google Shape;196;p19"/>
          <p:cNvSpPr txBox="1"/>
          <p:nvPr/>
        </p:nvSpPr>
        <p:spPr>
          <a:xfrm>
            <a:off x="168965" y="1093781"/>
            <a:ext cx="8826000" cy="3486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Arial"/>
                <a:ea typeface="Arial"/>
                <a:cs typeface="Arial"/>
                <a:sym typeface="Arial"/>
              </a:rPr>
              <a:t>En Javascript para declarar funciones tenemos que hacerlo mediante la palabra reservada </a:t>
            </a:r>
            <a:r>
              <a:rPr b="1" i="0" lang="es" sz="1800" u="none" cap="none" strike="noStrike">
                <a:solidFill>
                  <a:schemeClr val="dk1"/>
                </a:solidFill>
                <a:latin typeface="Arial"/>
                <a:ea typeface="Arial"/>
                <a:cs typeface="Arial"/>
                <a:sym typeface="Arial"/>
              </a:rPr>
              <a:t>function</a:t>
            </a:r>
            <a:r>
              <a:rPr b="0" i="0" lang="es" sz="1800" u="none" cap="none" strike="noStrike">
                <a:solidFill>
                  <a:schemeClr val="dk1"/>
                </a:solidFill>
                <a:latin typeface="Arial"/>
                <a:ea typeface="Arial"/>
                <a:cs typeface="Arial"/>
                <a:sym typeface="Arial"/>
              </a:rPr>
              <a:t>, luego de eso va el nombre de la función, que puede ser el que nosotros queramos. Después viene la parte de los paréntesis, más adelante vamos a ver para que sirven, pero por ahora hay que saber que siempre hay que escribirlos. Después de los paréntesis vienen las llaves, que representan un bloque de código. Una vez dentro de las llaves debes escribir las instrucciones a realizar.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Arial"/>
                <a:ea typeface="Arial"/>
                <a:cs typeface="Arial"/>
                <a:sym typeface="Arial"/>
              </a:rPr>
              <a:t>En este ejemplo tenemos </a:t>
            </a:r>
            <a:r>
              <a:rPr b="1" i="0" lang="es" sz="1800" u="none" cap="none" strike="noStrike">
                <a:solidFill>
                  <a:schemeClr val="dk1"/>
                </a:solidFill>
                <a:latin typeface="Arial"/>
                <a:ea typeface="Arial"/>
                <a:cs typeface="Arial"/>
                <a:sym typeface="Arial"/>
              </a:rPr>
              <a:t>una función declarada o declarativa</a:t>
            </a:r>
            <a:r>
              <a:rPr b="0" i="0" lang="es" sz="1800" u="none" cap="none" strike="noStrike">
                <a:solidFill>
                  <a:schemeClr val="dk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descr="Image for post" id="197" name="Google Shape;197;p19"/>
          <p:cNvPicPr preferRelativeResize="0"/>
          <p:nvPr/>
        </p:nvPicPr>
        <p:blipFill rotWithShape="1">
          <a:blip r:embed="rId3">
            <a:alphaModFix/>
          </a:blip>
          <a:srcRect b="0" l="0" r="0" t="0"/>
          <a:stretch/>
        </p:blipFill>
        <p:spPr>
          <a:xfrm>
            <a:off x="1214830" y="3279913"/>
            <a:ext cx="6734219" cy="1696485"/>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Operadores</a:t>
            </a:r>
            <a:endParaRPr b="1" i="0" sz="1100" u="none" cap="none" strike="noStrike">
              <a:solidFill>
                <a:srgbClr val="000000"/>
              </a:solidFill>
              <a:latin typeface="Arial"/>
              <a:ea typeface="Arial"/>
              <a:cs typeface="Arial"/>
              <a:sym typeface="Arial"/>
            </a:endParaRPr>
          </a:p>
        </p:txBody>
      </p:sp>
      <p:sp>
        <p:nvSpPr>
          <p:cNvPr id="73" name="Google Shape;73;p2"/>
          <p:cNvSpPr txBox="1"/>
          <p:nvPr/>
        </p:nvSpPr>
        <p:spPr>
          <a:xfrm>
            <a:off x="168965" y="1093781"/>
            <a:ext cx="8826000" cy="514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000"/>
              <a:buFont typeface="Arial"/>
              <a:buNone/>
            </a:pPr>
            <a:r>
              <a:rPr b="0" i="0" lang="es" sz="3000" u="none" cap="none" strike="noStrike">
                <a:solidFill>
                  <a:srgbClr val="000000"/>
                </a:solidFill>
                <a:latin typeface="Arial"/>
                <a:ea typeface="Arial"/>
                <a:cs typeface="Arial"/>
                <a:sym typeface="Arial"/>
              </a:rPr>
              <a:t>Los operadores nos van a servir para modificar y comprobar el valor de las variables, vamos a ver diferentes tipos de operadores: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3000"/>
              <a:buFont typeface="Noto Sans Symbols"/>
              <a:buChar char="✔"/>
            </a:pPr>
            <a:r>
              <a:rPr b="1" i="0" lang="es" sz="3000" u="none" cap="none" strike="noStrike">
                <a:solidFill>
                  <a:srgbClr val="000000"/>
                </a:solidFill>
                <a:latin typeface="Arial"/>
                <a:ea typeface="Arial"/>
                <a:cs typeface="Arial"/>
                <a:sym typeface="Arial"/>
              </a:rPr>
              <a:t>Aritméticos</a:t>
            </a:r>
            <a:endParaRPr b="0" i="0" sz="11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3000"/>
              <a:buFont typeface="Noto Sans Symbols"/>
              <a:buChar char="✔"/>
            </a:pPr>
            <a:r>
              <a:rPr b="1" i="0" lang="es" sz="3000" u="none" cap="none" strike="noStrike">
                <a:solidFill>
                  <a:srgbClr val="000000"/>
                </a:solidFill>
                <a:latin typeface="Arial"/>
                <a:ea typeface="Arial"/>
                <a:cs typeface="Arial"/>
                <a:sym typeface="Arial"/>
              </a:rPr>
              <a:t>Lógicos</a:t>
            </a:r>
            <a:endParaRPr b="0" i="0" sz="1100" u="none" cap="none" strike="noStrike">
              <a:solidFill>
                <a:srgbClr val="000000"/>
              </a:solidFill>
              <a:latin typeface="Arial"/>
              <a:ea typeface="Arial"/>
              <a:cs typeface="Arial"/>
              <a:sym typeface="Arial"/>
            </a:endParaRPr>
          </a:p>
          <a:p>
            <a:pPr indent="-431800" lvl="0" marL="431800" marR="0" rtl="0" algn="l">
              <a:lnSpc>
                <a:spcPct val="100000"/>
              </a:lnSpc>
              <a:spcBef>
                <a:spcPts val="0"/>
              </a:spcBef>
              <a:spcAft>
                <a:spcPts val="0"/>
              </a:spcAft>
              <a:buClr>
                <a:srgbClr val="000000"/>
              </a:buClr>
              <a:buSzPts val="3000"/>
              <a:buFont typeface="Noto Sans Symbols"/>
              <a:buChar char="✔"/>
            </a:pPr>
            <a:r>
              <a:rPr b="1" i="0" lang="es" sz="3000" u="none" cap="none" strike="noStrike">
                <a:solidFill>
                  <a:srgbClr val="000000"/>
                </a:solidFill>
                <a:latin typeface="Arial"/>
                <a:ea typeface="Arial"/>
                <a:cs typeface="Arial"/>
                <a:sym typeface="Arial"/>
              </a:rPr>
              <a:t>Relacionales</a:t>
            </a:r>
            <a:endParaRPr b="1"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Funciones</a:t>
            </a:r>
            <a:endParaRPr b="1" i="0" sz="1100" u="none" cap="none" strike="noStrike">
              <a:solidFill>
                <a:srgbClr val="000000"/>
              </a:solidFill>
              <a:latin typeface="Arial"/>
              <a:ea typeface="Arial"/>
              <a:cs typeface="Arial"/>
              <a:sym typeface="Arial"/>
            </a:endParaRPr>
          </a:p>
        </p:txBody>
      </p:sp>
      <p:sp>
        <p:nvSpPr>
          <p:cNvPr id="203" name="Google Shape;203;p20"/>
          <p:cNvSpPr txBox="1"/>
          <p:nvPr/>
        </p:nvSpPr>
        <p:spPr>
          <a:xfrm>
            <a:off x="168965" y="1093781"/>
            <a:ext cx="8826000" cy="2562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Arial"/>
                <a:ea typeface="Arial"/>
                <a:cs typeface="Arial"/>
                <a:sym typeface="Arial"/>
              </a:rPr>
              <a:t>Ahora, en el siguiente ejemplo tenemos una</a:t>
            </a:r>
            <a:r>
              <a:rPr b="1" i="0" lang="es" sz="1800" u="none" cap="none" strike="noStrike">
                <a:solidFill>
                  <a:schemeClr val="dk1"/>
                </a:solidFill>
                <a:latin typeface="Arial"/>
                <a:ea typeface="Arial"/>
                <a:cs typeface="Arial"/>
                <a:sym typeface="Arial"/>
              </a:rPr>
              <a:t> función expresada </a:t>
            </a:r>
            <a:r>
              <a:rPr b="0" i="0" lang="es" sz="1800" u="none" cap="none" strike="noStrike">
                <a:solidFill>
                  <a:schemeClr val="dk1"/>
                </a:solidFill>
                <a:latin typeface="Arial"/>
                <a:ea typeface="Arial"/>
                <a:cs typeface="Arial"/>
                <a:sym typeface="Arial"/>
              </a:rPr>
              <a:t>donde guardamos a la función en una variable y luego la llamamos por el nombre de la variable, por lo tanto quedaría una función anónima, es decir, una función sin nombre. La diferencia radica, además del formato, en el hoisting, que es cuando hacemos referencia a una variable declarada más tarde.</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descr="Image for post" id="204" name="Google Shape;204;p20"/>
          <p:cNvPicPr preferRelativeResize="0"/>
          <p:nvPr/>
        </p:nvPicPr>
        <p:blipFill rotWithShape="1">
          <a:blip r:embed="rId3">
            <a:alphaModFix/>
          </a:blip>
          <a:srcRect b="0" l="0" r="0" t="0"/>
          <a:stretch/>
        </p:blipFill>
        <p:spPr>
          <a:xfrm>
            <a:off x="1403673" y="2814920"/>
            <a:ext cx="6734218" cy="1873250"/>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Funciones</a:t>
            </a:r>
            <a:endParaRPr b="1" i="0" sz="1100" u="none" cap="none" strike="noStrike">
              <a:solidFill>
                <a:srgbClr val="000000"/>
              </a:solidFill>
              <a:latin typeface="Arial"/>
              <a:ea typeface="Arial"/>
              <a:cs typeface="Arial"/>
              <a:sym typeface="Arial"/>
            </a:endParaRPr>
          </a:p>
        </p:txBody>
      </p:sp>
      <p:sp>
        <p:nvSpPr>
          <p:cNvPr id="210" name="Google Shape;210;p21"/>
          <p:cNvSpPr txBox="1"/>
          <p:nvPr/>
        </p:nvSpPr>
        <p:spPr>
          <a:xfrm>
            <a:off x="168965" y="1093781"/>
            <a:ext cx="8826000" cy="24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s" sz="2100" u="none" cap="none" strike="noStrike">
                <a:solidFill>
                  <a:schemeClr val="dk1"/>
                </a:solidFill>
                <a:highlight>
                  <a:srgbClr val="FFFF00"/>
                </a:highlight>
                <a:latin typeface="Arial"/>
                <a:ea typeface="Arial"/>
                <a:cs typeface="Arial"/>
                <a:sym typeface="Arial"/>
              </a:rPr>
              <a:t>Return</a:t>
            </a:r>
            <a:endParaRPr b="1" i="0" sz="2100" u="none" cap="none" strike="noStrike">
              <a:solidFill>
                <a:schemeClr val="dk1"/>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Arial"/>
                <a:ea typeface="Arial"/>
                <a:cs typeface="Arial"/>
                <a:sym typeface="Arial"/>
              </a:rPr>
              <a:t>Return significa retorno/retornar, es decir, devolver un dato. Por lo tanto una función realiza un conjunto de instrucciones con el fin de retornar un valor, el return no imprime nada en consola o en pantalla, solo devuelve un valor.</a:t>
            </a:r>
            <a:endParaRPr b="0" i="0" sz="27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descr="Image for post" id="211" name="Google Shape;211;p21"/>
          <p:cNvPicPr preferRelativeResize="0"/>
          <p:nvPr/>
        </p:nvPicPr>
        <p:blipFill rotWithShape="1">
          <a:blip r:embed="rId3">
            <a:alphaModFix/>
          </a:blip>
          <a:srcRect b="0" l="0" r="0" t="0"/>
          <a:stretch/>
        </p:blipFill>
        <p:spPr>
          <a:xfrm>
            <a:off x="1520687" y="2792896"/>
            <a:ext cx="6428360" cy="2109686"/>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Funciones</a:t>
            </a:r>
            <a:endParaRPr b="1" i="0" sz="1100" u="none" cap="none" strike="noStrike">
              <a:solidFill>
                <a:srgbClr val="000000"/>
              </a:solidFill>
              <a:latin typeface="Arial"/>
              <a:ea typeface="Arial"/>
              <a:cs typeface="Arial"/>
              <a:sym typeface="Arial"/>
            </a:endParaRPr>
          </a:p>
        </p:txBody>
      </p:sp>
      <p:sp>
        <p:nvSpPr>
          <p:cNvPr id="217" name="Google Shape;217;p22"/>
          <p:cNvSpPr txBox="1"/>
          <p:nvPr/>
        </p:nvSpPr>
        <p:spPr>
          <a:xfrm>
            <a:off x="168965" y="1093781"/>
            <a:ext cx="8826000" cy="24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s" sz="2100" u="none" cap="none" strike="noStrike">
                <a:solidFill>
                  <a:schemeClr val="dk1"/>
                </a:solidFill>
                <a:highlight>
                  <a:srgbClr val="FFFF00"/>
                </a:highlight>
                <a:latin typeface="Arial"/>
                <a:ea typeface="Arial"/>
                <a:cs typeface="Arial"/>
                <a:sym typeface="Arial"/>
              </a:rPr>
              <a:t>Parámetros y argumentos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Arial"/>
                <a:ea typeface="Arial"/>
                <a:cs typeface="Arial"/>
                <a:sym typeface="Arial"/>
              </a:rPr>
              <a:t>Cuando definimos una función, dentro los paréntesis podemos escribir los parámetros que vamos a pedir, es decir, una información extra para que nuestra función realice ciertas operaciones. El parámetro es el valor que se pide y el argumento es el valor que se le pasa. En siguiente ejemplo pedimos un nombre por parámetro para devolverlo, luego imprimimos lo que nos devuelve la función con el nombre que nosotros introducimos en los paréntesis al llamarla.</a:t>
            </a:r>
            <a:endParaRPr b="0" i="0" sz="21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descr="Image for post" id="218" name="Google Shape;218;p22"/>
          <p:cNvPicPr preferRelativeResize="0"/>
          <p:nvPr/>
        </p:nvPicPr>
        <p:blipFill rotWithShape="1">
          <a:blip r:embed="rId3">
            <a:alphaModFix/>
          </a:blip>
          <a:srcRect b="0" l="0" r="0" t="0"/>
          <a:stretch/>
        </p:blipFill>
        <p:spPr>
          <a:xfrm>
            <a:off x="1473247" y="3300119"/>
            <a:ext cx="6734218" cy="17205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Operadores</a:t>
            </a:r>
            <a:endParaRPr b="1" i="0" sz="1100" u="none" cap="none" strike="noStrike">
              <a:solidFill>
                <a:srgbClr val="000000"/>
              </a:solidFill>
              <a:latin typeface="Arial"/>
              <a:ea typeface="Arial"/>
              <a:cs typeface="Arial"/>
              <a:sym typeface="Arial"/>
            </a:endParaRPr>
          </a:p>
        </p:txBody>
      </p:sp>
      <p:sp>
        <p:nvSpPr>
          <p:cNvPr id="79" name="Google Shape;79;p3"/>
          <p:cNvSpPr txBox="1"/>
          <p:nvPr/>
        </p:nvSpPr>
        <p:spPr>
          <a:xfrm>
            <a:off x="168965" y="1093781"/>
            <a:ext cx="8826000" cy="2793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Aritméticos</a:t>
            </a:r>
            <a:r>
              <a:rPr b="1" i="0" lang="es" sz="2700" u="none" cap="none" strike="noStrike">
                <a:solidFill>
                  <a:schemeClr val="dk1"/>
                </a:solidFill>
                <a:latin typeface="Arial"/>
                <a:ea typeface="Arial"/>
                <a:cs typeface="Arial"/>
                <a:sym typeface="Arial"/>
              </a:rPr>
              <a:t> </a:t>
            </a:r>
            <a:endParaRPr b="0"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Los operadores aritméticos nos van a permitir realizar operaciones matemáticas sobre las variables.</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80" name="Google Shape;80;p3"/>
          <p:cNvPicPr preferRelativeResize="0"/>
          <p:nvPr/>
        </p:nvPicPr>
        <p:blipFill rotWithShape="1">
          <a:blip r:embed="rId3">
            <a:alphaModFix/>
          </a:blip>
          <a:srcRect b="0" l="0" r="0" t="0"/>
          <a:stretch/>
        </p:blipFill>
        <p:spPr>
          <a:xfrm>
            <a:off x="3931467" y="2571750"/>
            <a:ext cx="2528969" cy="2321919"/>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Operadores</a:t>
            </a:r>
            <a:endParaRPr b="1" i="0" sz="1100" u="none" cap="none" strike="noStrike">
              <a:solidFill>
                <a:srgbClr val="000000"/>
              </a:solidFill>
              <a:latin typeface="Arial"/>
              <a:ea typeface="Arial"/>
              <a:cs typeface="Arial"/>
              <a:sym typeface="Arial"/>
            </a:endParaRPr>
          </a:p>
        </p:txBody>
      </p:sp>
      <p:sp>
        <p:nvSpPr>
          <p:cNvPr id="86" name="Google Shape;86;p4"/>
          <p:cNvSpPr txBox="1"/>
          <p:nvPr/>
        </p:nvSpPr>
        <p:spPr>
          <a:xfrm>
            <a:off x="168965" y="1093781"/>
            <a:ext cx="8826000" cy="344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Aritméticos</a:t>
            </a:r>
            <a:r>
              <a:rPr b="1" i="0" lang="es" sz="27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Para permitirnos realizar operaciones matemáticas, necesitamos “asignar” los valores resultantes, esto se logra mediante los operadores de asignación: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31078C"/>
                </a:solidFill>
                <a:latin typeface="Arial"/>
                <a:ea typeface="Arial"/>
                <a:cs typeface="Arial"/>
                <a:sym typeface="Arial"/>
              </a:rPr>
              <a:t>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87" name="Google Shape;87;p4"/>
          <p:cNvPicPr preferRelativeResize="0"/>
          <p:nvPr/>
        </p:nvPicPr>
        <p:blipFill rotWithShape="1">
          <a:blip r:embed="rId3">
            <a:alphaModFix/>
          </a:blip>
          <a:srcRect b="0" l="0" r="0" t="0"/>
          <a:stretch/>
        </p:blipFill>
        <p:spPr>
          <a:xfrm>
            <a:off x="1254050" y="3331193"/>
            <a:ext cx="6031331" cy="1727033"/>
          </a:xfrm>
          <a:prstGeom prst="rect">
            <a:avLst/>
          </a:prstGeom>
          <a:noFill/>
          <a:ln>
            <a:noFill/>
          </a:ln>
          <a:effectLst>
            <a:outerShdw blurRad="292100" rotWithShape="0" algn="tl" dir="2700000" dist="139700">
              <a:srgbClr val="333333">
                <a:alpha val="64705"/>
              </a:srgbClr>
            </a:outerShdw>
          </a:effectLst>
        </p:spPr>
      </p:pic>
      <p:sp>
        <p:nvSpPr>
          <p:cNvPr id="88" name="Google Shape;88;p4"/>
          <p:cNvSpPr txBox="1"/>
          <p:nvPr/>
        </p:nvSpPr>
        <p:spPr>
          <a:xfrm>
            <a:off x="1254050" y="2961861"/>
            <a:ext cx="6230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1" i="0" lang="es" sz="900" u="none" cap="none" strike="noStrike">
                <a:solidFill>
                  <a:srgbClr val="000000"/>
                </a:solidFill>
                <a:latin typeface="Arial"/>
                <a:ea typeface="Arial"/>
                <a:cs typeface="Arial"/>
                <a:sym typeface="Arial"/>
              </a:rPr>
              <a:t>Operador                   		Forma reducida			         Equivalente 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Operadores</a:t>
            </a:r>
            <a:endParaRPr b="1" i="0" sz="1100" u="none" cap="none" strike="noStrike">
              <a:solidFill>
                <a:srgbClr val="000000"/>
              </a:solidFill>
              <a:latin typeface="Arial"/>
              <a:ea typeface="Arial"/>
              <a:cs typeface="Arial"/>
              <a:sym typeface="Arial"/>
            </a:endParaRPr>
          </a:p>
        </p:txBody>
      </p:sp>
      <p:sp>
        <p:nvSpPr>
          <p:cNvPr id="94" name="Google Shape;94;p5"/>
          <p:cNvSpPr txBox="1"/>
          <p:nvPr/>
        </p:nvSpPr>
        <p:spPr>
          <a:xfrm>
            <a:off x="168965" y="1093781"/>
            <a:ext cx="8826000" cy="24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Aritméticos</a:t>
            </a:r>
            <a:r>
              <a:rPr b="1" i="0" lang="es" sz="27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Estos operadores funcionan como en la mayoría de los lenguajes de programación.</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descr="Image for post" id="95" name="Google Shape;95;p5"/>
          <p:cNvPicPr preferRelativeResize="0"/>
          <p:nvPr/>
        </p:nvPicPr>
        <p:blipFill rotWithShape="1">
          <a:blip r:embed="rId3">
            <a:alphaModFix/>
          </a:blip>
          <a:srcRect b="24501" l="13475" r="14348" t="24399"/>
          <a:stretch/>
        </p:blipFill>
        <p:spPr>
          <a:xfrm>
            <a:off x="1063488" y="2641324"/>
            <a:ext cx="6599582" cy="1918252"/>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Operadores</a:t>
            </a:r>
            <a:endParaRPr b="1" i="0" sz="1100" u="none" cap="none" strike="noStrike">
              <a:solidFill>
                <a:srgbClr val="000000"/>
              </a:solidFill>
              <a:latin typeface="Arial"/>
              <a:ea typeface="Arial"/>
              <a:cs typeface="Arial"/>
              <a:sym typeface="Arial"/>
            </a:endParaRPr>
          </a:p>
        </p:txBody>
      </p:sp>
      <p:sp>
        <p:nvSpPr>
          <p:cNvPr id="101" name="Google Shape;101;p6"/>
          <p:cNvSpPr txBox="1"/>
          <p:nvPr/>
        </p:nvSpPr>
        <p:spPr>
          <a:xfrm>
            <a:off x="168965" y="1093781"/>
            <a:ext cx="8826000" cy="2331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Aritméticos</a:t>
            </a:r>
            <a:r>
              <a:rPr b="1" i="0" lang="es" sz="27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chemeClr val="dk1"/>
                </a:solidFill>
                <a:latin typeface="Arial"/>
                <a:ea typeface="Arial"/>
                <a:cs typeface="Arial"/>
                <a:sym typeface="Arial"/>
              </a:rPr>
              <a:t>En JavaScript también nos encontramos con los operadores de </a:t>
            </a:r>
            <a:r>
              <a:rPr b="1" i="0" lang="es" sz="2400" u="none" cap="none" strike="noStrike">
                <a:solidFill>
                  <a:schemeClr val="dk1"/>
                </a:solidFill>
                <a:latin typeface="Arial"/>
                <a:ea typeface="Arial"/>
                <a:cs typeface="Arial"/>
                <a:sym typeface="Arial"/>
              </a:rPr>
              <a:t>incremento</a:t>
            </a:r>
            <a:r>
              <a:rPr b="0" i="0" lang="es" sz="2400" u="none" cap="none" strike="noStrike">
                <a:solidFill>
                  <a:schemeClr val="dk1"/>
                </a:solidFill>
                <a:latin typeface="Arial"/>
                <a:ea typeface="Arial"/>
                <a:cs typeface="Arial"/>
                <a:sym typeface="Arial"/>
              </a:rPr>
              <a:t> y </a:t>
            </a:r>
            <a:r>
              <a:rPr b="1" i="0" lang="es" sz="2400" u="none" cap="none" strike="noStrike">
                <a:solidFill>
                  <a:schemeClr val="dk1"/>
                </a:solidFill>
                <a:latin typeface="Arial"/>
                <a:ea typeface="Arial"/>
                <a:cs typeface="Arial"/>
                <a:sym typeface="Arial"/>
              </a:rPr>
              <a:t>decremento</a:t>
            </a:r>
            <a:r>
              <a:rPr b="0" i="0" lang="es" sz="2400" u="none" cap="none" strike="noStrike">
                <a:solidFill>
                  <a:schemeClr val="dk1"/>
                </a:solidFill>
                <a:latin typeface="Arial"/>
                <a:ea typeface="Arial"/>
                <a:cs typeface="Arial"/>
                <a:sym typeface="Arial"/>
              </a:rPr>
              <a:t>, que añaden uno o restan uno a la variable numérica en la que sean aplicados.</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descr="Image for post" id="102" name="Google Shape;102;p6"/>
          <p:cNvPicPr preferRelativeResize="0"/>
          <p:nvPr/>
        </p:nvPicPr>
        <p:blipFill rotWithShape="1">
          <a:blip r:embed="rId3">
            <a:alphaModFix/>
          </a:blip>
          <a:srcRect b="29335" l="10757" r="31739" t="29914"/>
          <a:stretch/>
        </p:blipFill>
        <p:spPr>
          <a:xfrm>
            <a:off x="1953038" y="4049719"/>
            <a:ext cx="5257802" cy="1043608"/>
          </a:xfrm>
          <a:prstGeom prst="rect">
            <a:avLst/>
          </a:prstGeom>
          <a:noFill/>
          <a:ln>
            <a:noFill/>
          </a:ln>
        </p:spPr>
      </p:pic>
      <p:pic>
        <p:nvPicPr>
          <p:cNvPr descr="Image for post" id="103" name="Google Shape;103;p6"/>
          <p:cNvPicPr preferRelativeResize="0"/>
          <p:nvPr/>
        </p:nvPicPr>
        <p:blipFill rotWithShape="1">
          <a:blip r:embed="rId4">
            <a:alphaModFix/>
          </a:blip>
          <a:srcRect b="34099" l="10867" r="31631" t="27756"/>
          <a:stretch/>
        </p:blipFill>
        <p:spPr>
          <a:xfrm>
            <a:off x="1953038" y="3012887"/>
            <a:ext cx="5257802" cy="104360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Operadores</a:t>
            </a:r>
            <a:endParaRPr b="1" i="0" sz="1100" u="none" cap="none" strike="noStrike">
              <a:solidFill>
                <a:srgbClr val="000000"/>
              </a:solidFill>
              <a:latin typeface="Arial"/>
              <a:ea typeface="Arial"/>
              <a:cs typeface="Arial"/>
              <a:sym typeface="Arial"/>
            </a:endParaRPr>
          </a:p>
        </p:txBody>
      </p:sp>
      <p:sp>
        <p:nvSpPr>
          <p:cNvPr id="109" name="Google Shape;109;p7"/>
          <p:cNvSpPr txBox="1"/>
          <p:nvPr/>
        </p:nvSpPr>
        <p:spPr>
          <a:xfrm>
            <a:off x="168965" y="1093781"/>
            <a:ext cx="8826000" cy="2609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Lógicos</a:t>
            </a:r>
            <a:r>
              <a:rPr b="1" i="0" lang="es" sz="27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Los operadores lógicos son AND, OR y NOT.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31078C"/>
                </a:solidFill>
                <a:latin typeface="Arial"/>
                <a:ea typeface="Arial"/>
                <a:cs typeface="Arial"/>
                <a:sym typeface="Arial"/>
              </a:rPr>
              <a:t>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graphicFrame>
        <p:nvGraphicFramePr>
          <p:cNvPr id="110" name="Google Shape;110;p7"/>
          <p:cNvGraphicFramePr/>
          <p:nvPr/>
        </p:nvGraphicFramePr>
        <p:xfrm>
          <a:off x="2396220" y="2397984"/>
          <a:ext cx="3000000" cy="3000000"/>
        </p:xfrm>
        <a:graphic>
          <a:graphicData uri="http://schemas.openxmlformats.org/drawingml/2006/table">
            <a:tbl>
              <a:tblPr bandRow="1" firstRow="1">
                <a:gradFill>
                  <a:gsLst>
                    <a:gs pos="0">
                      <a:srgbClr val="FFD300"/>
                    </a:gs>
                    <a:gs pos="100000">
                      <a:srgbClr val="FFEF63"/>
                    </a:gs>
                  </a:gsLst>
                  <a:lin ang="16200038" scaled="0"/>
                </a:gradFill>
                <a:tableStyleId>{BF4880D2-3839-494B-B043-1448BB3B795E}</a:tableStyleId>
              </a:tblPr>
              <a:tblGrid>
                <a:gridCol w="2126075"/>
                <a:gridCol w="2057400"/>
              </a:tblGrid>
              <a:tr h="869475">
                <a:tc>
                  <a:txBody>
                    <a:bodyPr/>
                    <a:lstStyle/>
                    <a:p>
                      <a:pPr indent="0" lvl="0" marL="0" marR="0" rtl="0" algn="ctr">
                        <a:lnSpc>
                          <a:spcPct val="100000"/>
                        </a:lnSpc>
                        <a:spcBef>
                          <a:spcPts val="0"/>
                        </a:spcBef>
                        <a:spcAft>
                          <a:spcPts val="0"/>
                        </a:spcAft>
                        <a:buClr>
                          <a:srgbClr val="000000"/>
                        </a:buClr>
                        <a:buSzPts val="3300"/>
                        <a:buFont typeface="Arial"/>
                        <a:buNone/>
                      </a:pPr>
                      <a:r>
                        <a:rPr b="1" lang="es" sz="3300" u="none" cap="none" strike="noStrike">
                          <a:solidFill>
                            <a:schemeClr val="dk1"/>
                          </a:solidFill>
                        </a:rPr>
                        <a:t>AND</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3300"/>
                        <a:buFont typeface="Arial"/>
                        <a:buNone/>
                      </a:pPr>
                      <a:r>
                        <a:rPr b="1" lang="es" sz="3300" u="none" cap="none" strike="noStrike">
                          <a:solidFill>
                            <a:schemeClr val="dk1"/>
                          </a:solidFill>
                        </a:rPr>
                        <a:t>&amp;&amp;</a:t>
                      </a:r>
                      <a:endParaRPr sz="1100" u="none" cap="none" strike="noStrike"/>
                    </a:p>
                  </a:txBody>
                  <a:tcPr marT="34300" marB="34300" marR="68600" marL="68600"/>
                </a:tc>
              </a:tr>
              <a:tr h="869475">
                <a:tc>
                  <a:txBody>
                    <a:bodyPr/>
                    <a:lstStyle/>
                    <a:p>
                      <a:pPr indent="0" lvl="0" marL="0" marR="0" rtl="0" algn="ctr">
                        <a:lnSpc>
                          <a:spcPct val="100000"/>
                        </a:lnSpc>
                        <a:spcBef>
                          <a:spcPts val="0"/>
                        </a:spcBef>
                        <a:spcAft>
                          <a:spcPts val="0"/>
                        </a:spcAft>
                        <a:buClr>
                          <a:srgbClr val="000000"/>
                        </a:buClr>
                        <a:buSzPts val="3300"/>
                        <a:buFont typeface="Arial"/>
                        <a:buNone/>
                      </a:pPr>
                      <a:r>
                        <a:rPr b="1" lang="es" sz="3300" u="none" cap="none" strike="noStrike">
                          <a:solidFill>
                            <a:schemeClr val="dk1"/>
                          </a:solidFill>
                        </a:rPr>
                        <a:t>OR</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3300"/>
                        <a:buFont typeface="Arial"/>
                        <a:buNone/>
                      </a:pPr>
                      <a:r>
                        <a:rPr b="1" lang="es" sz="3300" u="none" cap="none" strike="noStrike">
                          <a:solidFill>
                            <a:schemeClr val="dk1"/>
                          </a:solidFill>
                        </a:rPr>
                        <a:t>||</a:t>
                      </a:r>
                      <a:endParaRPr sz="1100" u="none" cap="none" strike="noStrike"/>
                    </a:p>
                  </a:txBody>
                  <a:tcPr marT="34300" marB="34300" marR="68600" marL="68600"/>
                </a:tc>
              </a:tr>
              <a:tr h="869475">
                <a:tc>
                  <a:txBody>
                    <a:bodyPr/>
                    <a:lstStyle/>
                    <a:p>
                      <a:pPr indent="0" lvl="0" marL="0" marR="0" rtl="0" algn="ctr">
                        <a:lnSpc>
                          <a:spcPct val="100000"/>
                        </a:lnSpc>
                        <a:spcBef>
                          <a:spcPts val="0"/>
                        </a:spcBef>
                        <a:spcAft>
                          <a:spcPts val="0"/>
                        </a:spcAft>
                        <a:buClr>
                          <a:srgbClr val="000000"/>
                        </a:buClr>
                        <a:buSzPts val="3300"/>
                        <a:buFont typeface="Arial"/>
                        <a:buNone/>
                      </a:pPr>
                      <a:r>
                        <a:rPr b="1" lang="es" sz="3300" u="none" cap="none" strike="noStrike">
                          <a:solidFill>
                            <a:schemeClr val="dk1"/>
                          </a:solidFill>
                        </a:rPr>
                        <a:t>NOT</a:t>
                      </a:r>
                      <a:endParaRPr sz="1100" u="none" cap="none" strike="noStrike"/>
                    </a:p>
                  </a:txBody>
                  <a:tcPr marT="34300" marB="34300" marR="68600" marL="68600"/>
                </a:tc>
                <a:tc>
                  <a:txBody>
                    <a:bodyPr/>
                    <a:lstStyle/>
                    <a:p>
                      <a:pPr indent="0" lvl="0" marL="0" marR="0" rtl="0" algn="ctr">
                        <a:lnSpc>
                          <a:spcPct val="100000"/>
                        </a:lnSpc>
                        <a:spcBef>
                          <a:spcPts val="0"/>
                        </a:spcBef>
                        <a:spcAft>
                          <a:spcPts val="0"/>
                        </a:spcAft>
                        <a:buClr>
                          <a:srgbClr val="000000"/>
                        </a:buClr>
                        <a:buSzPts val="3300"/>
                        <a:buFont typeface="Arial"/>
                        <a:buNone/>
                      </a:pPr>
                      <a:r>
                        <a:rPr b="1" lang="es" sz="3300" u="none" cap="none" strike="noStrike">
                          <a:solidFill>
                            <a:schemeClr val="dk1"/>
                          </a:solidFill>
                        </a:rPr>
                        <a:t>!</a:t>
                      </a:r>
                      <a:endParaRPr sz="1100" u="none" cap="none" strike="noStrike"/>
                    </a:p>
                  </a:txBody>
                  <a:tcPr marT="34300" marB="34300" marR="68600" marL="6860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Operadores</a:t>
            </a:r>
            <a:endParaRPr b="1" i="0" sz="1100" u="none" cap="none" strike="noStrike">
              <a:solidFill>
                <a:srgbClr val="000000"/>
              </a:solidFill>
              <a:latin typeface="Arial"/>
              <a:ea typeface="Arial"/>
              <a:cs typeface="Arial"/>
              <a:sym typeface="Arial"/>
            </a:endParaRPr>
          </a:p>
        </p:txBody>
      </p:sp>
      <p:sp>
        <p:nvSpPr>
          <p:cNvPr id="116" name="Google Shape;116;p8"/>
          <p:cNvSpPr txBox="1"/>
          <p:nvPr/>
        </p:nvSpPr>
        <p:spPr>
          <a:xfrm>
            <a:off x="168965" y="1093781"/>
            <a:ext cx="8826000" cy="1962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Lógicos: tablas de verdad</a:t>
            </a:r>
            <a:r>
              <a:rPr b="0" i="0" lang="es" sz="1500" u="none" cap="none" strike="noStrike">
                <a:solidFill>
                  <a:srgbClr val="31078C"/>
                </a:solidFill>
                <a:latin typeface="Arial"/>
                <a:ea typeface="Arial"/>
                <a:cs typeface="Arial"/>
                <a:sym typeface="Arial"/>
              </a:rPr>
              <a:t>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117" name="Google Shape;117;p8"/>
          <p:cNvPicPr preferRelativeResize="0"/>
          <p:nvPr/>
        </p:nvPicPr>
        <p:blipFill rotWithShape="1">
          <a:blip r:embed="rId3">
            <a:alphaModFix/>
          </a:blip>
          <a:srcRect b="0" l="0" r="0" t="0"/>
          <a:stretch/>
        </p:blipFill>
        <p:spPr>
          <a:xfrm>
            <a:off x="168965" y="1950022"/>
            <a:ext cx="6878028" cy="1145169"/>
          </a:xfrm>
          <a:prstGeom prst="rect">
            <a:avLst/>
          </a:prstGeom>
          <a:noFill/>
          <a:ln>
            <a:noFill/>
          </a:ln>
          <a:effectLst>
            <a:outerShdw blurRad="292100" rotWithShape="0" algn="tl" dir="2700000" dist="139700">
              <a:srgbClr val="333333">
                <a:alpha val="64705"/>
              </a:srgbClr>
            </a:outerShdw>
          </a:effectLst>
        </p:spPr>
      </p:pic>
      <p:pic>
        <p:nvPicPr>
          <p:cNvPr id="118" name="Google Shape;118;p8"/>
          <p:cNvPicPr preferRelativeResize="0"/>
          <p:nvPr/>
        </p:nvPicPr>
        <p:blipFill rotWithShape="1">
          <a:blip r:embed="rId4">
            <a:alphaModFix/>
          </a:blip>
          <a:srcRect b="0" l="0" r="0" t="0"/>
          <a:stretch/>
        </p:blipFill>
        <p:spPr>
          <a:xfrm>
            <a:off x="4572000" y="3378847"/>
            <a:ext cx="4571999" cy="1531083"/>
          </a:xfrm>
          <a:prstGeom prst="rect">
            <a:avLst/>
          </a:prstGeom>
          <a:noFill/>
          <a:ln>
            <a:noFill/>
          </a:ln>
          <a:effectLst>
            <a:outerShdw blurRad="292100" rotWithShape="0" algn="tl" dir="2700000" dist="139700">
              <a:srgbClr val="333333">
                <a:alpha val="64705"/>
              </a:srgbClr>
            </a:outerShdw>
          </a:effectLst>
        </p:spPr>
      </p:pic>
      <p:pic>
        <p:nvPicPr>
          <p:cNvPr id="119" name="Google Shape;119;p8"/>
          <p:cNvPicPr preferRelativeResize="0"/>
          <p:nvPr/>
        </p:nvPicPr>
        <p:blipFill rotWithShape="1">
          <a:blip r:embed="rId5">
            <a:alphaModFix/>
          </a:blip>
          <a:srcRect b="0" l="0" r="0" t="0"/>
          <a:stretch/>
        </p:blipFill>
        <p:spPr>
          <a:xfrm>
            <a:off x="0" y="3569558"/>
            <a:ext cx="4279537" cy="1149661"/>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Operadores</a:t>
            </a:r>
            <a:endParaRPr b="1" i="0" sz="1100" u="none" cap="none" strike="noStrike">
              <a:solidFill>
                <a:srgbClr val="000000"/>
              </a:solidFill>
              <a:latin typeface="Arial"/>
              <a:ea typeface="Arial"/>
              <a:cs typeface="Arial"/>
              <a:sym typeface="Arial"/>
            </a:endParaRPr>
          </a:p>
        </p:txBody>
      </p:sp>
      <p:sp>
        <p:nvSpPr>
          <p:cNvPr id="125" name="Google Shape;125;p9"/>
          <p:cNvSpPr txBox="1"/>
          <p:nvPr/>
        </p:nvSpPr>
        <p:spPr>
          <a:xfrm>
            <a:off x="168965" y="1093781"/>
            <a:ext cx="8826000" cy="2793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s" sz="2700" u="none" cap="none" strike="noStrike">
                <a:solidFill>
                  <a:schemeClr val="dk1"/>
                </a:solidFill>
                <a:highlight>
                  <a:srgbClr val="FFFF00"/>
                </a:highlight>
                <a:latin typeface="Arial"/>
                <a:ea typeface="Arial"/>
                <a:cs typeface="Arial"/>
                <a:sym typeface="Arial"/>
              </a:rPr>
              <a:t>Relacionales</a:t>
            </a:r>
            <a:r>
              <a:rPr b="1" i="0" lang="es" sz="27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chemeClr val="dk1"/>
                </a:solidFill>
                <a:latin typeface="Arial"/>
                <a:ea typeface="Arial"/>
                <a:cs typeface="Arial"/>
                <a:sym typeface="Arial"/>
              </a:rPr>
              <a:t>Los operadores relaciones, permiten realizar comparaciones. </a:t>
            </a:r>
            <a:r>
              <a:rPr b="0" i="0" lang="es" sz="1500" u="none" cap="none" strike="noStrike">
                <a:solidFill>
                  <a:srgbClr val="31078C"/>
                </a:solidFill>
                <a:latin typeface="Arial"/>
                <a:ea typeface="Arial"/>
                <a:cs typeface="Arial"/>
                <a:sym typeface="Arial"/>
              </a:rPr>
              <a:t>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1078C"/>
              </a:solidFill>
              <a:latin typeface="Arial"/>
              <a:ea typeface="Arial"/>
              <a:cs typeface="Arial"/>
              <a:sym typeface="Arial"/>
            </a:endParaRPr>
          </a:p>
        </p:txBody>
      </p:sp>
      <p:pic>
        <p:nvPicPr>
          <p:cNvPr id="126" name="Google Shape;126;p9"/>
          <p:cNvPicPr preferRelativeResize="0"/>
          <p:nvPr/>
        </p:nvPicPr>
        <p:blipFill rotWithShape="1">
          <a:blip r:embed="rId3">
            <a:alphaModFix/>
          </a:blip>
          <a:srcRect b="0" l="0" r="0" t="0"/>
          <a:stretch/>
        </p:blipFill>
        <p:spPr>
          <a:xfrm>
            <a:off x="3370370" y="2081577"/>
            <a:ext cx="2672621" cy="2894185"/>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