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i2mXvvd13sKPmrhoYe4wqVFpqW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1CC219-8667-48EC-8F8E-C2593C012400}">
  <a:tblStyle styleId="{2F1CC219-8667-48EC-8F8E-C2593C012400}" styleName="Table_0">
    <a:wholeTbl>
      <a:tcTxStyle b="off" i="off">
        <a:font>
          <a:latin typeface="Arial"/>
          <a:ea typeface="Arial"/>
          <a:cs typeface="Arial"/>
        </a:font>
        <a:schemeClr val="lt1"/>
      </a:tcTxStyle>
      <a:tcStyle>
        <a:tcBdr>
          <a:left>
            <a:ln cap="flat" cmpd="sng" w="9525">
              <a:solidFill>
                <a:srgbClr val="FFE2BA"/>
              </a:solidFill>
              <a:prstDash val="solid"/>
              <a:round/>
              <a:headEnd len="sm" w="sm" type="none"/>
              <a:tailEnd len="sm" w="sm" type="none"/>
            </a:ln>
          </a:left>
          <a:right>
            <a:ln cap="flat" cmpd="sng" w="9525">
              <a:solidFill>
                <a:srgbClr val="FFE2BA"/>
              </a:solidFill>
              <a:prstDash val="solid"/>
              <a:round/>
              <a:headEnd len="sm" w="sm" type="none"/>
              <a:tailEnd len="sm" w="sm" type="none"/>
            </a:ln>
          </a:right>
          <a:top>
            <a:ln cap="flat" cmpd="sng" w="9525">
              <a:solidFill>
                <a:srgbClr val="FFE2BA"/>
              </a:solidFill>
              <a:prstDash val="solid"/>
              <a:round/>
              <a:headEnd len="sm" w="sm" type="none"/>
              <a:tailEnd len="sm" w="sm" type="none"/>
            </a:ln>
          </a:top>
          <a:bottom>
            <a:ln cap="flat" cmpd="sng" w="9525">
              <a:solidFill>
                <a:srgbClr val="FFE2BA"/>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lt1">
              <a:alpha val="20000"/>
            </a:schemeClr>
          </a:solidFill>
        </a:fill>
      </a:tcStyle>
    </a:band1H>
    <a:band2H>
      <a:tcTxStyle b="off" i="off"/>
    </a:band2H>
    <a:band1V>
      <a:tcTxStyle b="off" i="off"/>
      <a:tcStyle>
        <a:fill>
          <a:solidFill>
            <a:schemeClr val="lt1">
              <a:alpha val="20000"/>
            </a:schemeClr>
          </a:solidFill>
        </a:fill>
      </a:tcStyle>
    </a:band1V>
    <a:band2V>
      <a:tcTxStyle b="off" i="off"/>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b="off" i="off"/>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b="off" i="off"/>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b="off" i="off"/>
      <a:tcStyle>
        <a:tcBdr>
          <a:bottom>
            <a:ln cap="flat" cmpd="sng" w="9525">
              <a:solidFill>
                <a:srgbClr val="000000">
                  <a:alpha val="0"/>
                </a:srgbClr>
              </a:solidFill>
              <a:prstDash val="solid"/>
              <a:round/>
              <a:headEnd len="sm" w="sm" type="none"/>
              <a:tailEnd len="sm" w="sm" type="none"/>
            </a:ln>
          </a:bottom>
        </a:tcBdr>
      </a:tcStyle>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customschemas.google.com/relationships/presentationmetadata" Target="metadata"/><Relationship Id="rId25"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1" name="Shape 11"/>
        <p:cNvGrpSpPr/>
        <p:nvPr/>
      </p:nvGrpSpPr>
      <p:grpSpPr>
        <a:xfrm>
          <a:off x="0" y="0"/>
          <a:ext cx="0" cy="0"/>
          <a:chOff x="0" y="0"/>
          <a:chExt cx="0" cy="0"/>
        </a:xfrm>
      </p:grpSpPr>
      <p:sp>
        <p:nvSpPr>
          <p:cNvPr id="12" name="Google Shape;12;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2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 name="Google Shape;14;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73" name="Shape 73"/>
        <p:cNvGrpSpPr/>
        <p:nvPr/>
      </p:nvGrpSpPr>
      <p:grpSpPr>
        <a:xfrm>
          <a:off x="0" y="0"/>
          <a:ext cx="0" cy="0"/>
          <a:chOff x="0" y="0"/>
          <a:chExt cx="0" cy="0"/>
        </a:xfrm>
      </p:grpSpPr>
      <p:sp>
        <p:nvSpPr>
          <p:cNvPr id="74" name="Google Shape;74;p3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3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6" name="Google Shape;76;p39"/>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3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8" name="Google Shape;78;p39"/>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9" name="Google Shape;79;p3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3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82" name="Shape 82"/>
        <p:cNvGrpSpPr/>
        <p:nvPr/>
      </p:nvGrpSpPr>
      <p:grpSpPr>
        <a:xfrm>
          <a:off x="0" y="0"/>
          <a:ext cx="0" cy="0"/>
          <a:chOff x="0" y="0"/>
          <a:chExt cx="0" cy="0"/>
        </a:xfrm>
      </p:grpSpPr>
      <p:sp>
        <p:nvSpPr>
          <p:cNvPr id="83" name="Google Shape;83;p4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4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4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4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7" name="Shape 87"/>
        <p:cNvGrpSpPr/>
        <p:nvPr/>
      </p:nvGrpSpPr>
      <p:grpSpPr>
        <a:xfrm>
          <a:off x="0" y="0"/>
          <a:ext cx="0" cy="0"/>
          <a:chOff x="0" y="0"/>
          <a:chExt cx="0" cy="0"/>
        </a:xfrm>
      </p:grpSpPr>
      <p:sp>
        <p:nvSpPr>
          <p:cNvPr id="88" name="Google Shape;88;p4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4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91" name="Shape 91"/>
        <p:cNvGrpSpPr/>
        <p:nvPr/>
      </p:nvGrpSpPr>
      <p:grpSpPr>
        <a:xfrm>
          <a:off x="0" y="0"/>
          <a:ext cx="0" cy="0"/>
          <a:chOff x="0" y="0"/>
          <a:chExt cx="0" cy="0"/>
        </a:xfrm>
      </p:grpSpPr>
      <p:sp>
        <p:nvSpPr>
          <p:cNvPr id="92" name="Google Shape;92;p4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42"/>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94" name="Google Shape;94;p42"/>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95" name="Google Shape;95;p4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4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4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98" name="Shape 98"/>
        <p:cNvGrpSpPr/>
        <p:nvPr/>
      </p:nvGrpSpPr>
      <p:grpSpPr>
        <a:xfrm>
          <a:off x="0" y="0"/>
          <a:ext cx="0" cy="0"/>
          <a:chOff x="0" y="0"/>
          <a:chExt cx="0" cy="0"/>
        </a:xfrm>
      </p:grpSpPr>
      <p:sp>
        <p:nvSpPr>
          <p:cNvPr id="99" name="Google Shape;99;p4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43"/>
          <p:cNvSpPr/>
          <p:nvPr>
            <p:ph idx="2" type="pic"/>
          </p:nvPr>
        </p:nvSpPr>
        <p:spPr>
          <a:xfrm>
            <a:off x="3887391" y="740569"/>
            <a:ext cx="4629300" cy="3655200"/>
          </a:xfrm>
          <a:prstGeom prst="rect">
            <a:avLst/>
          </a:prstGeom>
          <a:noFill/>
          <a:ln>
            <a:noFill/>
          </a:ln>
        </p:spPr>
      </p:sp>
      <p:sp>
        <p:nvSpPr>
          <p:cNvPr id="101" name="Google Shape;101;p43"/>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2" name="Google Shape;102;p4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4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4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05" name="Shape 105"/>
        <p:cNvGrpSpPr/>
        <p:nvPr/>
      </p:nvGrpSpPr>
      <p:grpSpPr>
        <a:xfrm>
          <a:off x="0" y="0"/>
          <a:ext cx="0" cy="0"/>
          <a:chOff x="0" y="0"/>
          <a:chExt cx="0" cy="0"/>
        </a:xfrm>
      </p:grpSpPr>
      <p:sp>
        <p:nvSpPr>
          <p:cNvPr id="106" name="Google Shape;106;p4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4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8" name="Google Shape;108;p4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4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4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11" name="Shape 111"/>
        <p:cNvGrpSpPr/>
        <p:nvPr/>
      </p:nvGrpSpPr>
      <p:grpSpPr>
        <a:xfrm>
          <a:off x="0" y="0"/>
          <a:ext cx="0" cy="0"/>
          <a:chOff x="0" y="0"/>
          <a:chExt cx="0" cy="0"/>
        </a:xfrm>
      </p:grpSpPr>
      <p:sp>
        <p:nvSpPr>
          <p:cNvPr id="112" name="Google Shape;112;p45"/>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3" name="Google Shape;113;p4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4" name="Google Shape;114;p4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4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7" name="Shape 17"/>
        <p:cNvGrpSpPr/>
        <p:nvPr/>
      </p:nvGrpSpPr>
      <p:grpSpPr>
        <a:xfrm>
          <a:off x="0" y="0"/>
          <a:ext cx="0" cy="0"/>
          <a:chOff x="0" y="0"/>
          <a:chExt cx="0" cy="0"/>
        </a:xfrm>
      </p:grpSpPr>
      <p:sp>
        <p:nvSpPr>
          <p:cNvPr id="18" name="Google Shape;18;p32"/>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32"/>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0" name="Google Shape;20;p32"/>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 name="Google Shape;21;p32"/>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2" name="Google Shape;22;p32"/>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 name="Google Shape;23;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6" name="Shape 26"/>
        <p:cNvGrpSpPr/>
        <p:nvPr/>
      </p:nvGrpSpPr>
      <p:grpSpPr>
        <a:xfrm>
          <a:off x="0" y="0"/>
          <a:ext cx="0" cy="0"/>
          <a:chOff x="0" y="0"/>
          <a:chExt cx="0" cy="0"/>
        </a:xfrm>
      </p:grpSpPr>
      <p:sp>
        <p:nvSpPr>
          <p:cNvPr id="27" name="Google Shape;27;p3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1" name="Shape 31"/>
        <p:cNvGrpSpPr/>
        <p:nvPr/>
      </p:nvGrpSpPr>
      <p:grpSpPr>
        <a:xfrm>
          <a:off x="0" y="0"/>
          <a:ext cx="0" cy="0"/>
          <a:chOff x="0" y="0"/>
          <a:chExt cx="0" cy="0"/>
        </a:xfrm>
      </p:grpSpPr>
      <p:sp>
        <p:nvSpPr>
          <p:cNvPr id="32" name="Google Shape;32;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 name="Google Shape;33;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35" name="Shape 35"/>
        <p:cNvGrpSpPr/>
        <p:nvPr/>
      </p:nvGrpSpPr>
      <p:grpSpPr>
        <a:xfrm>
          <a:off x="0" y="0"/>
          <a:ext cx="0" cy="0"/>
          <a:chOff x="0" y="0"/>
          <a:chExt cx="0" cy="0"/>
        </a:xfrm>
      </p:grpSpPr>
      <p:sp>
        <p:nvSpPr>
          <p:cNvPr id="36" name="Google Shape;36;p35"/>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35"/>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38" name="Google Shape;38;p35"/>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9" name="Google Shape;39;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 name="Google Shape;40;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2" name="Shape 42"/>
        <p:cNvGrpSpPr/>
        <p:nvPr/>
      </p:nvGrpSpPr>
      <p:grpSpPr>
        <a:xfrm>
          <a:off x="0" y="0"/>
          <a:ext cx="0" cy="0"/>
          <a:chOff x="0" y="0"/>
          <a:chExt cx="0" cy="0"/>
        </a:xfrm>
      </p:grpSpPr>
      <p:sp>
        <p:nvSpPr>
          <p:cNvPr id="43" name="Google Shape;43;p36"/>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36"/>
          <p:cNvSpPr/>
          <p:nvPr>
            <p:ph idx="2" type="pic"/>
          </p:nvPr>
        </p:nvSpPr>
        <p:spPr>
          <a:xfrm>
            <a:off x="3887391" y="740569"/>
            <a:ext cx="4629300" cy="3655200"/>
          </a:xfrm>
          <a:prstGeom prst="rect">
            <a:avLst/>
          </a:prstGeom>
          <a:noFill/>
          <a:ln>
            <a:noFill/>
          </a:ln>
        </p:spPr>
      </p:sp>
      <p:sp>
        <p:nvSpPr>
          <p:cNvPr id="45" name="Google Shape;45;p36"/>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46" name="Google Shape;46;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49" name="Shape 49"/>
        <p:cNvGrpSpPr/>
        <p:nvPr/>
      </p:nvGrpSpPr>
      <p:grpSpPr>
        <a:xfrm>
          <a:off x="0" y="0"/>
          <a:ext cx="0" cy="0"/>
          <a:chOff x="0" y="0"/>
          <a:chExt cx="0" cy="0"/>
        </a:xfrm>
      </p:grpSpPr>
      <p:sp>
        <p:nvSpPr>
          <p:cNvPr id="50" name="Google Shape;50;p3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37"/>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2" name="Google Shape;52;p3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3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4" name="Google Shape;54;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55" name="Shape 55"/>
        <p:cNvGrpSpPr/>
        <p:nvPr/>
      </p:nvGrpSpPr>
      <p:grpSpPr>
        <a:xfrm>
          <a:off x="0" y="0"/>
          <a:ext cx="0" cy="0"/>
          <a:chOff x="0" y="0"/>
          <a:chExt cx="0" cy="0"/>
        </a:xfrm>
      </p:grpSpPr>
      <p:sp>
        <p:nvSpPr>
          <p:cNvPr id="56" name="Google Shape;56;p38"/>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38"/>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8" name="Google Shape;58;p3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3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67" name="Shape 67"/>
        <p:cNvGrpSpPr/>
        <p:nvPr/>
      </p:nvGrpSpPr>
      <p:grpSpPr>
        <a:xfrm>
          <a:off x="0" y="0"/>
          <a:ext cx="0" cy="0"/>
          <a:chOff x="0" y="0"/>
          <a:chExt cx="0" cy="0"/>
        </a:xfrm>
      </p:grpSpPr>
      <p:sp>
        <p:nvSpPr>
          <p:cNvPr id="68" name="Google Shape;68;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3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0" name="Google Shape;70;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10" Type="http://schemas.openxmlformats.org/officeDocument/2006/relationships/theme" Target="../theme/theme1.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1" name="Shape 61"/>
        <p:cNvGrpSpPr/>
        <p:nvPr/>
      </p:nvGrpSpPr>
      <p:grpSpPr>
        <a:xfrm>
          <a:off x="0" y="0"/>
          <a:ext cx="0" cy="0"/>
          <a:chOff x="0" y="0"/>
          <a:chExt cx="0" cy="0"/>
        </a:xfrm>
      </p:grpSpPr>
      <p:sp>
        <p:nvSpPr>
          <p:cNvPr id="62" name="Google Shape;62;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p3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4" name="Google Shape;64;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5" name="Google Shape;65;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6" name="Google Shape;66;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
          <p:cNvSpPr txBox="1"/>
          <p:nvPr>
            <p:ph type="title"/>
          </p:nvPr>
        </p:nvSpPr>
        <p:spPr>
          <a:xfrm>
            <a:off x="1" y="1476632"/>
            <a:ext cx="91440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r>
              <a:rPr b="1" lang="es" sz="4500">
                <a:latin typeface="Arial"/>
                <a:ea typeface="Arial"/>
                <a:cs typeface="Arial"/>
                <a:sym typeface="Arial"/>
              </a:rPr>
              <a:t>Clase 12</a:t>
            </a:r>
            <a:endParaRPr/>
          </a:p>
        </p:txBody>
      </p:sp>
      <p:sp>
        <p:nvSpPr>
          <p:cNvPr id="122" name="Google Shape;122;p1"/>
          <p:cNvSpPr txBox="1"/>
          <p:nvPr/>
        </p:nvSpPr>
        <p:spPr>
          <a:xfrm>
            <a:off x="0" y="2179335"/>
            <a:ext cx="9144000" cy="392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Calibri"/>
                <a:ea typeface="Calibri"/>
                <a:cs typeface="Calibri"/>
                <a:sym typeface="Calibri"/>
              </a:rPr>
              <a:t>JavaScript Avanzado</a:t>
            </a:r>
            <a:endParaRPr b="0" i="0" sz="1100" u="none" cap="none" strike="noStrike">
              <a:solidFill>
                <a:srgbClr val="000000"/>
              </a:solidFill>
              <a:latin typeface="Arial"/>
              <a:ea typeface="Arial"/>
              <a:cs typeface="Arial"/>
              <a:sym typeface="Arial"/>
            </a:endParaRPr>
          </a:p>
        </p:txBody>
      </p:sp>
      <p:pic>
        <p:nvPicPr>
          <p:cNvPr id="123" name="Google Shape;123;p1"/>
          <p:cNvPicPr preferRelativeResize="0"/>
          <p:nvPr/>
        </p:nvPicPr>
        <p:blipFill rotWithShape="1">
          <a:blip r:embed="rId3">
            <a:alphaModFix/>
          </a:blip>
          <a:srcRect b="24698" l="34218" r="34218" t="0"/>
          <a:stretch/>
        </p:blipFill>
        <p:spPr>
          <a:xfrm>
            <a:off x="3962282" y="2571750"/>
            <a:ext cx="1219434" cy="1702077"/>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Arrays</a:t>
            </a:r>
            <a:endParaRPr b="1" i="0" sz="1100" u="none" cap="none" strike="noStrike">
              <a:solidFill>
                <a:srgbClr val="000000"/>
              </a:solidFill>
              <a:latin typeface="Arial"/>
              <a:ea typeface="Arial"/>
              <a:cs typeface="Arial"/>
              <a:sym typeface="Arial"/>
            </a:endParaRPr>
          </a:p>
        </p:txBody>
      </p:sp>
      <p:sp>
        <p:nvSpPr>
          <p:cNvPr id="179" name="Google Shape;179;p10"/>
          <p:cNvSpPr txBox="1"/>
          <p:nvPr/>
        </p:nvSpPr>
        <p:spPr>
          <a:xfrm>
            <a:off x="168965" y="1093781"/>
            <a:ext cx="8826000" cy="136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rgbClr val="000000"/>
                </a:solidFill>
                <a:latin typeface="Arial"/>
                <a:ea typeface="Arial"/>
                <a:cs typeface="Arial"/>
                <a:sym typeface="Arial"/>
              </a:rPr>
              <a:t>Los elementos pueden ser de cualquier tipo permitido e incluso contener otros arrays.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pic>
        <p:nvPicPr>
          <p:cNvPr id="180" name="Google Shape;180;p10"/>
          <p:cNvPicPr preferRelativeResize="0"/>
          <p:nvPr/>
        </p:nvPicPr>
        <p:blipFill rotWithShape="1">
          <a:blip r:embed="rId3">
            <a:alphaModFix/>
          </a:blip>
          <a:srcRect b="0" l="0" r="0" t="0"/>
          <a:stretch/>
        </p:blipFill>
        <p:spPr>
          <a:xfrm>
            <a:off x="289451" y="2455693"/>
            <a:ext cx="8565099" cy="577081"/>
          </a:xfrm>
          <a:prstGeom prst="rect">
            <a:avLst/>
          </a:prstGeom>
          <a:noFill/>
          <a:ln>
            <a:noFill/>
          </a:ln>
          <a:effectLst>
            <a:outerShdw blurRad="292100" rotWithShape="0" algn="tl" dir="2700000" dist="139700">
              <a:srgbClr val="333333">
                <a:alpha val="64705"/>
              </a:srgbClr>
            </a:outerShdw>
          </a:effectLst>
        </p:spPr>
      </p:pic>
      <p:pic>
        <p:nvPicPr>
          <p:cNvPr id="181" name="Google Shape;181;p10"/>
          <p:cNvPicPr preferRelativeResize="0"/>
          <p:nvPr/>
        </p:nvPicPr>
        <p:blipFill rotWithShape="1">
          <a:blip r:embed="rId4">
            <a:alphaModFix/>
          </a:blip>
          <a:srcRect b="0" l="0" r="0" t="0"/>
          <a:stretch/>
        </p:blipFill>
        <p:spPr>
          <a:xfrm>
            <a:off x="1313206" y="3529063"/>
            <a:ext cx="6338109" cy="577081"/>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Arrays</a:t>
            </a:r>
            <a:endParaRPr b="1" i="0" sz="1100" u="none" cap="none" strike="noStrike">
              <a:solidFill>
                <a:srgbClr val="000000"/>
              </a:solidFill>
              <a:latin typeface="Arial"/>
              <a:ea typeface="Arial"/>
              <a:cs typeface="Arial"/>
              <a:sym typeface="Arial"/>
            </a:endParaRPr>
          </a:p>
        </p:txBody>
      </p:sp>
      <p:sp>
        <p:nvSpPr>
          <p:cNvPr id="187" name="Google Shape;187;p11"/>
          <p:cNvSpPr txBox="1"/>
          <p:nvPr/>
        </p:nvSpPr>
        <p:spPr>
          <a:xfrm>
            <a:off x="168965" y="1093781"/>
            <a:ext cx="8826000" cy="2655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Arial"/>
                <a:ea typeface="Arial"/>
                <a:cs typeface="Arial"/>
                <a:sym typeface="Arial"/>
              </a:rPr>
              <a:t>Para acceder a uno de los elementos dentro de un array, se utilizan los corchetes [ ] y un número que especifica la posición dentro del mismo, por ejemplo: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Arial"/>
                <a:ea typeface="Arial"/>
                <a:cs typeface="Arial"/>
                <a:sym typeface="Arial"/>
              </a:rPr>
              <a:t>myArray [3]</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Arial"/>
                <a:ea typeface="Arial"/>
                <a:cs typeface="Arial"/>
                <a:sym typeface="Arial"/>
              </a:rPr>
              <a:t>La primer posición es 0, por lo que el primer elemento siempre estará dentro de myArray[0].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pic>
        <p:nvPicPr>
          <p:cNvPr id="188" name="Google Shape;188;p11"/>
          <p:cNvPicPr preferRelativeResize="0"/>
          <p:nvPr/>
        </p:nvPicPr>
        <p:blipFill rotWithShape="1">
          <a:blip r:embed="rId3">
            <a:alphaModFix/>
          </a:blip>
          <a:srcRect b="0" l="0" r="0" t="0"/>
          <a:stretch/>
        </p:blipFill>
        <p:spPr>
          <a:xfrm>
            <a:off x="2777609" y="3609840"/>
            <a:ext cx="2493271" cy="1301115"/>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2"/>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Strings</a:t>
            </a:r>
            <a:endParaRPr b="1" i="0" sz="1100" u="none" cap="none" strike="noStrike">
              <a:solidFill>
                <a:srgbClr val="000000"/>
              </a:solidFill>
              <a:latin typeface="Arial"/>
              <a:ea typeface="Arial"/>
              <a:cs typeface="Arial"/>
              <a:sym typeface="Arial"/>
            </a:endParaRPr>
          </a:p>
        </p:txBody>
      </p:sp>
      <p:sp>
        <p:nvSpPr>
          <p:cNvPr id="194" name="Google Shape;194;p12"/>
          <p:cNvSpPr/>
          <p:nvPr/>
        </p:nvSpPr>
        <p:spPr>
          <a:xfrm>
            <a:off x="1432322" y="1701404"/>
            <a:ext cx="9144000" cy="3429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aphicFrame>
        <p:nvGraphicFramePr>
          <p:cNvPr id="195" name="Google Shape;195;p12"/>
          <p:cNvGraphicFramePr/>
          <p:nvPr/>
        </p:nvGraphicFramePr>
        <p:xfrm>
          <a:off x="1114839" y="1140371"/>
          <a:ext cx="3000000" cy="3000000"/>
        </p:xfrm>
        <a:graphic>
          <a:graphicData uri="http://schemas.openxmlformats.org/drawingml/2006/table">
            <a:tbl>
              <a:tblPr bandRow="1" firstRow="1">
                <a:gradFill>
                  <a:gsLst>
                    <a:gs pos="0">
                      <a:srgbClr val="FFD300"/>
                    </a:gs>
                    <a:gs pos="100000">
                      <a:srgbClr val="FFEF63"/>
                    </a:gs>
                  </a:gsLst>
                  <a:lin ang="16200038" scaled="0"/>
                </a:gradFill>
                <a:tableStyleId>{2F1CC219-8667-48EC-8F8E-C2593C012400}</a:tableStyleId>
              </a:tblPr>
              <a:tblGrid>
                <a:gridCol w="3457175"/>
                <a:gridCol w="3457175"/>
              </a:tblGrid>
              <a:tr h="397225">
                <a:tc>
                  <a:txBody>
                    <a:bodyPr/>
                    <a:lstStyle/>
                    <a:p>
                      <a:pPr indent="0" lvl="0" marL="0" marR="0" rtl="0" algn="ctr">
                        <a:lnSpc>
                          <a:spcPct val="100000"/>
                        </a:lnSpc>
                        <a:spcBef>
                          <a:spcPts val="0"/>
                        </a:spcBef>
                        <a:spcAft>
                          <a:spcPts val="0"/>
                        </a:spcAft>
                        <a:buClr>
                          <a:srgbClr val="000000"/>
                        </a:buClr>
                        <a:buSzPts val="1500"/>
                        <a:buFont typeface="Arial"/>
                        <a:buNone/>
                      </a:pPr>
                      <a:r>
                        <a:rPr lang="es" sz="1500" u="none" cap="none" strike="noStrike">
                          <a:solidFill>
                            <a:schemeClr val="dk1"/>
                          </a:solidFill>
                        </a:rPr>
                        <a:t>Función</a:t>
                      </a:r>
                      <a:endParaRPr sz="11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500"/>
                        <a:buFont typeface="Arial"/>
                        <a:buNone/>
                      </a:pPr>
                      <a:r>
                        <a:rPr lang="es" sz="1500" u="none" cap="none" strike="noStrike">
                          <a:solidFill>
                            <a:schemeClr val="dk1"/>
                          </a:solidFill>
                        </a:rPr>
                        <a:t>Descripción</a:t>
                      </a:r>
                      <a:endParaRPr sz="1100" u="none" cap="none" strike="noStrike"/>
                    </a:p>
                  </a:txBody>
                  <a:tcPr marT="34300" marB="34300" marR="68600" marL="68600"/>
                </a:tc>
              </a:tr>
              <a:tr h="371750">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string.includes(texto)</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Retorna true si string contiene a texto</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txBody>
                  <a:tcPr marT="34300" marB="34300" marR="68600" marL="68600"/>
                </a:tc>
              </a:tr>
              <a:tr h="371750">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string.trim(), string.trimEnd(), string.trimStart()</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Retorna el string quitando los espacios en blanco según corresponda</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txBody>
                  <a:tcPr marT="34300" marB="34300" marR="68600" marL="68600"/>
                </a:tc>
              </a:tr>
              <a:tr h="371750">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string.substring(incio, fin)</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Retorna un string que va desde el inicio(incluido) hasta el final (no incluido)</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txBody>
                  <a:tcPr marT="34300" marB="34300" marR="68600" marL="68600"/>
                </a:tc>
              </a:tr>
              <a:tr h="371750">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string.split(separador, #limite)</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Retorna un array de string, cada elemento es un substring que no contiene al separador, #limite es la cantidad de elementos</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txBody>
                  <a:tcPr marT="34300" marB="34300" marR="68600" marL="68600"/>
                </a:tc>
              </a:tr>
              <a:tr h="371750">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Array.join(separador) </a:t>
                      </a:r>
                      <a:endParaRPr b="0" sz="12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Retorna un string jugando todos lo elementos del array </a:t>
                      </a:r>
                      <a:endParaRPr b="0" sz="1200" u="none" cap="none" strike="noStrike"/>
                    </a:p>
                  </a:txBody>
                  <a:tcPr marT="34300" marB="34300" marR="68600" marL="68600"/>
                </a:tc>
              </a:tr>
              <a:tr h="371750">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string.chartAt(indice)</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ial"/>
                          <a:ea typeface="Arial"/>
                          <a:cs typeface="Arial"/>
                          <a:sym typeface="Arial"/>
                        </a:rPr>
                        <a:t>Retorna un caracter en la posición del índice</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p>
                  </a:txBody>
                  <a:tcPr marT="34300" marB="34300" marR="68600" marL="686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forEach</a:t>
            </a:r>
            <a:endParaRPr b="1" i="0" sz="1100" u="none" cap="none" strike="noStrike">
              <a:solidFill>
                <a:srgbClr val="000000"/>
              </a:solidFill>
              <a:latin typeface="Arial"/>
              <a:ea typeface="Arial"/>
              <a:cs typeface="Arial"/>
              <a:sym typeface="Arial"/>
            </a:endParaRPr>
          </a:p>
        </p:txBody>
      </p:sp>
      <p:sp>
        <p:nvSpPr>
          <p:cNvPr id="201" name="Google Shape;201;p13"/>
          <p:cNvSpPr txBox="1"/>
          <p:nvPr/>
        </p:nvSpPr>
        <p:spPr>
          <a:xfrm>
            <a:off x="168965" y="1093781"/>
            <a:ext cx="8826000" cy="1177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Arial"/>
                <a:ea typeface="Arial"/>
                <a:cs typeface="Arial"/>
                <a:sym typeface="Arial"/>
              </a:rPr>
              <a:t>El método forEach() ejecuta la función indicada una vez por cada elemento del array. Este método ayuda a recorrer los elementos de un array.</a:t>
            </a:r>
            <a:endParaRPr b="0" i="0" sz="1100" u="none" cap="none" strike="noStrike">
              <a:solidFill>
                <a:srgbClr val="000000"/>
              </a:solidFill>
              <a:latin typeface="Arial"/>
              <a:ea typeface="Arial"/>
              <a:cs typeface="Arial"/>
              <a:sym typeface="Arial"/>
            </a:endParaRPr>
          </a:p>
        </p:txBody>
      </p:sp>
      <p:pic>
        <p:nvPicPr>
          <p:cNvPr descr="Image for post" id="202" name="Google Shape;202;p13"/>
          <p:cNvPicPr preferRelativeResize="0"/>
          <p:nvPr/>
        </p:nvPicPr>
        <p:blipFill rotWithShape="1">
          <a:blip r:embed="rId3">
            <a:alphaModFix/>
          </a:blip>
          <a:srcRect b="24254" l="7531" r="8306" t="13331"/>
          <a:stretch/>
        </p:blipFill>
        <p:spPr>
          <a:xfrm>
            <a:off x="2544417" y="2340994"/>
            <a:ext cx="4353340" cy="26580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4"/>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Every</a:t>
            </a:r>
            <a:endParaRPr b="1" i="0" sz="1100" u="none" cap="none" strike="noStrike">
              <a:solidFill>
                <a:srgbClr val="000000"/>
              </a:solidFill>
              <a:latin typeface="Arial"/>
              <a:ea typeface="Arial"/>
              <a:cs typeface="Arial"/>
              <a:sym typeface="Arial"/>
            </a:endParaRPr>
          </a:p>
        </p:txBody>
      </p:sp>
      <p:sp>
        <p:nvSpPr>
          <p:cNvPr id="208" name="Google Shape;208;p14"/>
          <p:cNvSpPr txBox="1"/>
          <p:nvPr/>
        </p:nvSpPr>
        <p:spPr>
          <a:xfrm>
            <a:off x="168965" y="1093781"/>
            <a:ext cx="8826000" cy="808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Arial"/>
                <a:ea typeface="Arial"/>
                <a:cs typeface="Arial"/>
                <a:sym typeface="Arial"/>
              </a:rPr>
              <a:t>El método every() verifica si todos los elementos en el arreglo pasan la prueba implementada por la función dada.</a:t>
            </a:r>
            <a:endParaRPr b="0" i="0" sz="1100" u="none" cap="none" strike="noStrike">
              <a:solidFill>
                <a:srgbClr val="000000"/>
              </a:solidFill>
              <a:latin typeface="Arial"/>
              <a:ea typeface="Arial"/>
              <a:cs typeface="Arial"/>
              <a:sym typeface="Arial"/>
            </a:endParaRPr>
          </a:p>
        </p:txBody>
      </p:sp>
      <p:pic>
        <p:nvPicPr>
          <p:cNvPr descr="Image for post" id="209" name="Google Shape;209;p14"/>
          <p:cNvPicPr preferRelativeResize="0"/>
          <p:nvPr/>
        </p:nvPicPr>
        <p:blipFill rotWithShape="1">
          <a:blip r:embed="rId3">
            <a:alphaModFix/>
          </a:blip>
          <a:srcRect b="23097" l="8151" r="8158" t="11397"/>
          <a:stretch/>
        </p:blipFill>
        <p:spPr>
          <a:xfrm>
            <a:off x="2543083" y="2351229"/>
            <a:ext cx="4353340" cy="265808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5"/>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Some</a:t>
            </a:r>
            <a:endParaRPr b="1" i="0" sz="1100" u="none" cap="none" strike="noStrike">
              <a:solidFill>
                <a:srgbClr val="000000"/>
              </a:solidFill>
              <a:latin typeface="Arial"/>
              <a:ea typeface="Arial"/>
              <a:cs typeface="Arial"/>
              <a:sym typeface="Arial"/>
            </a:endParaRPr>
          </a:p>
        </p:txBody>
      </p:sp>
      <p:sp>
        <p:nvSpPr>
          <p:cNvPr id="215" name="Google Shape;215;p15"/>
          <p:cNvSpPr txBox="1"/>
          <p:nvPr/>
        </p:nvSpPr>
        <p:spPr>
          <a:xfrm>
            <a:off x="168965" y="1093781"/>
            <a:ext cx="8826000" cy="1177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Arial"/>
                <a:ea typeface="Arial"/>
                <a:cs typeface="Arial"/>
                <a:sym typeface="Arial"/>
              </a:rPr>
              <a:t>El método some() verifica si algún elemento de un array cumple con el test implementado por la función brindada. Si se aprueba, devuelve “true” de lo contrario “false”.</a:t>
            </a:r>
            <a:endParaRPr b="0" i="0" sz="1100" u="none" cap="none" strike="noStrike">
              <a:solidFill>
                <a:srgbClr val="000000"/>
              </a:solidFill>
              <a:latin typeface="Arial"/>
              <a:ea typeface="Arial"/>
              <a:cs typeface="Arial"/>
              <a:sym typeface="Arial"/>
            </a:endParaRPr>
          </a:p>
        </p:txBody>
      </p:sp>
      <p:pic>
        <p:nvPicPr>
          <p:cNvPr descr="Image for post" id="216" name="Google Shape;216;p15"/>
          <p:cNvPicPr preferRelativeResize="0"/>
          <p:nvPr/>
        </p:nvPicPr>
        <p:blipFill rotWithShape="1">
          <a:blip r:embed="rId3">
            <a:alphaModFix/>
          </a:blip>
          <a:srcRect b="23097" l="8151" r="8158" t="11397"/>
          <a:stretch/>
        </p:blipFill>
        <p:spPr>
          <a:xfrm>
            <a:off x="2543083" y="2351229"/>
            <a:ext cx="4353340" cy="2658087"/>
          </a:xfrm>
          <a:prstGeom prst="rect">
            <a:avLst/>
          </a:prstGeom>
          <a:noFill/>
          <a:ln>
            <a:noFill/>
          </a:ln>
        </p:spPr>
      </p:pic>
      <p:pic>
        <p:nvPicPr>
          <p:cNvPr descr="Image for post" id="217" name="Google Shape;217;p15"/>
          <p:cNvPicPr preferRelativeResize="0"/>
          <p:nvPr/>
        </p:nvPicPr>
        <p:blipFill rotWithShape="1">
          <a:blip r:embed="rId4">
            <a:alphaModFix/>
          </a:blip>
          <a:srcRect b="23672" l="7137" r="7471" t="11592"/>
          <a:stretch/>
        </p:blipFill>
        <p:spPr>
          <a:xfrm>
            <a:off x="2543083" y="2351229"/>
            <a:ext cx="4353340" cy="26607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6"/>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Reduce</a:t>
            </a:r>
            <a:endParaRPr b="1" i="0" sz="1100" u="none" cap="none" strike="noStrike">
              <a:solidFill>
                <a:srgbClr val="000000"/>
              </a:solidFill>
              <a:latin typeface="Arial"/>
              <a:ea typeface="Arial"/>
              <a:cs typeface="Arial"/>
              <a:sym typeface="Arial"/>
            </a:endParaRPr>
          </a:p>
        </p:txBody>
      </p:sp>
      <p:sp>
        <p:nvSpPr>
          <p:cNvPr id="223" name="Google Shape;223;p16"/>
          <p:cNvSpPr txBox="1"/>
          <p:nvPr/>
        </p:nvSpPr>
        <p:spPr>
          <a:xfrm>
            <a:off x="168965" y="1093781"/>
            <a:ext cx="8826000" cy="136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Arial"/>
                <a:ea typeface="Arial"/>
                <a:cs typeface="Arial"/>
                <a:sym typeface="Arial"/>
              </a:rPr>
              <a:t>Es una función que se va a ejecutar para cada elemento del array y luego devolver un único valor conocido como acumulado. Se podría utilizar cuando necesitas acumular cosas, por ejemplo sacar el total de las compras, también se puede utilizar para sacar promedios.</a:t>
            </a:r>
            <a:endParaRPr b="0" i="0" sz="1100" u="none" cap="none" strike="noStrike">
              <a:solidFill>
                <a:srgbClr val="000000"/>
              </a:solidFill>
              <a:latin typeface="Arial"/>
              <a:ea typeface="Arial"/>
              <a:cs typeface="Arial"/>
              <a:sym typeface="Arial"/>
            </a:endParaRPr>
          </a:p>
        </p:txBody>
      </p:sp>
      <p:pic>
        <p:nvPicPr>
          <p:cNvPr descr="Image for post" id="224" name="Google Shape;224;p16"/>
          <p:cNvPicPr preferRelativeResize="0"/>
          <p:nvPr/>
        </p:nvPicPr>
        <p:blipFill rotWithShape="1">
          <a:blip r:embed="rId3">
            <a:alphaModFix/>
          </a:blip>
          <a:srcRect b="28353" l="6791" r="6687" t="13932"/>
          <a:stretch/>
        </p:blipFill>
        <p:spPr>
          <a:xfrm>
            <a:off x="1864328" y="2571750"/>
            <a:ext cx="5435220" cy="253658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Map</a:t>
            </a:r>
            <a:endParaRPr b="1" i="0" sz="1100" u="none" cap="none" strike="noStrike">
              <a:solidFill>
                <a:srgbClr val="000000"/>
              </a:solidFill>
              <a:latin typeface="Arial"/>
              <a:ea typeface="Arial"/>
              <a:cs typeface="Arial"/>
              <a:sym typeface="Arial"/>
            </a:endParaRPr>
          </a:p>
        </p:txBody>
      </p:sp>
      <p:sp>
        <p:nvSpPr>
          <p:cNvPr id="230" name="Google Shape;230;p17"/>
          <p:cNvSpPr txBox="1"/>
          <p:nvPr/>
        </p:nvSpPr>
        <p:spPr>
          <a:xfrm>
            <a:off x="168965" y="1093781"/>
            <a:ext cx="8826000" cy="136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Arial"/>
                <a:ea typeface="Arial"/>
                <a:cs typeface="Arial"/>
                <a:sym typeface="Arial"/>
              </a:rPr>
              <a:t>Se ejecuta por cada elemento del array, y crea un nuevo array a partir del resultado de cada ejecución por elemento. Se podría utilizar cuando tenemos un array y sabemos que por cada elemento vamos a realizar un cambio.</a:t>
            </a:r>
            <a:endParaRPr b="0" i="0" sz="1100" u="none" cap="none" strike="noStrike">
              <a:solidFill>
                <a:srgbClr val="000000"/>
              </a:solidFill>
              <a:latin typeface="Arial"/>
              <a:ea typeface="Arial"/>
              <a:cs typeface="Arial"/>
              <a:sym typeface="Arial"/>
            </a:endParaRPr>
          </a:p>
        </p:txBody>
      </p:sp>
      <p:pic>
        <p:nvPicPr>
          <p:cNvPr descr="Image for post" id="231" name="Google Shape;231;p17"/>
          <p:cNvPicPr preferRelativeResize="0"/>
          <p:nvPr/>
        </p:nvPicPr>
        <p:blipFill rotWithShape="1">
          <a:blip r:embed="rId3">
            <a:alphaModFix/>
          </a:blip>
          <a:srcRect b="26181" l="7300" r="7001" t="11983"/>
          <a:stretch/>
        </p:blipFill>
        <p:spPr>
          <a:xfrm>
            <a:off x="2544415" y="2340993"/>
            <a:ext cx="4353340" cy="266809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Filter</a:t>
            </a:r>
            <a:endParaRPr b="1" i="0" sz="1100" u="none" cap="none" strike="noStrike">
              <a:solidFill>
                <a:srgbClr val="000000"/>
              </a:solidFill>
              <a:latin typeface="Arial"/>
              <a:ea typeface="Arial"/>
              <a:cs typeface="Arial"/>
              <a:sym typeface="Arial"/>
            </a:endParaRPr>
          </a:p>
        </p:txBody>
      </p:sp>
      <p:sp>
        <p:nvSpPr>
          <p:cNvPr id="237" name="Google Shape;237;p18"/>
          <p:cNvSpPr txBox="1"/>
          <p:nvPr/>
        </p:nvSpPr>
        <p:spPr>
          <a:xfrm>
            <a:off x="168965" y="1093781"/>
            <a:ext cx="8826000" cy="1177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Arial"/>
                <a:ea typeface="Arial"/>
                <a:cs typeface="Arial"/>
                <a:sym typeface="Arial"/>
              </a:rPr>
              <a:t>Se ejecuta por cada elemento de array, y crea un nuevo array con los elementos que cumplen cierta condición. Podríamos usarlo cuando tenemos un array y necesitamos filtrar datos.</a:t>
            </a:r>
            <a:endParaRPr b="0" i="0" sz="1100" u="none" cap="none" strike="noStrike">
              <a:solidFill>
                <a:srgbClr val="000000"/>
              </a:solidFill>
              <a:latin typeface="Arial"/>
              <a:ea typeface="Arial"/>
              <a:cs typeface="Arial"/>
              <a:sym typeface="Arial"/>
            </a:endParaRPr>
          </a:p>
        </p:txBody>
      </p:sp>
      <p:pic>
        <p:nvPicPr>
          <p:cNvPr descr="Image for post" id="238" name="Google Shape;238;p18"/>
          <p:cNvPicPr preferRelativeResize="0"/>
          <p:nvPr/>
        </p:nvPicPr>
        <p:blipFill rotWithShape="1">
          <a:blip r:embed="rId3">
            <a:alphaModFix/>
          </a:blip>
          <a:srcRect b="24635" l="7517" r="7821" t="11787"/>
          <a:stretch/>
        </p:blipFill>
        <p:spPr>
          <a:xfrm>
            <a:off x="2544416" y="2340993"/>
            <a:ext cx="4353340" cy="266809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Callback</a:t>
            </a:r>
            <a:endParaRPr b="1" i="0" sz="1100" u="none" cap="none" strike="noStrike">
              <a:solidFill>
                <a:srgbClr val="000000"/>
              </a:solidFill>
              <a:latin typeface="Arial"/>
              <a:ea typeface="Arial"/>
              <a:cs typeface="Arial"/>
              <a:sym typeface="Arial"/>
            </a:endParaRPr>
          </a:p>
        </p:txBody>
      </p:sp>
      <p:sp>
        <p:nvSpPr>
          <p:cNvPr id="129" name="Google Shape;129;p2"/>
          <p:cNvSpPr txBox="1"/>
          <p:nvPr/>
        </p:nvSpPr>
        <p:spPr>
          <a:xfrm>
            <a:off x="168965" y="1093781"/>
            <a:ext cx="8826000" cy="339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Arial"/>
                <a:ea typeface="Arial"/>
                <a:cs typeface="Arial"/>
                <a:sym typeface="Arial"/>
              </a:rPr>
              <a:t>Cuando pasamos una función como parámetro a otra función estamos hablando de callback, en funciones sincrónicas estas funciones se ejecutan inmediatamente al ejecutar dicha función, sin embargo cuando hablamos de funciones asincrónicas el callback es la forma que tenemos para saber cuando termino y como termino dicha función. A menudo, las callbacks se utilizan para continuar con la ejecución del código después de que se haya completado una operación asincrónica.</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Clousure</a:t>
            </a:r>
            <a:endParaRPr b="1" i="0" sz="1100" u="none" cap="none" strike="noStrike">
              <a:solidFill>
                <a:srgbClr val="000000"/>
              </a:solidFill>
              <a:latin typeface="Arial"/>
              <a:ea typeface="Arial"/>
              <a:cs typeface="Arial"/>
              <a:sym typeface="Arial"/>
            </a:endParaRPr>
          </a:p>
        </p:txBody>
      </p:sp>
      <p:sp>
        <p:nvSpPr>
          <p:cNvPr id="135" name="Google Shape;135;p3"/>
          <p:cNvSpPr txBox="1"/>
          <p:nvPr/>
        </p:nvSpPr>
        <p:spPr>
          <a:xfrm>
            <a:off x="168965" y="1093781"/>
            <a:ext cx="8826000" cy="2978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chemeClr val="dk1"/>
                </a:solidFill>
                <a:latin typeface="Arial"/>
                <a:ea typeface="Arial"/>
                <a:cs typeface="Arial"/>
                <a:sym typeface="Arial"/>
              </a:rPr>
              <a:t>Una closure es una función que guarda referencias del estado adyacente. En otras palabras, permite acceder al ámbito de una función exterior desde una función interior.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chemeClr val="dk1"/>
                </a:solidFill>
                <a:latin typeface="Arial"/>
                <a:ea typeface="Arial"/>
                <a:cs typeface="Arial"/>
                <a:sym typeface="Arial"/>
              </a:rPr>
              <a:t>Son funciones definidas dentro de otra funciones, estos closures manejan sus propias variables y pueden “reciclar” las variables de la funciones padre. </a:t>
            </a:r>
            <a:endParaRPr b="0" i="0" sz="27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Arrow Functions</a:t>
            </a:r>
            <a:endParaRPr b="1" i="0" sz="1100" u="none" cap="none" strike="noStrike">
              <a:solidFill>
                <a:srgbClr val="000000"/>
              </a:solidFill>
              <a:latin typeface="Arial"/>
              <a:ea typeface="Arial"/>
              <a:cs typeface="Arial"/>
              <a:sym typeface="Arial"/>
            </a:endParaRPr>
          </a:p>
        </p:txBody>
      </p:sp>
      <p:sp>
        <p:nvSpPr>
          <p:cNvPr id="141" name="Google Shape;141;p4"/>
          <p:cNvSpPr txBox="1"/>
          <p:nvPr/>
        </p:nvSpPr>
        <p:spPr>
          <a:xfrm>
            <a:off x="168965" y="1093781"/>
            <a:ext cx="8826000" cy="339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Arial"/>
                <a:ea typeface="Arial"/>
                <a:cs typeface="Arial"/>
                <a:sym typeface="Arial"/>
              </a:rPr>
              <a:t>Las funciones flecha o arrow functions son funciones anónimas con una sintaxis más compacta, estas funciones no llevan ni la palabra function ni ninguna otra, la forma por la que vamos a ver que es una función flecha es porque va a tener el operador flecha =&gt; entre los parámetros y el cuerpo de la función, por lo tanto la primera sintaxis posible para nuestra función flecha es sustituir function por =&gt;. Como son anónimas si queremos poder llamar a nuestra función debemos asignársela a una variable.</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Scope</a:t>
            </a:r>
            <a:endParaRPr b="1" i="0" sz="1100" u="none" cap="none" strike="noStrike">
              <a:solidFill>
                <a:srgbClr val="000000"/>
              </a:solidFill>
              <a:latin typeface="Arial"/>
              <a:ea typeface="Arial"/>
              <a:cs typeface="Arial"/>
              <a:sym typeface="Arial"/>
            </a:endParaRPr>
          </a:p>
        </p:txBody>
      </p:sp>
      <p:sp>
        <p:nvSpPr>
          <p:cNvPr id="147" name="Google Shape;147;p5"/>
          <p:cNvSpPr txBox="1"/>
          <p:nvPr/>
        </p:nvSpPr>
        <p:spPr>
          <a:xfrm>
            <a:off x="168965" y="1093781"/>
            <a:ext cx="8826000" cy="2378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dk1"/>
                </a:solidFill>
                <a:latin typeface="Arial"/>
                <a:ea typeface="Arial"/>
                <a:cs typeface="Arial"/>
                <a:sym typeface="Arial"/>
              </a:rPr>
              <a:t>El scope es el alcance de una variable, puede ser de dos tipos, global y local. Una variable cuyo Scope es global se puede acceder desde cualquier parte del código, una local solo desde la función que la contiene.</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Scope Global</a:t>
            </a:r>
            <a:endParaRPr b="1" i="0" sz="1100" u="none" cap="none" strike="noStrike">
              <a:solidFill>
                <a:srgbClr val="000000"/>
              </a:solidFill>
              <a:latin typeface="Arial"/>
              <a:ea typeface="Arial"/>
              <a:cs typeface="Arial"/>
              <a:sym typeface="Arial"/>
            </a:endParaRPr>
          </a:p>
        </p:txBody>
      </p:sp>
      <p:sp>
        <p:nvSpPr>
          <p:cNvPr id="153" name="Google Shape;153;p6"/>
          <p:cNvSpPr txBox="1"/>
          <p:nvPr/>
        </p:nvSpPr>
        <p:spPr>
          <a:xfrm>
            <a:off x="168965" y="1093781"/>
            <a:ext cx="8826000" cy="2609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300"/>
              <a:buFont typeface="Arial"/>
              <a:buNone/>
            </a:pPr>
            <a:r>
              <a:rPr b="0" i="0" lang="es" sz="3300" u="none" cap="none" strike="noStrike">
                <a:solidFill>
                  <a:schemeClr val="dk1"/>
                </a:solidFill>
                <a:latin typeface="Arial"/>
                <a:ea typeface="Arial"/>
                <a:cs typeface="Arial"/>
                <a:sym typeface="Arial"/>
              </a:rPr>
              <a:t>Una variable esta en el scope global si se define afuera de una función. Las variables que se encuentran dentro de este scope pueden ser accedidas y alteradas en cualquier otro scope.</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Scope Local</a:t>
            </a:r>
            <a:endParaRPr b="1" i="0" sz="1100" u="none" cap="none" strike="noStrike">
              <a:solidFill>
                <a:srgbClr val="000000"/>
              </a:solidFill>
              <a:latin typeface="Arial"/>
              <a:ea typeface="Arial"/>
              <a:cs typeface="Arial"/>
              <a:sym typeface="Arial"/>
            </a:endParaRPr>
          </a:p>
        </p:txBody>
      </p:sp>
      <p:sp>
        <p:nvSpPr>
          <p:cNvPr id="159" name="Google Shape;159;p7"/>
          <p:cNvSpPr txBox="1"/>
          <p:nvPr/>
        </p:nvSpPr>
        <p:spPr>
          <a:xfrm>
            <a:off x="168965" y="1093781"/>
            <a:ext cx="8826000" cy="2839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dk1"/>
                </a:solidFill>
                <a:latin typeface="Arial"/>
                <a:ea typeface="Arial"/>
                <a:cs typeface="Arial"/>
                <a:sym typeface="Arial"/>
              </a:rPr>
              <a:t>Son las variables definidas dentro de una función y tienen un scope diferente por cada llamada de esa función. Esto es porque esas variables están ligadas a sus respectivas funciones, cada una tienen diferente scope y no pueden acceder desde otra función.</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Arrays</a:t>
            </a:r>
            <a:endParaRPr b="1" i="0" sz="1100" u="none" cap="none" strike="noStrike">
              <a:solidFill>
                <a:srgbClr val="000000"/>
              </a:solidFill>
              <a:latin typeface="Arial"/>
              <a:ea typeface="Arial"/>
              <a:cs typeface="Arial"/>
              <a:sym typeface="Arial"/>
            </a:endParaRPr>
          </a:p>
        </p:txBody>
      </p:sp>
      <p:sp>
        <p:nvSpPr>
          <p:cNvPr id="165" name="Google Shape;165;p8"/>
          <p:cNvSpPr txBox="1"/>
          <p:nvPr/>
        </p:nvSpPr>
        <p:spPr>
          <a:xfrm>
            <a:off x="168965" y="1093781"/>
            <a:ext cx="8826000" cy="2747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rgbClr val="000000"/>
                </a:solidFill>
                <a:latin typeface="Arial"/>
                <a:ea typeface="Arial"/>
                <a:cs typeface="Arial"/>
                <a:sym typeface="Arial"/>
              </a:rPr>
              <a:t>Los Arrays son colecciones que nos permiten añadir varios valores dentro de un elemento.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rgbClr val="000000"/>
                </a:solidFill>
                <a:latin typeface="Arial"/>
                <a:ea typeface="Arial"/>
                <a:cs typeface="Arial"/>
                <a:sym typeface="Arial"/>
              </a:rPr>
              <a:t>Dicho de otra manera, permiten almacenar varios valores en una sola referencia.</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pic>
        <p:nvPicPr>
          <p:cNvPr id="166" name="Google Shape;166;p8"/>
          <p:cNvPicPr preferRelativeResize="0"/>
          <p:nvPr/>
        </p:nvPicPr>
        <p:blipFill rotWithShape="1">
          <a:blip r:embed="rId3">
            <a:alphaModFix/>
          </a:blip>
          <a:srcRect b="0" l="0" r="0" t="0"/>
          <a:stretch/>
        </p:blipFill>
        <p:spPr>
          <a:xfrm>
            <a:off x="1710829" y="3500795"/>
            <a:ext cx="5503681" cy="548923"/>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9"/>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Arrays</a:t>
            </a:r>
            <a:endParaRPr b="1" i="0" sz="1100" u="none" cap="none" strike="noStrike">
              <a:solidFill>
                <a:srgbClr val="000000"/>
              </a:solidFill>
              <a:latin typeface="Arial"/>
              <a:ea typeface="Arial"/>
              <a:cs typeface="Arial"/>
              <a:sym typeface="Arial"/>
            </a:endParaRPr>
          </a:p>
        </p:txBody>
      </p:sp>
      <p:sp>
        <p:nvSpPr>
          <p:cNvPr id="172" name="Google Shape;172;p9"/>
          <p:cNvSpPr txBox="1"/>
          <p:nvPr/>
        </p:nvSpPr>
        <p:spPr>
          <a:xfrm>
            <a:off x="168965" y="1093781"/>
            <a:ext cx="8826000" cy="1916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rgbClr val="000000"/>
                </a:solidFill>
                <a:latin typeface="Arial"/>
                <a:ea typeface="Arial"/>
                <a:cs typeface="Arial"/>
                <a:sym typeface="Arial"/>
              </a:rPr>
              <a:t>Un arreglo es una colección de elementos contiguos, más bien una estructura que nos permite almacenar secuencialmente datos, no necesariamente en orden. </a:t>
            </a:r>
            <a:endParaRPr b="0" i="0" sz="2400" u="none" cap="none" strike="noStrike">
              <a:solidFill>
                <a:srgbClr val="31078C"/>
              </a:solidFill>
              <a:latin typeface="Arial"/>
              <a:ea typeface="Arial"/>
              <a:cs typeface="Arial"/>
              <a:sym typeface="Arial"/>
            </a:endParaRPr>
          </a:p>
        </p:txBody>
      </p:sp>
      <p:pic>
        <p:nvPicPr>
          <p:cNvPr descr="Image for post" id="173" name="Google Shape;173;p9"/>
          <p:cNvPicPr preferRelativeResize="0"/>
          <p:nvPr/>
        </p:nvPicPr>
        <p:blipFill rotWithShape="1">
          <a:blip r:embed="rId3">
            <a:alphaModFix/>
          </a:blip>
          <a:srcRect b="0" l="0" r="0" t="0"/>
          <a:stretch/>
        </p:blipFill>
        <p:spPr>
          <a:xfrm>
            <a:off x="2514600" y="3076022"/>
            <a:ext cx="4345575" cy="194739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