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6" roundtripDataSignature="AMtx7mhVenPzME09Zf/igwf0GHdPsVpF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1" name="Shape 11"/>
        <p:cNvGrpSpPr/>
        <p:nvPr/>
      </p:nvGrpSpPr>
      <p:grpSpPr>
        <a:xfrm>
          <a:off x="0" y="0"/>
          <a:ext cx="0" cy="0"/>
          <a:chOff x="0" y="0"/>
          <a:chExt cx="0" cy="0"/>
        </a:xfrm>
      </p:grpSpPr>
      <p:sp>
        <p:nvSpPr>
          <p:cNvPr id="12" name="Google Shape;12;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 name="Google Shape;13;p2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 name="Google Shape;14;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 name="Google Shape;15;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73" name="Shape 73"/>
        <p:cNvGrpSpPr/>
        <p:nvPr/>
      </p:nvGrpSpPr>
      <p:grpSpPr>
        <a:xfrm>
          <a:off x="0" y="0"/>
          <a:ext cx="0" cy="0"/>
          <a:chOff x="0" y="0"/>
          <a:chExt cx="0" cy="0"/>
        </a:xfrm>
      </p:grpSpPr>
      <p:sp>
        <p:nvSpPr>
          <p:cNvPr id="74" name="Google Shape;74;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77" name="Shape 77"/>
        <p:cNvGrpSpPr/>
        <p:nvPr/>
      </p:nvGrpSpPr>
      <p:grpSpPr>
        <a:xfrm>
          <a:off x="0" y="0"/>
          <a:ext cx="0" cy="0"/>
          <a:chOff x="0" y="0"/>
          <a:chExt cx="0" cy="0"/>
        </a:xfrm>
      </p:grpSpPr>
      <p:sp>
        <p:nvSpPr>
          <p:cNvPr id="78" name="Google Shape;78;p35"/>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35"/>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80" name="Google Shape;80;p35"/>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81" name="Google Shape;81;p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84" name="Shape 84"/>
        <p:cNvGrpSpPr/>
        <p:nvPr/>
      </p:nvGrpSpPr>
      <p:grpSpPr>
        <a:xfrm>
          <a:off x="0" y="0"/>
          <a:ext cx="0" cy="0"/>
          <a:chOff x="0" y="0"/>
          <a:chExt cx="0" cy="0"/>
        </a:xfrm>
      </p:grpSpPr>
      <p:sp>
        <p:nvSpPr>
          <p:cNvPr id="85" name="Google Shape;85;p36"/>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36"/>
          <p:cNvSpPr/>
          <p:nvPr>
            <p:ph idx="2" type="pic"/>
          </p:nvPr>
        </p:nvSpPr>
        <p:spPr>
          <a:xfrm>
            <a:off x="3887391" y="740569"/>
            <a:ext cx="4629300" cy="3655200"/>
          </a:xfrm>
          <a:prstGeom prst="rect">
            <a:avLst/>
          </a:prstGeom>
          <a:noFill/>
          <a:ln>
            <a:noFill/>
          </a:ln>
        </p:spPr>
      </p:sp>
      <p:sp>
        <p:nvSpPr>
          <p:cNvPr id="87" name="Google Shape;87;p36"/>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88" name="Google Shape;88;p3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3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0" name="Google Shape;90;p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91" name="Shape 91"/>
        <p:cNvGrpSpPr/>
        <p:nvPr/>
      </p:nvGrpSpPr>
      <p:grpSpPr>
        <a:xfrm>
          <a:off x="0" y="0"/>
          <a:ext cx="0" cy="0"/>
          <a:chOff x="0" y="0"/>
          <a:chExt cx="0" cy="0"/>
        </a:xfrm>
      </p:grpSpPr>
      <p:sp>
        <p:nvSpPr>
          <p:cNvPr id="92" name="Google Shape;92;p3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37"/>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4" name="Google Shape;94;p3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3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3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7" name="Shape 97"/>
        <p:cNvGrpSpPr/>
        <p:nvPr/>
      </p:nvGrpSpPr>
      <p:grpSpPr>
        <a:xfrm>
          <a:off x="0" y="0"/>
          <a:ext cx="0" cy="0"/>
          <a:chOff x="0" y="0"/>
          <a:chExt cx="0" cy="0"/>
        </a:xfrm>
      </p:grpSpPr>
      <p:sp>
        <p:nvSpPr>
          <p:cNvPr id="98" name="Google Shape;98;p38"/>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9" name="Google Shape;99;p38"/>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0" name="Google Shape;100;p3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3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3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7" name="Shape 17"/>
        <p:cNvGrpSpPr/>
        <p:nvPr/>
      </p:nvGrpSpPr>
      <p:grpSpPr>
        <a:xfrm>
          <a:off x="0" y="0"/>
          <a:ext cx="0" cy="0"/>
          <a:chOff x="0" y="0"/>
          <a:chExt cx="0" cy="0"/>
        </a:xfrm>
      </p:grpSpPr>
      <p:sp>
        <p:nvSpPr>
          <p:cNvPr id="18" name="Google Shape;18;p27"/>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 name="Google Shape;19;p27"/>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20" name="Google Shape;20;p27"/>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 name="Google Shape;21;p27"/>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22" name="Google Shape;22;p27"/>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 name="Google Shape;23;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 name="Google Shape;24;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26" name="Shape 26"/>
        <p:cNvGrpSpPr/>
        <p:nvPr/>
      </p:nvGrpSpPr>
      <p:grpSpPr>
        <a:xfrm>
          <a:off x="0" y="0"/>
          <a:ext cx="0" cy="0"/>
          <a:chOff x="0" y="0"/>
          <a:chExt cx="0" cy="0"/>
        </a:xfrm>
      </p:grpSpPr>
      <p:sp>
        <p:nvSpPr>
          <p:cNvPr id="27" name="Google Shape;27;p2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 name="Google Shape;28;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 name="Google Shape;29;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 name="Google Shape;30;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1" name="Shape 31"/>
        <p:cNvGrpSpPr/>
        <p:nvPr/>
      </p:nvGrpSpPr>
      <p:grpSpPr>
        <a:xfrm>
          <a:off x="0" y="0"/>
          <a:ext cx="0" cy="0"/>
          <a:chOff x="0" y="0"/>
          <a:chExt cx="0" cy="0"/>
        </a:xfrm>
      </p:grpSpPr>
      <p:sp>
        <p:nvSpPr>
          <p:cNvPr id="32" name="Google Shape;32;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3" name="Google Shape;33;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 name="Google Shape;34;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35" name="Shape 35"/>
        <p:cNvGrpSpPr/>
        <p:nvPr/>
      </p:nvGrpSpPr>
      <p:grpSpPr>
        <a:xfrm>
          <a:off x="0" y="0"/>
          <a:ext cx="0" cy="0"/>
          <a:chOff x="0" y="0"/>
          <a:chExt cx="0" cy="0"/>
        </a:xfrm>
      </p:grpSpPr>
      <p:sp>
        <p:nvSpPr>
          <p:cNvPr id="36" name="Google Shape;36;p30"/>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 name="Google Shape;37;p30"/>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38" name="Google Shape;38;p30"/>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39" name="Google Shape;39;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0" name="Google Shape;40;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1" name="Google Shape;41;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42" name="Shape 42"/>
        <p:cNvGrpSpPr/>
        <p:nvPr/>
      </p:nvGrpSpPr>
      <p:grpSpPr>
        <a:xfrm>
          <a:off x="0" y="0"/>
          <a:ext cx="0" cy="0"/>
          <a:chOff x="0" y="0"/>
          <a:chExt cx="0" cy="0"/>
        </a:xfrm>
      </p:grpSpPr>
      <p:sp>
        <p:nvSpPr>
          <p:cNvPr id="43" name="Google Shape;43;p3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31"/>
          <p:cNvSpPr/>
          <p:nvPr>
            <p:ph idx="2" type="pic"/>
          </p:nvPr>
        </p:nvSpPr>
        <p:spPr>
          <a:xfrm>
            <a:off x="3887391" y="740569"/>
            <a:ext cx="4629300" cy="3655200"/>
          </a:xfrm>
          <a:prstGeom prst="rect">
            <a:avLst/>
          </a:prstGeom>
          <a:noFill/>
          <a:ln>
            <a:noFill/>
          </a:ln>
        </p:spPr>
      </p:sp>
      <p:sp>
        <p:nvSpPr>
          <p:cNvPr id="45" name="Google Shape;45;p31"/>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46" name="Google Shape;46;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7" name="Google Shape;47;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49" name="Shape 49"/>
        <p:cNvGrpSpPr/>
        <p:nvPr/>
      </p:nvGrpSpPr>
      <p:grpSpPr>
        <a:xfrm>
          <a:off x="0" y="0"/>
          <a:ext cx="0" cy="0"/>
          <a:chOff x="0" y="0"/>
          <a:chExt cx="0" cy="0"/>
        </a:xfrm>
      </p:grpSpPr>
      <p:sp>
        <p:nvSpPr>
          <p:cNvPr id="50" name="Google Shape;50;p3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1" name="Google Shape;51;p32"/>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2" name="Google Shape;52;p3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 name="Google Shape;53;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4" name="Google Shape;54;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55" name="Shape 55"/>
        <p:cNvGrpSpPr/>
        <p:nvPr/>
      </p:nvGrpSpPr>
      <p:grpSpPr>
        <a:xfrm>
          <a:off x="0" y="0"/>
          <a:ext cx="0" cy="0"/>
          <a:chOff x="0" y="0"/>
          <a:chExt cx="0" cy="0"/>
        </a:xfrm>
      </p:grpSpPr>
      <p:sp>
        <p:nvSpPr>
          <p:cNvPr id="56" name="Google Shape;56;p33"/>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7" name="Google Shape;57;p33"/>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8" name="Google Shape;58;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67" name="Shape 67"/>
        <p:cNvGrpSpPr/>
        <p:nvPr/>
      </p:nvGrpSpPr>
      <p:grpSpPr>
        <a:xfrm>
          <a:off x="0" y="0"/>
          <a:ext cx="0" cy="0"/>
          <a:chOff x="0" y="0"/>
          <a:chExt cx="0" cy="0"/>
        </a:xfrm>
      </p:grpSpPr>
      <p:sp>
        <p:nvSpPr>
          <p:cNvPr id="68" name="Google Shape;68;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2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0" name="Google Shape;70;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0"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2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61" name="Shape 61"/>
        <p:cNvGrpSpPr/>
        <p:nvPr/>
      </p:nvGrpSpPr>
      <p:grpSpPr>
        <a:xfrm>
          <a:off x="0" y="0"/>
          <a:ext cx="0" cy="0"/>
          <a:chOff x="0" y="0"/>
          <a:chExt cx="0" cy="0"/>
        </a:xfrm>
      </p:grpSpPr>
      <p:sp>
        <p:nvSpPr>
          <p:cNvPr id="62" name="Google Shape;62;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63" name="Google Shape;63;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4" name="Google Shape;64;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5" name="Google Shape;65;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6" name="Google Shape;66;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8" r:id="rId2"/>
    <p:sldLayoutId id="2147483659" r:id="rId3"/>
    <p:sldLayoutId id="2147483660" r:id="rId4"/>
    <p:sldLayoutId id="2147483661" r:id="rId5"/>
    <p:sldLayoutId id="2147483662" r:id="rId6"/>
    <p:sldLayoutId id="2147483663" r:id="rId7"/>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
          <p:cNvSpPr txBox="1"/>
          <p:nvPr>
            <p:ph type="title"/>
          </p:nvPr>
        </p:nvSpPr>
        <p:spPr>
          <a:xfrm>
            <a:off x="1" y="1476632"/>
            <a:ext cx="91440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a:buNone/>
            </a:pPr>
            <a:r>
              <a:rPr b="1" lang="es" sz="4500">
                <a:latin typeface="Arial"/>
                <a:ea typeface="Arial"/>
                <a:cs typeface="Arial"/>
                <a:sym typeface="Arial"/>
              </a:rPr>
              <a:t>Clase 13</a:t>
            </a:r>
            <a:endParaRPr/>
          </a:p>
        </p:txBody>
      </p:sp>
      <p:sp>
        <p:nvSpPr>
          <p:cNvPr id="108" name="Google Shape;108;p1"/>
          <p:cNvSpPr txBox="1"/>
          <p:nvPr/>
        </p:nvSpPr>
        <p:spPr>
          <a:xfrm>
            <a:off x="0" y="2179335"/>
            <a:ext cx="9144000" cy="392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100"/>
              <a:buFont typeface="Arial"/>
              <a:buNone/>
            </a:pPr>
            <a:r>
              <a:rPr b="0" i="0" lang="es" sz="2100" u="none" cap="none" strike="noStrike">
                <a:solidFill>
                  <a:schemeClr val="dk1"/>
                </a:solidFill>
                <a:latin typeface="Calibri"/>
                <a:ea typeface="Calibri"/>
                <a:cs typeface="Calibri"/>
                <a:sym typeface="Calibri"/>
              </a:rPr>
              <a:t>JavaScript Avanzado</a:t>
            </a:r>
            <a:endParaRPr b="0" i="0" sz="1100" u="none" cap="none" strike="noStrike">
              <a:solidFill>
                <a:srgbClr val="000000"/>
              </a:solidFill>
              <a:latin typeface="Arial"/>
              <a:ea typeface="Arial"/>
              <a:cs typeface="Arial"/>
              <a:sym typeface="Arial"/>
            </a:endParaRPr>
          </a:p>
        </p:txBody>
      </p:sp>
      <p:pic>
        <p:nvPicPr>
          <p:cNvPr id="109" name="Google Shape;109;p1"/>
          <p:cNvPicPr preferRelativeResize="0"/>
          <p:nvPr/>
        </p:nvPicPr>
        <p:blipFill rotWithShape="1">
          <a:blip r:embed="rId3">
            <a:alphaModFix/>
          </a:blip>
          <a:srcRect b="24698" l="34218" r="34218" t="0"/>
          <a:stretch/>
        </p:blipFill>
        <p:spPr>
          <a:xfrm>
            <a:off x="3962282" y="2571750"/>
            <a:ext cx="1219434" cy="1702077"/>
          </a:xfrm>
          <a:prstGeom prst="rect">
            <a:avLst/>
          </a:prstGeom>
          <a:noFill/>
          <a:ln>
            <a:noFill/>
          </a:ln>
          <a:effectLst>
            <a:outerShdw blurRad="292100" rotWithShape="0" algn="tl" dir="2700000" dist="139700">
              <a:srgbClr val="333333">
                <a:alpha val="64705"/>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0"/>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DOM</a:t>
            </a:r>
            <a:endParaRPr b="1" i="0" sz="1100" u="none" cap="none" strike="noStrike">
              <a:solidFill>
                <a:srgbClr val="000000"/>
              </a:solidFill>
              <a:latin typeface="Arial"/>
              <a:ea typeface="Arial"/>
              <a:cs typeface="Arial"/>
              <a:sym typeface="Arial"/>
            </a:endParaRPr>
          </a:p>
        </p:txBody>
      </p:sp>
      <p:sp>
        <p:nvSpPr>
          <p:cNvPr id="163" name="Google Shape;163;p10"/>
          <p:cNvSpPr txBox="1"/>
          <p:nvPr/>
        </p:nvSpPr>
        <p:spPr>
          <a:xfrm>
            <a:off x="168965" y="1093781"/>
            <a:ext cx="8826000" cy="4440600"/>
          </a:xfrm>
          <a:prstGeom prst="rect">
            <a:avLst/>
          </a:prstGeom>
          <a:noFill/>
          <a:ln>
            <a:noFill/>
          </a:ln>
        </p:spPr>
        <p:txBody>
          <a:bodyPr anchorCtr="0" anchor="t" bIns="34275" lIns="68575" spcFirstLastPara="1" rIns="68575" wrap="square" tIns="34275">
            <a:spAutoFit/>
          </a:bodyPr>
          <a:lstStyle/>
          <a:p>
            <a:pPr indent="-342900" lvl="0" marL="342900" marR="0" rtl="0" algn="l">
              <a:lnSpc>
                <a:spcPct val="100000"/>
              </a:lnSpc>
              <a:spcBef>
                <a:spcPts val="0"/>
              </a:spcBef>
              <a:spcAft>
                <a:spcPts val="0"/>
              </a:spcAft>
              <a:buClr>
                <a:srgbClr val="000000"/>
              </a:buClr>
              <a:buSzPts val="2000"/>
              <a:buFont typeface="Noto Sans Symbols"/>
              <a:buChar char="✔"/>
            </a:pPr>
            <a:r>
              <a:rPr b="1" i="0" lang="es" sz="2000" u="none" cap="none" strike="noStrike">
                <a:solidFill>
                  <a:schemeClr val="dk1"/>
                </a:solidFill>
                <a:latin typeface="Arial"/>
                <a:ea typeface="Arial"/>
                <a:cs typeface="Arial"/>
                <a:sym typeface="Arial"/>
              </a:rPr>
              <a:t>childNodes</a:t>
            </a:r>
            <a:r>
              <a:rPr b="0" i="0" lang="es" sz="2000" u="none" cap="none" strike="noStrike">
                <a:solidFill>
                  <a:schemeClr val="dk1"/>
                </a:solidFill>
                <a:latin typeface="Arial"/>
                <a:ea typeface="Arial"/>
                <a:cs typeface="Arial"/>
                <a:sym typeface="Arial"/>
              </a:rPr>
              <a:t>: (propiedad) es una matriz que contiene todos los hijos de un nodo (pero no los hijos de éstos).</a:t>
            </a:r>
            <a:endParaRPr b="0" i="0" sz="11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Symbols"/>
              <a:buChar char="✔"/>
            </a:pPr>
            <a:r>
              <a:rPr b="1" i="0" lang="es" sz="2000" u="none" cap="none" strike="noStrike">
                <a:solidFill>
                  <a:schemeClr val="dk1"/>
                </a:solidFill>
                <a:latin typeface="Arial"/>
                <a:ea typeface="Arial"/>
                <a:cs typeface="Arial"/>
                <a:sym typeface="Arial"/>
              </a:rPr>
              <a:t>firstChild</a:t>
            </a:r>
            <a:r>
              <a:rPr b="0" i="0" lang="es" sz="2000" u="none" cap="none" strike="noStrike">
                <a:solidFill>
                  <a:schemeClr val="dk1"/>
                </a:solidFill>
                <a:latin typeface="Arial"/>
                <a:ea typeface="Arial"/>
                <a:cs typeface="Arial"/>
                <a:sym typeface="Arial"/>
              </a:rPr>
              <a:t> y </a:t>
            </a:r>
            <a:r>
              <a:rPr b="1" i="0" lang="es" sz="2000" u="none" cap="none" strike="noStrike">
                <a:solidFill>
                  <a:schemeClr val="dk1"/>
                </a:solidFill>
                <a:latin typeface="Arial"/>
                <a:ea typeface="Arial"/>
                <a:cs typeface="Arial"/>
                <a:sym typeface="Arial"/>
              </a:rPr>
              <a:t>lastChild</a:t>
            </a:r>
            <a:r>
              <a:rPr b="0" i="0" lang="es" sz="2000" u="none" cap="none" strike="noStrike">
                <a:solidFill>
                  <a:schemeClr val="dk1"/>
                </a:solidFill>
                <a:latin typeface="Arial"/>
                <a:ea typeface="Arial"/>
                <a:cs typeface="Arial"/>
                <a:sym typeface="Arial"/>
              </a:rPr>
              <a:t>: (propiedades) contienen, respectivamente, el primer y último hijo de un nodo (es decir, son atajos para facilitar el uso de la matriz anterior).</a:t>
            </a:r>
            <a:endParaRPr b="0" i="0" sz="11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Symbols"/>
              <a:buChar char="✔"/>
            </a:pPr>
            <a:r>
              <a:rPr b="1" i="0" lang="es" sz="2000" u="none" cap="none" strike="noStrike">
                <a:solidFill>
                  <a:schemeClr val="dk1"/>
                </a:solidFill>
                <a:latin typeface="Arial"/>
                <a:ea typeface="Arial"/>
                <a:cs typeface="Arial"/>
                <a:sym typeface="Arial"/>
              </a:rPr>
              <a:t>parentNode</a:t>
            </a:r>
            <a:r>
              <a:rPr b="0" i="0" lang="es" sz="2000" u="none" cap="none" strike="noStrike">
                <a:solidFill>
                  <a:schemeClr val="dk1"/>
                </a:solidFill>
                <a:latin typeface="Arial"/>
                <a:ea typeface="Arial"/>
                <a:cs typeface="Arial"/>
                <a:sym typeface="Arial"/>
              </a:rPr>
              <a:t>: (propiedad) permite acceder al nodo padre, esto es, al nodo del que cuelga el actual.</a:t>
            </a:r>
            <a:endParaRPr b="0" i="0" sz="11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Symbols"/>
              <a:buChar char="✔"/>
            </a:pPr>
            <a:r>
              <a:rPr b="1" i="0" lang="es" sz="2000" u="none" cap="none" strike="noStrike">
                <a:solidFill>
                  <a:schemeClr val="dk1"/>
                </a:solidFill>
                <a:latin typeface="Arial"/>
                <a:ea typeface="Arial"/>
                <a:cs typeface="Arial"/>
                <a:sym typeface="Arial"/>
              </a:rPr>
              <a:t>previousSibling</a:t>
            </a:r>
            <a:r>
              <a:rPr b="0" i="0" lang="es" sz="2000" u="none" cap="none" strike="noStrike">
                <a:solidFill>
                  <a:schemeClr val="dk1"/>
                </a:solidFill>
                <a:latin typeface="Arial"/>
                <a:ea typeface="Arial"/>
                <a:cs typeface="Arial"/>
                <a:sym typeface="Arial"/>
              </a:rPr>
              <a:t> y </a:t>
            </a:r>
            <a:r>
              <a:rPr b="1" i="0" lang="es" sz="2000" u="none" cap="none" strike="noStrike">
                <a:solidFill>
                  <a:schemeClr val="dk1"/>
                </a:solidFill>
                <a:latin typeface="Arial"/>
                <a:ea typeface="Arial"/>
                <a:cs typeface="Arial"/>
                <a:sym typeface="Arial"/>
              </a:rPr>
              <a:t>nextSibling</a:t>
            </a:r>
            <a:r>
              <a:rPr b="0" i="0" lang="es" sz="2000" u="none" cap="none" strike="noStrike">
                <a:solidFill>
                  <a:schemeClr val="dk1"/>
                </a:solidFill>
                <a:latin typeface="Arial"/>
                <a:ea typeface="Arial"/>
                <a:cs typeface="Arial"/>
                <a:sym typeface="Arial"/>
              </a:rPr>
              <a:t>: (propiedades) permiten acceder a los hermanos del nodo.</a:t>
            </a:r>
            <a:endParaRPr b="0" i="0" sz="11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Symbols"/>
              <a:buChar char="✔"/>
            </a:pPr>
            <a:r>
              <a:rPr b="1" i="0" lang="es" sz="2000" u="none" cap="none" strike="noStrike">
                <a:solidFill>
                  <a:schemeClr val="dk1"/>
                </a:solidFill>
                <a:latin typeface="Arial"/>
                <a:ea typeface="Arial"/>
                <a:cs typeface="Arial"/>
                <a:sym typeface="Arial"/>
              </a:rPr>
              <a:t>parentNode</a:t>
            </a:r>
            <a:r>
              <a:rPr b="0" i="0" lang="es" sz="2000" u="none" cap="none" strike="noStrike">
                <a:solidFill>
                  <a:schemeClr val="dk1"/>
                </a:solidFill>
                <a:latin typeface="Arial"/>
                <a:ea typeface="Arial"/>
                <a:cs typeface="Arial"/>
                <a:sym typeface="Arial"/>
              </a:rPr>
              <a:t>: (propiedad) permite acceder al nodo padre, esto es, al nodo del que cuelga el actual.</a:t>
            </a:r>
            <a:endParaRPr b="0" i="0" sz="11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Symbols"/>
              <a:buChar char="✔"/>
            </a:pPr>
            <a:r>
              <a:rPr b="1" i="0" lang="es" sz="2000" u="none" cap="none" strike="noStrike">
                <a:solidFill>
                  <a:schemeClr val="dk1"/>
                </a:solidFill>
                <a:latin typeface="Arial"/>
                <a:ea typeface="Arial"/>
                <a:cs typeface="Arial"/>
                <a:sym typeface="Arial"/>
              </a:rPr>
              <a:t>hasChildNodes()</a:t>
            </a:r>
            <a:r>
              <a:rPr b="0" i="0" lang="es" sz="2000" u="none" cap="none" strike="noStrike">
                <a:solidFill>
                  <a:schemeClr val="dk1"/>
                </a:solidFill>
                <a:latin typeface="Arial"/>
                <a:ea typeface="Arial"/>
                <a:cs typeface="Arial"/>
                <a:sym typeface="Arial"/>
              </a:rPr>
              <a:t>: (método) devuelve un valor lógico indicando si el nodo tiene o no nodos hijos.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1"/>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Eventos</a:t>
            </a:r>
            <a:endParaRPr b="1" i="0" sz="1100" u="none" cap="none" strike="noStrike">
              <a:solidFill>
                <a:srgbClr val="000000"/>
              </a:solidFill>
              <a:latin typeface="Arial"/>
              <a:ea typeface="Arial"/>
              <a:cs typeface="Arial"/>
              <a:sym typeface="Arial"/>
            </a:endParaRPr>
          </a:p>
        </p:txBody>
      </p:sp>
      <p:sp>
        <p:nvSpPr>
          <p:cNvPr id="169" name="Google Shape;169;p11"/>
          <p:cNvSpPr txBox="1"/>
          <p:nvPr/>
        </p:nvSpPr>
        <p:spPr>
          <a:xfrm>
            <a:off x="168965" y="1093781"/>
            <a:ext cx="8826000" cy="3024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Arial"/>
                <a:ea typeface="Arial"/>
                <a:cs typeface="Arial"/>
                <a:sym typeface="Arial"/>
              </a:rPr>
              <a:t>Los eventos son estructuras de código que captan lo que sucede en el navegador, y permiten que en respuesta a las acciones se ejecute determinado código. Los eventos definen lo que hace el usuario en la página, o en el elemento de la página al que se le aplica, cualquier acción que haga el usuario es un evento: mover el mouse, hacer click, pulsar una tecla, pasar el mouse por un elemento, seleccionarlo, incluso cuando la página carga se produce un evento.</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2"/>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Eventos</a:t>
            </a:r>
            <a:endParaRPr b="1" i="0" sz="1100" u="none" cap="none" strike="noStrike">
              <a:solidFill>
                <a:srgbClr val="000000"/>
              </a:solidFill>
              <a:latin typeface="Arial"/>
              <a:ea typeface="Arial"/>
              <a:cs typeface="Arial"/>
              <a:sym typeface="Arial"/>
            </a:endParaRPr>
          </a:p>
        </p:txBody>
      </p:sp>
      <p:pic>
        <p:nvPicPr>
          <p:cNvPr id="175" name="Google Shape;175;p12"/>
          <p:cNvPicPr preferRelativeResize="0"/>
          <p:nvPr/>
        </p:nvPicPr>
        <p:blipFill rotWithShape="1">
          <a:blip r:embed="rId3">
            <a:alphaModFix/>
          </a:blip>
          <a:srcRect b="0" l="0" r="0" t="0"/>
          <a:stretch/>
        </p:blipFill>
        <p:spPr>
          <a:xfrm>
            <a:off x="339034" y="1239440"/>
            <a:ext cx="3921900" cy="2664600"/>
          </a:xfrm>
          <a:prstGeom prst="roundRect">
            <a:avLst>
              <a:gd fmla="val 8594" name="adj"/>
            </a:avLst>
          </a:prstGeom>
          <a:solidFill>
            <a:srgbClr val="ECECEC"/>
          </a:solidFill>
          <a:ln>
            <a:noFill/>
          </a:ln>
          <a:effectLst>
            <a:reflection blurRad="0" dir="5400000" dist="5000" endA="0" endPos="28000" fadeDir="5400012" kx="0" rotWithShape="0" algn="bl" stA="38000" stPos="0" sy="-100000" ky="0"/>
          </a:effectLst>
        </p:spPr>
      </p:pic>
      <p:pic>
        <p:nvPicPr>
          <p:cNvPr id="176" name="Google Shape;176;p12"/>
          <p:cNvPicPr preferRelativeResize="0"/>
          <p:nvPr/>
        </p:nvPicPr>
        <p:blipFill rotWithShape="1">
          <a:blip r:embed="rId4">
            <a:alphaModFix/>
          </a:blip>
          <a:srcRect b="0" l="0" r="0" t="0"/>
          <a:stretch/>
        </p:blipFill>
        <p:spPr>
          <a:xfrm>
            <a:off x="4572000" y="1928812"/>
            <a:ext cx="3607800" cy="643200"/>
          </a:xfrm>
          <a:prstGeom prst="roundRect">
            <a:avLst>
              <a:gd fmla="val 8594" name="adj"/>
            </a:avLst>
          </a:prstGeom>
          <a:solidFill>
            <a:srgbClr val="ECECEC"/>
          </a:solidFill>
          <a:ln>
            <a:noFill/>
          </a:ln>
          <a:effectLst>
            <a:reflection blurRad="0" dir="5400000" dist="5000" endA="0" endPos="28000" fadeDir="5400012" kx="0" rotWithShape="0" algn="bl" stA="38000" stPos="0" sy="-100000" ky="0"/>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3"/>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Eventos</a:t>
            </a:r>
            <a:endParaRPr b="1" i="0" sz="1100" u="none" cap="none" strike="noStrike">
              <a:solidFill>
                <a:srgbClr val="000000"/>
              </a:solidFill>
              <a:latin typeface="Arial"/>
              <a:ea typeface="Arial"/>
              <a:cs typeface="Arial"/>
              <a:sym typeface="Arial"/>
            </a:endParaRPr>
          </a:p>
        </p:txBody>
      </p:sp>
      <p:sp>
        <p:nvSpPr>
          <p:cNvPr id="182" name="Google Shape;182;p13"/>
          <p:cNvSpPr txBox="1"/>
          <p:nvPr/>
        </p:nvSpPr>
        <p:spPr>
          <a:xfrm>
            <a:off x="159026" y="1103720"/>
            <a:ext cx="8826000" cy="3255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300"/>
              <a:buFont typeface="Arial"/>
              <a:buNone/>
            </a:pPr>
            <a:r>
              <a:rPr b="0" i="0" lang="es" sz="2300" u="none" cap="none" strike="noStrike">
                <a:solidFill>
                  <a:schemeClr val="dk1"/>
                </a:solidFill>
                <a:latin typeface="Arial"/>
                <a:ea typeface="Arial"/>
                <a:cs typeface="Arial"/>
                <a:sym typeface="Arial"/>
              </a:rPr>
              <a:t>Cuando trabajamos con eventos, es posible añadir Event Listeners a cada uno de estos elementos mediante Javascript. Para ello, basta con seleccionar el elemento y emplear sobre dicho elemento el método addEventListener(type, callback, options):</a:t>
            </a:r>
            <a:endParaRPr b="0" i="0" sz="1100" u="none" cap="none" strike="noStrike">
              <a:solidFill>
                <a:srgbClr val="000000"/>
              </a:solidFill>
              <a:latin typeface="Arial"/>
              <a:ea typeface="Arial"/>
              <a:cs typeface="Arial"/>
              <a:sym typeface="Arial"/>
            </a:endParaRPr>
          </a:p>
          <a:p>
            <a:pPr indent="-336550" lvl="0" marL="342900" marR="0" rtl="0" algn="l">
              <a:lnSpc>
                <a:spcPct val="100000"/>
              </a:lnSpc>
              <a:spcBef>
                <a:spcPts val="0"/>
              </a:spcBef>
              <a:spcAft>
                <a:spcPts val="0"/>
              </a:spcAft>
              <a:buClr>
                <a:srgbClr val="000000"/>
              </a:buClr>
              <a:buSzPts val="2300"/>
              <a:buFont typeface="Noto Sans Symbols"/>
              <a:buChar char="✔"/>
            </a:pPr>
            <a:r>
              <a:rPr b="1" i="0" lang="es" sz="2300" u="none" cap="none" strike="noStrike">
                <a:solidFill>
                  <a:schemeClr val="dk1"/>
                </a:solidFill>
                <a:latin typeface="Arial"/>
                <a:ea typeface="Arial"/>
                <a:cs typeface="Arial"/>
                <a:sym typeface="Arial"/>
              </a:rPr>
              <a:t>type</a:t>
            </a:r>
            <a:r>
              <a:rPr b="0" i="0" lang="es" sz="2300" u="none" cap="none" strike="noStrike">
                <a:solidFill>
                  <a:schemeClr val="dk1"/>
                </a:solidFill>
                <a:latin typeface="Arial"/>
                <a:ea typeface="Arial"/>
                <a:cs typeface="Arial"/>
                <a:sym typeface="Arial"/>
              </a:rPr>
              <a:t> representa el nombre del evento que queremos escuchar.</a:t>
            </a:r>
            <a:endParaRPr b="0" i="0" sz="1100" u="none" cap="none" strike="noStrike">
              <a:solidFill>
                <a:srgbClr val="000000"/>
              </a:solidFill>
              <a:latin typeface="Arial"/>
              <a:ea typeface="Arial"/>
              <a:cs typeface="Arial"/>
              <a:sym typeface="Arial"/>
            </a:endParaRPr>
          </a:p>
          <a:p>
            <a:pPr indent="-336550" lvl="0" marL="342900" marR="0" rtl="0" algn="l">
              <a:lnSpc>
                <a:spcPct val="100000"/>
              </a:lnSpc>
              <a:spcBef>
                <a:spcPts val="0"/>
              </a:spcBef>
              <a:spcAft>
                <a:spcPts val="0"/>
              </a:spcAft>
              <a:buClr>
                <a:srgbClr val="000000"/>
              </a:buClr>
              <a:buSzPts val="2300"/>
              <a:buFont typeface="Noto Sans Symbols"/>
              <a:buChar char="✔"/>
            </a:pPr>
            <a:r>
              <a:rPr b="1" i="0" lang="es" sz="2300" u="none" cap="none" strike="noStrike">
                <a:solidFill>
                  <a:schemeClr val="dk1"/>
                </a:solidFill>
                <a:latin typeface="Arial"/>
                <a:ea typeface="Arial"/>
                <a:cs typeface="Arial"/>
                <a:sym typeface="Arial"/>
              </a:rPr>
              <a:t>callback</a:t>
            </a:r>
            <a:r>
              <a:rPr b="0" i="0" lang="es" sz="2300" u="none" cap="none" strike="noStrike">
                <a:solidFill>
                  <a:schemeClr val="dk1"/>
                </a:solidFill>
                <a:latin typeface="Arial"/>
                <a:ea typeface="Arial"/>
                <a:cs typeface="Arial"/>
                <a:sym typeface="Arial"/>
              </a:rPr>
              <a:t> la función que será invocada cuando se reciba el evento.</a:t>
            </a:r>
            <a:endParaRPr b="0" i="0" sz="1100" u="none" cap="none" strike="noStrike">
              <a:solidFill>
                <a:srgbClr val="000000"/>
              </a:solidFill>
              <a:latin typeface="Arial"/>
              <a:ea typeface="Arial"/>
              <a:cs typeface="Arial"/>
              <a:sym typeface="Arial"/>
            </a:endParaRPr>
          </a:p>
          <a:p>
            <a:pPr indent="-336550" lvl="0" marL="342900" marR="0" rtl="0" algn="l">
              <a:lnSpc>
                <a:spcPct val="100000"/>
              </a:lnSpc>
              <a:spcBef>
                <a:spcPts val="0"/>
              </a:spcBef>
              <a:spcAft>
                <a:spcPts val="0"/>
              </a:spcAft>
              <a:buClr>
                <a:srgbClr val="000000"/>
              </a:buClr>
              <a:buSzPts val="2300"/>
              <a:buFont typeface="Noto Sans Symbols"/>
              <a:buChar char="✔"/>
            </a:pPr>
            <a:r>
              <a:rPr b="1" i="0" lang="es" sz="2300" u="none" cap="none" strike="noStrike">
                <a:solidFill>
                  <a:schemeClr val="dk1"/>
                </a:solidFill>
                <a:latin typeface="Arial"/>
                <a:ea typeface="Arial"/>
                <a:cs typeface="Arial"/>
                <a:sym typeface="Arial"/>
              </a:rPr>
              <a:t>options</a:t>
            </a:r>
            <a:r>
              <a:rPr b="0" i="0" lang="es" sz="2300" u="none" cap="none" strike="noStrike">
                <a:solidFill>
                  <a:schemeClr val="dk1"/>
                </a:solidFill>
                <a:latin typeface="Arial"/>
                <a:ea typeface="Arial"/>
                <a:cs typeface="Arial"/>
                <a:sym typeface="Arial"/>
              </a:rPr>
              <a:t> es un objeto para modificar el comportamiento por defecto del listener.</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4"/>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Eventos</a:t>
            </a:r>
            <a:endParaRPr b="1" i="0" sz="1100" u="none" cap="none" strike="noStrike">
              <a:solidFill>
                <a:srgbClr val="000000"/>
              </a:solidFill>
              <a:latin typeface="Arial"/>
              <a:ea typeface="Arial"/>
              <a:cs typeface="Arial"/>
              <a:sym typeface="Arial"/>
            </a:endParaRPr>
          </a:p>
        </p:txBody>
      </p:sp>
      <p:sp>
        <p:nvSpPr>
          <p:cNvPr id="188" name="Google Shape;188;p14"/>
          <p:cNvSpPr txBox="1"/>
          <p:nvPr/>
        </p:nvSpPr>
        <p:spPr>
          <a:xfrm>
            <a:off x="159026" y="1103720"/>
            <a:ext cx="8826000" cy="2655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Noto Sans Symbols"/>
              <a:buChar char="✔"/>
            </a:pPr>
            <a:r>
              <a:rPr b="1" i="0" lang="es" sz="2400" u="none" cap="none" strike="noStrike">
                <a:solidFill>
                  <a:schemeClr val="dk1"/>
                </a:solidFill>
                <a:latin typeface="Arial"/>
                <a:ea typeface="Arial"/>
                <a:cs typeface="Arial"/>
                <a:sym typeface="Arial"/>
              </a:rPr>
              <a:t>onchange: </a:t>
            </a:r>
            <a:r>
              <a:rPr b="0" i="0" lang="es" sz="2400" u="none" cap="none" strike="noStrike">
                <a:solidFill>
                  <a:schemeClr val="dk1"/>
                </a:solidFill>
                <a:latin typeface="Arial"/>
                <a:ea typeface="Arial"/>
                <a:cs typeface="Arial"/>
                <a:sym typeface="Arial"/>
              </a:rPr>
              <a:t>Un elemento HTML ha cambiado.</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Noto Sans Symbols"/>
              <a:buChar char="✔"/>
            </a:pPr>
            <a:r>
              <a:rPr b="1" i="0" lang="es" sz="2400" u="none" cap="none" strike="noStrike">
                <a:solidFill>
                  <a:schemeClr val="dk1"/>
                </a:solidFill>
                <a:latin typeface="Arial"/>
                <a:ea typeface="Arial"/>
                <a:cs typeface="Arial"/>
                <a:sym typeface="Arial"/>
              </a:rPr>
              <a:t>onclick: </a:t>
            </a:r>
            <a:r>
              <a:rPr b="0" i="0" lang="es" sz="2400" u="none" cap="none" strike="noStrike">
                <a:solidFill>
                  <a:schemeClr val="dk1"/>
                </a:solidFill>
                <a:latin typeface="Arial"/>
                <a:ea typeface="Arial"/>
                <a:cs typeface="Arial"/>
                <a:sym typeface="Arial"/>
              </a:rPr>
              <a:t>El usuario hace clic en un elemento HTML.</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Noto Sans Symbols"/>
              <a:buChar char="✔"/>
            </a:pPr>
            <a:r>
              <a:rPr b="1" i="0" lang="es" sz="2400" u="none" cap="none" strike="noStrike">
                <a:solidFill>
                  <a:schemeClr val="dk1"/>
                </a:solidFill>
                <a:latin typeface="Arial"/>
                <a:ea typeface="Arial"/>
                <a:cs typeface="Arial"/>
                <a:sym typeface="Arial"/>
              </a:rPr>
              <a:t>onmouseover: </a:t>
            </a:r>
            <a:r>
              <a:rPr b="0" i="0" lang="es" sz="2400" u="none" cap="none" strike="noStrike">
                <a:solidFill>
                  <a:schemeClr val="dk1"/>
                </a:solidFill>
                <a:latin typeface="Arial"/>
                <a:ea typeface="Arial"/>
                <a:cs typeface="Arial"/>
                <a:sym typeface="Arial"/>
              </a:rPr>
              <a:t>El usuario mueve el mouse sobre un elemento HTML.</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Noto Sans Symbols"/>
              <a:buChar char="✔"/>
            </a:pPr>
            <a:r>
              <a:rPr b="1" i="0" lang="es" sz="2400" u="none" cap="none" strike="noStrike">
                <a:solidFill>
                  <a:schemeClr val="dk1"/>
                </a:solidFill>
                <a:latin typeface="Arial"/>
                <a:ea typeface="Arial"/>
                <a:cs typeface="Arial"/>
                <a:sym typeface="Arial"/>
              </a:rPr>
              <a:t>onmouseout:</a:t>
            </a:r>
            <a:r>
              <a:rPr b="0" i="0" lang="es" sz="2400" u="none" cap="none" strike="noStrike">
                <a:solidFill>
                  <a:schemeClr val="dk1"/>
                </a:solidFill>
                <a:latin typeface="Arial"/>
                <a:ea typeface="Arial"/>
                <a:cs typeface="Arial"/>
                <a:sym typeface="Arial"/>
              </a:rPr>
              <a:t> El usuario aleja el mouse de un elemento HTML.</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Noto Sans Symbols"/>
              <a:buChar char="✔"/>
            </a:pPr>
            <a:r>
              <a:rPr b="1" i="0" lang="es" sz="2400" u="none" cap="none" strike="noStrike">
                <a:solidFill>
                  <a:schemeClr val="dk1"/>
                </a:solidFill>
                <a:latin typeface="Arial"/>
                <a:ea typeface="Arial"/>
                <a:cs typeface="Arial"/>
                <a:sym typeface="Arial"/>
              </a:rPr>
              <a:t>onkeydown: </a:t>
            </a:r>
            <a:r>
              <a:rPr b="0" i="0" lang="es" sz="2400" u="none" cap="none" strike="noStrike">
                <a:solidFill>
                  <a:schemeClr val="dk1"/>
                </a:solidFill>
                <a:latin typeface="Arial"/>
                <a:ea typeface="Arial"/>
                <a:cs typeface="Arial"/>
                <a:sym typeface="Arial"/>
              </a:rPr>
              <a:t>El usuario presiona una tecla del teclado.</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Noto Sans Symbols"/>
              <a:buChar char="✔"/>
            </a:pPr>
            <a:r>
              <a:rPr b="1" i="0" lang="es" sz="2400" u="none" cap="none" strike="noStrike">
                <a:solidFill>
                  <a:schemeClr val="dk1"/>
                </a:solidFill>
                <a:latin typeface="Arial"/>
                <a:ea typeface="Arial"/>
                <a:cs typeface="Arial"/>
                <a:sym typeface="Arial"/>
              </a:rPr>
              <a:t>onload: </a:t>
            </a:r>
            <a:r>
              <a:rPr b="0" i="0" lang="es" sz="2400" u="none" cap="none" strike="noStrike">
                <a:solidFill>
                  <a:schemeClr val="dk1"/>
                </a:solidFill>
                <a:latin typeface="Arial"/>
                <a:ea typeface="Arial"/>
                <a:cs typeface="Arial"/>
                <a:sym typeface="Arial"/>
              </a:rPr>
              <a:t>El navegador ha terminado de cargar la página.</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5"/>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Objetos</a:t>
            </a:r>
            <a:endParaRPr b="1" i="0" sz="1100" u="none" cap="none" strike="noStrike">
              <a:solidFill>
                <a:srgbClr val="000000"/>
              </a:solidFill>
              <a:latin typeface="Arial"/>
              <a:ea typeface="Arial"/>
              <a:cs typeface="Arial"/>
              <a:sym typeface="Arial"/>
            </a:endParaRPr>
          </a:p>
        </p:txBody>
      </p:sp>
      <p:sp>
        <p:nvSpPr>
          <p:cNvPr id="194" name="Google Shape;194;p15"/>
          <p:cNvSpPr txBox="1"/>
          <p:nvPr/>
        </p:nvSpPr>
        <p:spPr>
          <a:xfrm>
            <a:off x="168965" y="1093781"/>
            <a:ext cx="8826000" cy="339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Arial"/>
                <a:ea typeface="Arial"/>
                <a:cs typeface="Arial"/>
                <a:sym typeface="Arial"/>
              </a:rPr>
              <a:t>Los objetos son una colección de propiedades. Para construir objetos podemos hacerlo de dos maneras:</a:t>
            </a:r>
            <a:endParaRPr b="0" i="0" sz="11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Noto Sans Symbols"/>
              <a:buChar char="✔"/>
            </a:pPr>
            <a:r>
              <a:rPr b="1" i="0" lang="es" sz="2400" u="none" cap="none" strike="noStrike">
                <a:solidFill>
                  <a:schemeClr val="dk1"/>
                </a:solidFill>
                <a:latin typeface="Arial"/>
                <a:ea typeface="Arial"/>
                <a:cs typeface="Arial"/>
                <a:sym typeface="Arial"/>
              </a:rPr>
              <a:t>Objetos declarativos</a:t>
            </a:r>
            <a:r>
              <a:rPr b="0" i="0" lang="es" sz="2400" u="none" cap="none" strike="noStrike">
                <a:solidFill>
                  <a:schemeClr val="dk1"/>
                </a:solidFill>
                <a:latin typeface="Arial"/>
                <a:ea typeface="Arial"/>
                <a:cs typeface="Arial"/>
                <a:sym typeface="Arial"/>
              </a:rPr>
              <a:t>: podemos crear objetos sin necesidad de un constructor o instanciar una clase, para esto solo declaramos el objeto y sus propiedades. </a:t>
            </a:r>
            <a:endParaRPr b="0" i="0" sz="11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Noto Sans Symbols"/>
              <a:buChar char="✔"/>
            </a:pPr>
            <a:r>
              <a:rPr b="1" i="0" lang="es" sz="2400" u="none" cap="none" strike="noStrike">
                <a:solidFill>
                  <a:schemeClr val="dk1"/>
                </a:solidFill>
                <a:latin typeface="Arial"/>
                <a:ea typeface="Arial"/>
                <a:cs typeface="Arial"/>
                <a:sym typeface="Arial"/>
              </a:rPr>
              <a:t>Objetos construidos: </a:t>
            </a:r>
            <a:r>
              <a:rPr b="0" i="0" lang="es" sz="2400" u="none" cap="none" strike="noStrike">
                <a:solidFill>
                  <a:schemeClr val="dk1"/>
                </a:solidFill>
                <a:latin typeface="Arial"/>
                <a:ea typeface="Arial"/>
                <a:cs typeface="Arial"/>
                <a:sym typeface="Arial"/>
              </a:rPr>
              <a:t>JavaScript es un lenguaje libre de clases, pero tenemos el keyword new, el cual nos permite crear un nuevo objeto, de esta manera podemos utilizar una función que cumpla el rol del constructor.</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6"/>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Propiedades</a:t>
            </a:r>
            <a:endParaRPr b="1" i="0" sz="800" u="none" cap="none" strike="noStrike">
              <a:solidFill>
                <a:srgbClr val="000000"/>
              </a:solidFill>
              <a:latin typeface="Arial"/>
              <a:ea typeface="Arial"/>
              <a:cs typeface="Arial"/>
              <a:sym typeface="Arial"/>
            </a:endParaRPr>
          </a:p>
        </p:txBody>
      </p:sp>
      <p:sp>
        <p:nvSpPr>
          <p:cNvPr id="200" name="Google Shape;200;p16"/>
          <p:cNvSpPr txBox="1"/>
          <p:nvPr/>
        </p:nvSpPr>
        <p:spPr>
          <a:xfrm>
            <a:off x="168965" y="1093781"/>
            <a:ext cx="8826000" cy="1916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chemeClr val="dk1"/>
                </a:solidFill>
                <a:latin typeface="Arial"/>
                <a:ea typeface="Arial"/>
                <a:cs typeface="Arial"/>
                <a:sym typeface="Arial"/>
              </a:rPr>
              <a:t>Para acceder a las propiedades tenemos dos opciones:</a:t>
            </a:r>
            <a:endParaRPr b="0" i="0" sz="11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3000"/>
              <a:buFont typeface="Noto Sans Symbols"/>
              <a:buChar char="✔"/>
            </a:pPr>
            <a:r>
              <a:rPr b="0" i="0" lang="es" sz="3000" u="none" cap="none" strike="noStrike">
                <a:solidFill>
                  <a:schemeClr val="dk1"/>
                </a:solidFill>
                <a:latin typeface="Arial"/>
                <a:ea typeface="Arial"/>
                <a:cs typeface="Arial"/>
                <a:sym typeface="Arial"/>
              </a:rPr>
              <a:t>notación con </a:t>
            </a:r>
            <a:r>
              <a:rPr b="1" i="0" lang="es" sz="3000" u="none" cap="none" strike="noStrike">
                <a:solidFill>
                  <a:schemeClr val="dk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3000"/>
              <a:buFont typeface="Noto Sans Symbols"/>
              <a:buChar char="✔"/>
            </a:pPr>
            <a:r>
              <a:rPr b="0" i="0" lang="es" sz="3000" u="none" cap="none" strike="noStrike">
                <a:solidFill>
                  <a:schemeClr val="dk1"/>
                </a:solidFill>
                <a:latin typeface="Arial"/>
                <a:ea typeface="Arial"/>
                <a:cs typeface="Arial"/>
                <a:sym typeface="Arial"/>
              </a:rPr>
              <a:t>notación con </a:t>
            </a:r>
            <a:r>
              <a:rPr b="1" i="0" lang="es" sz="3000" u="none" cap="none" strike="noStrike">
                <a:solidFill>
                  <a:schemeClr val="dk1"/>
                </a:solidFill>
                <a:latin typeface="Arial"/>
                <a:ea typeface="Arial"/>
                <a:cs typeface="Arial"/>
                <a:sym typeface="Arial"/>
              </a:rPr>
              <a:t>[]</a:t>
            </a:r>
            <a:endParaRPr b="1" i="0" sz="30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Propiedades</a:t>
            </a:r>
            <a:endParaRPr b="1" i="0" sz="800" u="none" cap="none" strike="noStrike">
              <a:solidFill>
                <a:srgbClr val="000000"/>
              </a:solidFill>
              <a:latin typeface="Arial"/>
              <a:ea typeface="Arial"/>
              <a:cs typeface="Arial"/>
              <a:sym typeface="Arial"/>
            </a:endParaRPr>
          </a:p>
        </p:txBody>
      </p:sp>
      <p:sp>
        <p:nvSpPr>
          <p:cNvPr id="206" name="Google Shape;206;p17"/>
          <p:cNvSpPr txBox="1"/>
          <p:nvPr/>
        </p:nvSpPr>
        <p:spPr>
          <a:xfrm>
            <a:off x="168965" y="1093781"/>
            <a:ext cx="8826000" cy="3671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600"/>
              <a:buFont typeface="Arial"/>
              <a:buNone/>
            </a:pPr>
            <a:r>
              <a:rPr b="0" i="0" lang="es" sz="2600" u="none" cap="none" strike="noStrike">
                <a:solidFill>
                  <a:schemeClr val="dk1"/>
                </a:solidFill>
                <a:latin typeface="Arial"/>
                <a:ea typeface="Arial"/>
                <a:cs typeface="Arial"/>
                <a:sym typeface="Arial"/>
              </a:rPr>
              <a:t>Cada una de las propiedades tiene 4 atributos, los cuales son:</a:t>
            </a:r>
            <a:endParaRPr b="0" i="0" sz="1100" u="none" cap="none" strike="noStrike">
              <a:solidFill>
                <a:srgbClr val="000000"/>
              </a:solidFill>
              <a:latin typeface="Arial"/>
              <a:ea typeface="Arial"/>
              <a:cs typeface="Arial"/>
              <a:sym typeface="Arial"/>
            </a:endParaRPr>
          </a:p>
          <a:p>
            <a:pPr indent="-431800" lvl="0" marL="431800" marR="0" rtl="0" algn="l">
              <a:lnSpc>
                <a:spcPct val="100000"/>
              </a:lnSpc>
              <a:spcBef>
                <a:spcPts val="0"/>
              </a:spcBef>
              <a:spcAft>
                <a:spcPts val="0"/>
              </a:spcAft>
              <a:buClr>
                <a:srgbClr val="000000"/>
              </a:buClr>
              <a:buSzPts val="2600"/>
              <a:buFont typeface="Noto Sans Symbols"/>
              <a:buChar char="✔"/>
            </a:pPr>
            <a:r>
              <a:rPr b="1" i="0" lang="es" sz="2600" u="none" cap="none" strike="noStrike">
                <a:solidFill>
                  <a:schemeClr val="dk1"/>
                </a:solidFill>
                <a:latin typeface="Arial"/>
                <a:ea typeface="Arial"/>
                <a:cs typeface="Arial"/>
                <a:sym typeface="Arial"/>
              </a:rPr>
              <a:t>value</a:t>
            </a:r>
            <a:endParaRPr b="1" i="0" sz="2600" u="none" cap="none" strike="noStrike">
              <a:solidFill>
                <a:schemeClr val="dk1"/>
              </a:solidFill>
              <a:latin typeface="Arial"/>
              <a:ea typeface="Arial"/>
              <a:cs typeface="Arial"/>
              <a:sym typeface="Arial"/>
            </a:endParaRPr>
          </a:p>
          <a:p>
            <a:pPr indent="-431800" lvl="0" marL="431800" marR="0" rtl="0" algn="l">
              <a:lnSpc>
                <a:spcPct val="100000"/>
              </a:lnSpc>
              <a:spcBef>
                <a:spcPts val="0"/>
              </a:spcBef>
              <a:spcAft>
                <a:spcPts val="0"/>
              </a:spcAft>
              <a:buClr>
                <a:srgbClr val="000000"/>
              </a:buClr>
              <a:buSzPts val="2600"/>
              <a:buFont typeface="Noto Sans Symbols"/>
              <a:buChar char="✔"/>
            </a:pPr>
            <a:r>
              <a:rPr b="1" i="0" lang="es" sz="2600" u="none" cap="none" strike="noStrike">
                <a:solidFill>
                  <a:schemeClr val="dk1"/>
                </a:solidFill>
                <a:latin typeface="Arial"/>
                <a:ea typeface="Arial"/>
                <a:cs typeface="Arial"/>
                <a:sym typeface="Arial"/>
              </a:rPr>
              <a:t>configurable </a:t>
            </a:r>
            <a:endParaRPr b="0" i="0" sz="1100" u="none" cap="none" strike="noStrike">
              <a:solidFill>
                <a:srgbClr val="000000"/>
              </a:solidFill>
              <a:latin typeface="Arial"/>
              <a:ea typeface="Arial"/>
              <a:cs typeface="Arial"/>
              <a:sym typeface="Arial"/>
            </a:endParaRPr>
          </a:p>
          <a:p>
            <a:pPr indent="-431800" lvl="0" marL="431800" marR="0" rtl="0" algn="l">
              <a:lnSpc>
                <a:spcPct val="100000"/>
              </a:lnSpc>
              <a:spcBef>
                <a:spcPts val="0"/>
              </a:spcBef>
              <a:spcAft>
                <a:spcPts val="0"/>
              </a:spcAft>
              <a:buClr>
                <a:srgbClr val="000000"/>
              </a:buClr>
              <a:buSzPts val="2600"/>
              <a:buFont typeface="Noto Sans Symbols"/>
              <a:buChar char="✔"/>
            </a:pPr>
            <a:r>
              <a:rPr b="1" i="0" lang="es" sz="2600" u="none" cap="none" strike="noStrike">
                <a:solidFill>
                  <a:schemeClr val="dk1"/>
                </a:solidFill>
                <a:latin typeface="Arial"/>
                <a:ea typeface="Arial"/>
                <a:cs typeface="Arial"/>
                <a:sym typeface="Arial"/>
              </a:rPr>
              <a:t>enumerable </a:t>
            </a:r>
            <a:endParaRPr b="0" i="0" sz="1100" u="none" cap="none" strike="noStrike">
              <a:solidFill>
                <a:srgbClr val="000000"/>
              </a:solidFill>
              <a:latin typeface="Arial"/>
              <a:ea typeface="Arial"/>
              <a:cs typeface="Arial"/>
              <a:sym typeface="Arial"/>
            </a:endParaRPr>
          </a:p>
          <a:p>
            <a:pPr indent="-431800" lvl="0" marL="431800" marR="0" rtl="0" algn="l">
              <a:lnSpc>
                <a:spcPct val="100000"/>
              </a:lnSpc>
              <a:spcBef>
                <a:spcPts val="0"/>
              </a:spcBef>
              <a:spcAft>
                <a:spcPts val="0"/>
              </a:spcAft>
              <a:buClr>
                <a:srgbClr val="000000"/>
              </a:buClr>
              <a:buSzPts val="2600"/>
              <a:buFont typeface="Noto Sans Symbols"/>
              <a:buChar char="✔"/>
            </a:pPr>
            <a:r>
              <a:rPr b="1" i="0" lang="es" sz="2600" u="none" cap="none" strike="noStrike">
                <a:solidFill>
                  <a:schemeClr val="dk1"/>
                </a:solidFill>
                <a:latin typeface="Arial"/>
                <a:ea typeface="Arial"/>
                <a:cs typeface="Arial"/>
                <a:sym typeface="Arial"/>
              </a:rPr>
              <a:t>writable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rPr b="0" i="0" lang="es" sz="2600" u="none" cap="none" strike="noStrike">
                <a:solidFill>
                  <a:schemeClr val="dk1"/>
                </a:solidFill>
                <a:latin typeface="Arial"/>
                <a:ea typeface="Arial"/>
                <a:cs typeface="Arial"/>
                <a:sym typeface="Arial"/>
              </a:rPr>
              <a:t>Para poder ver los atributos usamos</a:t>
            </a:r>
            <a:endParaRPr b="0" i="0" sz="1100" u="none" cap="none" strike="noStrike">
              <a:solidFill>
                <a:srgbClr val="000000"/>
              </a:solidFill>
              <a:latin typeface="Arial"/>
              <a:ea typeface="Arial"/>
              <a:cs typeface="Arial"/>
              <a:sym typeface="Arial"/>
            </a:endParaRPr>
          </a:p>
          <a:p>
            <a:pPr indent="-431800" lvl="0" marL="431800" marR="0" rtl="0" algn="l">
              <a:lnSpc>
                <a:spcPct val="100000"/>
              </a:lnSpc>
              <a:spcBef>
                <a:spcPts val="0"/>
              </a:spcBef>
              <a:spcAft>
                <a:spcPts val="0"/>
              </a:spcAft>
              <a:buClr>
                <a:srgbClr val="000000"/>
              </a:buClr>
              <a:buSzPts val="2600"/>
              <a:buFont typeface="Noto Sans Symbols"/>
              <a:buChar char="✔"/>
            </a:pPr>
            <a:r>
              <a:rPr b="1" i="0" lang="es" sz="2600" u="none" cap="none" strike="noStrike">
                <a:solidFill>
                  <a:schemeClr val="dk1"/>
                </a:solidFill>
                <a:latin typeface="Arial"/>
                <a:ea typeface="Arial"/>
                <a:cs typeface="Arial"/>
                <a:sym typeface="Arial"/>
              </a:rPr>
              <a:t>Object.getOwnPropertyDescriptor(target, propiedad)</a:t>
            </a:r>
            <a:endParaRPr b="1" i="0" sz="26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8"/>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Atributos</a:t>
            </a:r>
            <a:endParaRPr b="1" i="0" sz="800" u="none" cap="none" strike="noStrike">
              <a:solidFill>
                <a:srgbClr val="000000"/>
              </a:solidFill>
              <a:latin typeface="Arial"/>
              <a:ea typeface="Arial"/>
              <a:cs typeface="Arial"/>
              <a:sym typeface="Arial"/>
            </a:endParaRPr>
          </a:p>
        </p:txBody>
      </p:sp>
      <p:sp>
        <p:nvSpPr>
          <p:cNvPr id="212" name="Google Shape;212;p18"/>
          <p:cNvSpPr txBox="1"/>
          <p:nvPr/>
        </p:nvSpPr>
        <p:spPr>
          <a:xfrm>
            <a:off x="168965" y="1093781"/>
            <a:ext cx="8826000" cy="3671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600"/>
              <a:buFont typeface="Arial"/>
              <a:buNone/>
            </a:pPr>
            <a:r>
              <a:rPr b="0" i="0" lang="es" sz="2600" u="none" cap="none" strike="noStrike">
                <a:solidFill>
                  <a:schemeClr val="dk1"/>
                </a:solidFill>
                <a:latin typeface="Arial"/>
                <a:ea typeface="Arial"/>
                <a:cs typeface="Arial"/>
                <a:sym typeface="Arial"/>
              </a:rPr>
              <a:t>Para setear nuevas propiedades con atributos personalizados utilizamos: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rPr b="1" i="0" lang="es" sz="2600" u="none" cap="none" strike="noStrike">
                <a:solidFill>
                  <a:schemeClr val="dk1"/>
                </a:solidFill>
                <a:latin typeface="Arial"/>
                <a:ea typeface="Arial"/>
                <a:cs typeface="Arial"/>
                <a:sym typeface="Arial"/>
              </a:rPr>
              <a:t>Object.defineProperty(myObj, propiedad, {atributos})</a:t>
            </a:r>
            <a:endParaRPr b="0" i="0" sz="11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600"/>
              <a:buFont typeface="Noto Sans Symbols"/>
              <a:buChar char="✔"/>
            </a:pPr>
            <a:r>
              <a:rPr b="1" i="0" lang="es" sz="2600" u="none" cap="none" strike="noStrike">
                <a:solidFill>
                  <a:schemeClr val="dk1"/>
                </a:solidFill>
                <a:latin typeface="Arial"/>
                <a:ea typeface="Arial"/>
                <a:cs typeface="Arial"/>
                <a:sym typeface="Arial"/>
              </a:rPr>
              <a:t>writable: </a:t>
            </a:r>
            <a:r>
              <a:rPr b="0" i="0" lang="es" sz="2600" u="none" cap="none" strike="noStrike">
                <a:solidFill>
                  <a:schemeClr val="dk1"/>
                </a:solidFill>
                <a:latin typeface="Arial"/>
                <a:ea typeface="Arial"/>
                <a:cs typeface="Arial"/>
                <a:sym typeface="Arial"/>
              </a:rPr>
              <a:t>nos permite definir si el valor de una propiedad va a poder ser modificado o no.</a:t>
            </a:r>
            <a:endParaRPr b="0" i="0" sz="11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600"/>
              <a:buFont typeface="Noto Sans Symbols"/>
              <a:buChar char="✔"/>
            </a:pPr>
            <a:r>
              <a:rPr b="1" i="0" lang="es" sz="2600" u="none" cap="none" strike="noStrike">
                <a:solidFill>
                  <a:schemeClr val="dk1"/>
                </a:solidFill>
                <a:latin typeface="Arial"/>
                <a:ea typeface="Arial"/>
                <a:cs typeface="Arial"/>
                <a:sym typeface="Arial"/>
              </a:rPr>
              <a:t>configurable: </a:t>
            </a:r>
            <a:r>
              <a:rPr b="0" i="0" lang="es" sz="2600" u="none" cap="none" strike="noStrike">
                <a:solidFill>
                  <a:schemeClr val="dk1"/>
                </a:solidFill>
                <a:latin typeface="Arial"/>
                <a:ea typeface="Arial"/>
                <a:cs typeface="Arial"/>
                <a:sym typeface="Arial"/>
              </a:rPr>
              <a:t>nos permite definir si los atributos de la propiedad van a poder ser modificados.</a:t>
            </a:r>
            <a:endParaRPr b="0" i="0" sz="11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600"/>
              <a:buFont typeface="Noto Sans Symbols"/>
              <a:buChar char="✔"/>
            </a:pPr>
            <a:r>
              <a:rPr b="1" i="0" lang="es" sz="2600" u="none" cap="none" strike="noStrike">
                <a:solidFill>
                  <a:schemeClr val="dk1"/>
                </a:solidFill>
                <a:latin typeface="Arial"/>
                <a:ea typeface="Arial"/>
                <a:cs typeface="Arial"/>
                <a:sym typeface="Arial"/>
              </a:rPr>
              <a:t>enumerable</a:t>
            </a:r>
            <a:r>
              <a:rPr b="0" i="0" lang="es" sz="2600" u="none" cap="none" strike="noStrike">
                <a:solidFill>
                  <a:schemeClr val="dk1"/>
                </a:solidFill>
                <a:latin typeface="Arial"/>
                <a:ea typeface="Arial"/>
                <a:cs typeface="Arial"/>
                <a:sym typeface="Arial"/>
              </a:rPr>
              <a:t>: controla si la propiedad va a ser mostrada cuando se enumeren las propiedades del objeto.</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9"/>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Atributos</a:t>
            </a:r>
            <a:endParaRPr b="1" i="0" sz="800" u="none" cap="none" strike="noStrike">
              <a:solidFill>
                <a:srgbClr val="000000"/>
              </a:solidFill>
              <a:latin typeface="Arial"/>
              <a:ea typeface="Arial"/>
              <a:cs typeface="Arial"/>
              <a:sym typeface="Arial"/>
            </a:endParaRPr>
          </a:p>
        </p:txBody>
      </p:sp>
      <p:sp>
        <p:nvSpPr>
          <p:cNvPr id="218" name="Google Shape;218;p19"/>
          <p:cNvSpPr txBox="1"/>
          <p:nvPr/>
        </p:nvSpPr>
        <p:spPr>
          <a:xfrm>
            <a:off x="168965" y="1093781"/>
            <a:ext cx="8826000" cy="3671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600"/>
              <a:buFont typeface="Arial"/>
              <a:buNone/>
            </a:pPr>
            <a:r>
              <a:rPr b="0" i="0" lang="es" sz="2600" u="none" cap="none" strike="noStrike">
                <a:solidFill>
                  <a:schemeClr val="dk1"/>
                </a:solidFill>
                <a:latin typeface="Arial"/>
                <a:ea typeface="Arial"/>
                <a:cs typeface="Arial"/>
                <a:sym typeface="Arial"/>
              </a:rPr>
              <a:t>Los objetos en JavaScript son entidades dinámicas que se pueden modificar en cualquier punto, esto aunque es una característica poderosa, no siempre la vamos a querer.</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rPr b="0" i="0" lang="es" sz="2600" u="none" cap="none" strike="noStrike">
                <a:solidFill>
                  <a:schemeClr val="dk1"/>
                </a:solidFill>
                <a:latin typeface="Arial"/>
                <a:ea typeface="Arial"/>
                <a:cs typeface="Arial"/>
                <a:sym typeface="Arial"/>
              </a:rPr>
              <a:t>Aplicando los métodos que anteriores vamos a poder llegar a tener objetos inmutables, pero si tuviéramos otros objetos como propiedades, estos no aplican esta inmutabilidad, podríamos crear una función recursiva, que vuelva todas las propiedades de nuestros objetos inmutables o utilizar librerías.</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DOM</a:t>
            </a:r>
            <a:endParaRPr b="1" i="0" sz="1100" u="none" cap="none" strike="noStrike">
              <a:solidFill>
                <a:srgbClr val="000000"/>
              </a:solidFill>
              <a:latin typeface="Arial"/>
              <a:ea typeface="Arial"/>
              <a:cs typeface="Arial"/>
              <a:sym typeface="Arial"/>
            </a:endParaRPr>
          </a:p>
        </p:txBody>
      </p:sp>
      <p:sp>
        <p:nvSpPr>
          <p:cNvPr id="115" name="Google Shape;115;p2"/>
          <p:cNvSpPr txBox="1"/>
          <p:nvPr/>
        </p:nvSpPr>
        <p:spPr>
          <a:xfrm>
            <a:off x="168965" y="1093781"/>
            <a:ext cx="8826000" cy="3671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chemeClr val="dk1"/>
                </a:solidFill>
                <a:latin typeface="Arial"/>
                <a:ea typeface="Arial"/>
                <a:cs typeface="Arial"/>
                <a:sym typeface="Arial"/>
              </a:rPr>
              <a:t>El </a:t>
            </a:r>
            <a:r>
              <a:rPr b="1" i="0" lang="es" sz="3000" u="none" cap="none" strike="noStrike">
                <a:solidFill>
                  <a:schemeClr val="dk1"/>
                </a:solidFill>
                <a:latin typeface="Arial"/>
                <a:ea typeface="Arial"/>
                <a:cs typeface="Arial"/>
                <a:sym typeface="Arial"/>
              </a:rPr>
              <a:t>Document Object Model</a:t>
            </a:r>
            <a:r>
              <a:rPr b="0" i="0" lang="es" sz="3000" u="none" cap="none" strike="noStrike">
                <a:solidFill>
                  <a:schemeClr val="dk1"/>
                </a:solidFill>
                <a:latin typeface="Arial"/>
                <a:ea typeface="Arial"/>
                <a:cs typeface="Arial"/>
                <a:sym typeface="Arial"/>
              </a:rPr>
              <a:t> es una interfaz de programación para los documentos HTML. Proporciona una representación estructurada del documento. El DOM proporciona una representación del documento como un grupo estructurado de nodos y objetos que tienen propiedades y métodos.</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DOM</a:t>
            </a:r>
            <a:endParaRPr b="1" i="0" sz="1100" u="none" cap="none" strike="noStrike">
              <a:solidFill>
                <a:srgbClr val="000000"/>
              </a:solidFill>
              <a:latin typeface="Arial"/>
              <a:ea typeface="Arial"/>
              <a:cs typeface="Arial"/>
              <a:sym typeface="Arial"/>
            </a:endParaRPr>
          </a:p>
        </p:txBody>
      </p:sp>
      <p:pic>
        <p:nvPicPr>
          <p:cNvPr descr="Image for post" id="121" name="Google Shape;121;p3"/>
          <p:cNvPicPr preferRelativeResize="0"/>
          <p:nvPr/>
        </p:nvPicPr>
        <p:blipFill rotWithShape="1">
          <a:blip r:embed="rId3">
            <a:alphaModFix/>
          </a:blip>
          <a:srcRect b="0" l="0" r="0" t="0"/>
          <a:stretch/>
        </p:blipFill>
        <p:spPr>
          <a:xfrm>
            <a:off x="960315" y="1119749"/>
            <a:ext cx="7402273" cy="385975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DOM</a:t>
            </a:r>
            <a:endParaRPr b="1" i="0" sz="1100" u="none" cap="none" strike="noStrike">
              <a:solidFill>
                <a:srgbClr val="000000"/>
              </a:solidFill>
              <a:latin typeface="Arial"/>
              <a:ea typeface="Arial"/>
              <a:cs typeface="Arial"/>
              <a:sym typeface="Arial"/>
            </a:endParaRPr>
          </a:p>
        </p:txBody>
      </p:sp>
      <p:sp>
        <p:nvSpPr>
          <p:cNvPr id="127" name="Google Shape;127;p4"/>
          <p:cNvSpPr txBox="1"/>
          <p:nvPr/>
        </p:nvSpPr>
        <p:spPr>
          <a:xfrm>
            <a:off x="168965" y="1093781"/>
            <a:ext cx="8826000" cy="3763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Arial"/>
                <a:ea typeface="Arial"/>
                <a:cs typeface="Arial"/>
                <a:sym typeface="Arial"/>
              </a:rPr>
              <a:t>Cuando se carga una página web, el navegador crea un modelo de objetos de documento de la página.</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Arial"/>
                <a:ea typeface="Arial"/>
                <a:cs typeface="Arial"/>
                <a:sym typeface="Arial"/>
              </a:rPr>
              <a:t>Con el modelo de objetos, JavaScript está totalmente habilitado para crear HTML dinámico:</a:t>
            </a:r>
            <a:endParaRPr b="0" i="0" sz="11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Noto Sans Symbols"/>
              <a:buChar char="✔"/>
            </a:pPr>
            <a:r>
              <a:rPr b="0" i="0" lang="es" sz="2400" u="none" cap="none" strike="noStrike">
                <a:solidFill>
                  <a:schemeClr val="dk1"/>
                </a:solidFill>
                <a:latin typeface="Arial"/>
                <a:ea typeface="Arial"/>
                <a:cs typeface="Arial"/>
                <a:sym typeface="Arial"/>
              </a:rPr>
              <a:t>Añadir, cambiar y eliminar todos los elementos y atributos HTML de la página.</a:t>
            </a:r>
            <a:endParaRPr b="0" i="0" sz="1100" u="none" cap="none" strike="noStrike">
              <a:solidFill>
                <a:srgbClr val="000000"/>
              </a:solidFill>
              <a:latin typeface="Arial"/>
              <a:ea typeface="Arial"/>
              <a:cs typeface="Arial"/>
              <a:sym typeface="Arial"/>
            </a:endParaRPr>
          </a:p>
          <a:p>
            <a:pPr indent="-381000" lvl="0" marL="381000" marR="0" rtl="0" algn="l">
              <a:lnSpc>
                <a:spcPct val="100000"/>
              </a:lnSpc>
              <a:spcBef>
                <a:spcPts val="0"/>
              </a:spcBef>
              <a:spcAft>
                <a:spcPts val="0"/>
              </a:spcAft>
              <a:buClr>
                <a:srgbClr val="000000"/>
              </a:buClr>
              <a:buSzPts val="2400"/>
              <a:buFont typeface="Noto Sans Symbols"/>
              <a:buChar char="✔"/>
            </a:pPr>
            <a:r>
              <a:rPr b="0" i="0" lang="es" sz="2400" u="none" cap="none" strike="noStrike">
                <a:solidFill>
                  <a:schemeClr val="dk1"/>
                </a:solidFill>
                <a:latin typeface="Arial"/>
                <a:ea typeface="Arial"/>
                <a:cs typeface="Arial"/>
                <a:sym typeface="Arial"/>
              </a:rPr>
              <a:t>Cambiar todos los estilos CSS en la página.</a:t>
            </a:r>
            <a:endParaRPr b="0" i="0" sz="11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Noto Sans Symbols"/>
              <a:buChar char="✔"/>
            </a:pPr>
            <a:r>
              <a:rPr b="0" i="0" lang="es" sz="2400" u="none" cap="none" strike="noStrike">
                <a:solidFill>
                  <a:schemeClr val="dk1"/>
                </a:solidFill>
                <a:latin typeface="Arial"/>
                <a:ea typeface="Arial"/>
                <a:cs typeface="Arial"/>
                <a:sym typeface="Arial"/>
              </a:rPr>
              <a:t>Reaccionar a todos los eventos existentes en la página.</a:t>
            </a:r>
            <a:endParaRPr b="0" i="0" sz="11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Noto Sans Symbols"/>
              <a:buChar char="✔"/>
            </a:pPr>
            <a:r>
              <a:rPr b="0" i="0" lang="es" sz="2400" u="none" cap="none" strike="noStrike">
                <a:solidFill>
                  <a:schemeClr val="dk1"/>
                </a:solidFill>
                <a:latin typeface="Arial"/>
                <a:ea typeface="Arial"/>
                <a:cs typeface="Arial"/>
                <a:sym typeface="Arial"/>
              </a:rPr>
              <a:t>Crear nuevos eventos en la página.</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DOM</a:t>
            </a:r>
            <a:endParaRPr b="1" i="0" sz="1100" u="none" cap="none" strike="noStrike">
              <a:solidFill>
                <a:srgbClr val="000000"/>
              </a:solidFill>
              <a:latin typeface="Arial"/>
              <a:ea typeface="Arial"/>
              <a:cs typeface="Arial"/>
              <a:sym typeface="Arial"/>
            </a:endParaRPr>
          </a:p>
        </p:txBody>
      </p:sp>
      <p:pic>
        <p:nvPicPr>
          <p:cNvPr descr="Image for post" id="133" name="Google Shape;133;p5"/>
          <p:cNvPicPr preferRelativeResize="0"/>
          <p:nvPr/>
        </p:nvPicPr>
        <p:blipFill rotWithShape="1">
          <a:blip r:embed="rId3">
            <a:alphaModFix/>
          </a:blip>
          <a:srcRect b="0" l="0" r="0" t="0"/>
          <a:stretch/>
        </p:blipFill>
        <p:spPr>
          <a:xfrm>
            <a:off x="1661000" y="983056"/>
            <a:ext cx="5822001" cy="409038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DOM</a:t>
            </a:r>
            <a:endParaRPr b="1" i="0" sz="1100" u="none" cap="none" strike="noStrike">
              <a:solidFill>
                <a:srgbClr val="000000"/>
              </a:solidFill>
              <a:latin typeface="Arial"/>
              <a:ea typeface="Arial"/>
              <a:cs typeface="Arial"/>
              <a:sym typeface="Arial"/>
            </a:endParaRPr>
          </a:p>
        </p:txBody>
      </p:sp>
      <p:sp>
        <p:nvSpPr>
          <p:cNvPr id="139" name="Google Shape;139;p6"/>
          <p:cNvSpPr txBox="1"/>
          <p:nvPr/>
        </p:nvSpPr>
        <p:spPr>
          <a:xfrm>
            <a:off x="168965" y="1093781"/>
            <a:ext cx="8826000" cy="3809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chemeClr val="dk1"/>
                </a:solidFill>
                <a:latin typeface="Arial"/>
                <a:ea typeface="Arial"/>
                <a:cs typeface="Arial"/>
                <a:sym typeface="Arial"/>
              </a:rPr>
              <a:t>Los nodos más importantes son:</a:t>
            </a:r>
            <a:endParaRPr b="0" i="0" sz="1100" u="none" cap="none" strike="noStrike">
              <a:solidFill>
                <a:srgbClr val="000000"/>
              </a:solidFill>
              <a:latin typeface="Arial"/>
              <a:ea typeface="Arial"/>
              <a:cs typeface="Arial"/>
              <a:sym typeface="Arial"/>
            </a:endParaRPr>
          </a:p>
          <a:p>
            <a:pPr indent="-336550" lvl="0" marL="342900" marR="0" rtl="0" algn="l">
              <a:lnSpc>
                <a:spcPct val="100000"/>
              </a:lnSpc>
              <a:spcBef>
                <a:spcPts val="0"/>
              </a:spcBef>
              <a:spcAft>
                <a:spcPts val="0"/>
              </a:spcAft>
              <a:buClr>
                <a:srgbClr val="000000"/>
              </a:buClr>
              <a:buSzPts val="2700"/>
              <a:buFont typeface="Noto Sans Symbols"/>
              <a:buChar char="✔"/>
            </a:pPr>
            <a:r>
              <a:rPr b="1" i="0" lang="es" sz="2700" u="none" cap="none" strike="noStrike">
                <a:solidFill>
                  <a:schemeClr val="dk1"/>
                </a:solidFill>
                <a:latin typeface="Arial"/>
                <a:ea typeface="Arial"/>
                <a:cs typeface="Arial"/>
                <a:sym typeface="Arial"/>
              </a:rPr>
              <a:t>Document: </a:t>
            </a:r>
            <a:r>
              <a:rPr b="0" i="0" lang="es" sz="2700" u="none" cap="none" strike="noStrike">
                <a:solidFill>
                  <a:schemeClr val="dk1"/>
                </a:solidFill>
                <a:latin typeface="Arial"/>
                <a:ea typeface="Arial"/>
                <a:cs typeface="Arial"/>
                <a:sym typeface="Arial"/>
              </a:rPr>
              <a:t>representa el nodo raíz.</a:t>
            </a:r>
            <a:endParaRPr b="0" i="0" sz="1100" u="none" cap="none" strike="noStrike">
              <a:solidFill>
                <a:srgbClr val="000000"/>
              </a:solidFill>
              <a:latin typeface="Arial"/>
              <a:ea typeface="Arial"/>
              <a:cs typeface="Arial"/>
              <a:sym typeface="Arial"/>
            </a:endParaRPr>
          </a:p>
          <a:p>
            <a:pPr indent="-336550" lvl="0" marL="342900" marR="0" rtl="0" algn="l">
              <a:lnSpc>
                <a:spcPct val="100000"/>
              </a:lnSpc>
              <a:spcBef>
                <a:spcPts val="0"/>
              </a:spcBef>
              <a:spcAft>
                <a:spcPts val="0"/>
              </a:spcAft>
              <a:buClr>
                <a:srgbClr val="000000"/>
              </a:buClr>
              <a:buSzPts val="2700"/>
              <a:buFont typeface="Noto Sans Symbols"/>
              <a:buChar char="✔"/>
            </a:pPr>
            <a:r>
              <a:rPr b="1" i="0" lang="es" sz="2700" u="none" cap="none" strike="noStrike">
                <a:solidFill>
                  <a:schemeClr val="dk1"/>
                </a:solidFill>
                <a:latin typeface="Arial"/>
                <a:ea typeface="Arial"/>
                <a:cs typeface="Arial"/>
                <a:sym typeface="Arial"/>
              </a:rPr>
              <a:t>Element: </a:t>
            </a:r>
            <a:r>
              <a:rPr b="0" i="0" lang="es" sz="2700" u="none" cap="none" strike="noStrike">
                <a:solidFill>
                  <a:schemeClr val="dk1"/>
                </a:solidFill>
                <a:latin typeface="Arial"/>
                <a:ea typeface="Arial"/>
                <a:cs typeface="Arial"/>
                <a:sym typeface="Arial"/>
              </a:rPr>
              <a:t>representa el contenido definido por un par de etiquetas de apertura y cierre y puede tener tanto nodos hijos como atributos.</a:t>
            </a:r>
            <a:endParaRPr b="0" i="0" sz="1100" u="none" cap="none" strike="noStrike">
              <a:solidFill>
                <a:srgbClr val="000000"/>
              </a:solidFill>
              <a:latin typeface="Arial"/>
              <a:ea typeface="Arial"/>
              <a:cs typeface="Arial"/>
              <a:sym typeface="Arial"/>
            </a:endParaRPr>
          </a:p>
          <a:p>
            <a:pPr indent="-336550" lvl="0" marL="342900" marR="0" rtl="0" algn="l">
              <a:lnSpc>
                <a:spcPct val="100000"/>
              </a:lnSpc>
              <a:spcBef>
                <a:spcPts val="0"/>
              </a:spcBef>
              <a:spcAft>
                <a:spcPts val="0"/>
              </a:spcAft>
              <a:buClr>
                <a:srgbClr val="000000"/>
              </a:buClr>
              <a:buSzPts val="2700"/>
              <a:buFont typeface="Noto Sans Symbols"/>
              <a:buChar char="✔"/>
            </a:pPr>
            <a:r>
              <a:rPr b="1" i="0" lang="es" sz="2700" u="none" cap="none" strike="noStrike">
                <a:solidFill>
                  <a:schemeClr val="dk1"/>
                </a:solidFill>
                <a:latin typeface="Arial"/>
                <a:ea typeface="Arial"/>
                <a:cs typeface="Arial"/>
                <a:sym typeface="Arial"/>
              </a:rPr>
              <a:t>Attr: </a:t>
            </a:r>
            <a:r>
              <a:rPr b="0" i="0" lang="es" sz="2700" u="none" cap="none" strike="noStrike">
                <a:solidFill>
                  <a:schemeClr val="dk1"/>
                </a:solidFill>
                <a:latin typeface="Arial"/>
                <a:ea typeface="Arial"/>
                <a:cs typeface="Arial"/>
                <a:sym typeface="Arial"/>
              </a:rPr>
              <a:t>representa el atributo de un elemento.</a:t>
            </a:r>
            <a:endParaRPr b="0" i="0" sz="1100" u="none" cap="none" strike="noStrike">
              <a:solidFill>
                <a:srgbClr val="000000"/>
              </a:solidFill>
              <a:latin typeface="Arial"/>
              <a:ea typeface="Arial"/>
              <a:cs typeface="Arial"/>
              <a:sym typeface="Arial"/>
            </a:endParaRPr>
          </a:p>
          <a:p>
            <a:pPr indent="-336550" lvl="0" marL="342900" marR="0" rtl="0" algn="l">
              <a:lnSpc>
                <a:spcPct val="100000"/>
              </a:lnSpc>
              <a:spcBef>
                <a:spcPts val="0"/>
              </a:spcBef>
              <a:spcAft>
                <a:spcPts val="0"/>
              </a:spcAft>
              <a:buClr>
                <a:srgbClr val="000000"/>
              </a:buClr>
              <a:buSzPts val="2700"/>
              <a:buFont typeface="Noto Sans Symbols"/>
              <a:buChar char="✔"/>
            </a:pPr>
            <a:r>
              <a:rPr b="1" i="0" lang="es" sz="2700" u="none" cap="none" strike="noStrike">
                <a:solidFill>
                  <a:schemeClr val="dk1"/>
                </a:solidFill>
                <a:latin typeface="Arial"/>
                <a:ea typeface="Arial"/>
                <a:cs typeface="Arial"/>
                <a:sym typeface="Arial"/>
              </a:rPr>
              <a:t>Text: </a:t>
            </a:r>
            <a:r>
              <a:rPr b="0" i="0" lang="es" sz="2700" u="none" cap="none" strike="noStrike">
                <a:solidFill>
                  <a:schemeClr val="dk1"/>
                </a:solidFill>
                <a:latin typeface="Arial"/>
                <a:ea typeface="Arial"/>
                <a:cs typeface="Arial"/>
                <a:sym typeface="Arial"/>
              </a:rPr>
              <a:t>almacena el contenido del texto que se encuentra entre una etiqueta de apertura y una de cierre.</a:t>
            </a:r>
            <a:endParaRPr b="0" i="0" sz="33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nvSpPr>
        <p:spPr>
          <a:xfrm>
            <a:off x="1" y="316523"/>
            <a:ext cx="9144000" cy="4848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700"/>
              <a:buFont typeface="Arial"/>
              <a:buNone/>
            </a:pPr>
            <a:r>
              <a:rPr b="1" i="0" lang="es" sz="2700" u="none" cap="none" strike="noStrike">
                <a:solidFill>
                  <a:srgbClr val="000000"/>
                </a:solidFill>
                <a:latin typeface="Arial"/>
                <a:ea typeface="Arial"/>
                <a:cs typeface="Arial"/>
                <a:sym typeface="Arial"/>
              </a:rPr>
              <a:t>        ¿Cómo accedo a los nodos?</a:t>
            </a:r>
            <a:endParaRPr b="1" i="0" sz="1100" u="none" cap="none" strike="noStrike">
              <a:solidFill>
                <a:srgbClr val="000000"/>
              </a:solidFill>
              <a:latin typeface="Arial"/>
              <a:ea typeface="Arial"/>
              <a:cs typeface="Arial"/>
              <a:sym typeface="Arial"/>
            </a:endParaRPr>
          </a:p>
        </p:txBody>
      </p:sp>
      <p:sp>
        <p:nvSpPr>
          <p:cNvPr id="145" name="Google Shape;145;p7"/>
          <p:cNvSpPr txBox="1"/>
          <p:nvPr/>
        </p:nvSpPr>
        <p:spPr>
          <a:xfrm>
            <a:off x="168965" y="1093781"/>
            <a:ext cx="8826000" cy="3393900"/>
          </a:xfrm>
          <a:prstGeom prst="rect">
            <a:avLst/>
          </a:prstGeom>
          <a:noFill/>
          <a:ln>
            <a:noFill/>
          </a:ln>
        </p:spPr>
        <p:txBody>
          <a:bodyPr anchorCtr="0" anchor="t" bIns="34275" lIns="68575" spcFirstLastPara="1" rIns="68575" wrap="square" tIns="34275">
            <a:spAutoFit/>
          </a:bodyPr>
          <a:lstStyle/>
          <a:p>
            <a:pPr indent="-254000" lvl="0" marL="254000" marR="0" rtl="0" algn="l">
              <a:lnSpc>
                <a:spcPct val="100000"/>
              </a:lnSpc>
              <a:spcBef>
                <a:spcPts val="0"/>
              </a:spcBef>
              <a:spcAft>
                <a:spcPts val="0"/>
              </a:spcAft>
              <a:buClr>
                <a:srgbClr val="000000"/>
              </a:buClr>
              <a:buSzPts val="1800"/>
              <a:buFont typeface="Noto Sans Symbols"/>
              <a:buChar char="✔"/>
            </a:pPr>
            <a:r>
              <a:rPr b="1" i="0" lang="es" sz="1800" u="none" cap="none" strike="noStrike">
                <a:solidFill>
                  <a:schemeClr val="dk1"/>
                </a:solidFill>
                <a:latin typeface="Arial"/>
                <a:ea typeface="Arial"/>
                <a:cs typeface="Arial"/>
                <a:sym typeface="Arial"/>
              </a:rPr>
              <a:t>getElementById: </a:t>
            </a:r>
            <a:r>
              <a:rPr b="0" i="0" lang="es" sz="1800" u="none" cap="none" strike="noStrike">
                <a:solidFill>
                  <a:schemeClr val="dk1"/>
                </a:solidFill>
                <a:latin typeface="Arial"/>
                <a:ea typeface="Arial"/>
                <a:cs typeface="Arial"/>
                <a:sym typeface="Arial"/>
              </a:rPr>
              <a:t>Devuelve el elemento HTML cuyo id coincide con el parámetro indicado en la función (id). </a:t>
            </a:r>
            <a:endParaRPr b="0" i="0" sz="11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Clr>
                <a:srgbClr val="000000"/>
              </a:buClr>
              <a:buSzPts val="1800"/>
              <a:buFont typeface="Noto Sans Symbols"/>
              <a:buChar char="✔"/>
            </a:pPr>
            <a:r>
              <a:rPr b="1" i="0" lang="es" sz="1800" u="none" cap="none" strike="noStrike">
                <a:solidFill>
                  <a:schemeClr val="dk1"/>
                </a:solidFill>
                <a:latin typeface="Arial"/>
                <a:ea typeface="Arial"/>
                <a:cs typeface="Arial"/>
                <a:sym typeface="Arial"/>
              </a:rPr>
              <a:t>getElementsByName: </a:t>
            </a:r>
            <a:r>
              <a:rPr b="0" i="0" lang="es" sz="1800" u="none" cap="none" strike="noStrike">
                <a:solidFill>
                  <a:schemeClr val="dk1"/>
                </a:solidFill>
                <a:latin typeface="Arial"/>
                <a:ea typeface="Arial"/>
                <a:cs typeface="Arial"/>
                <a:sym typeface="Arial"/>
              </a:rPr>
              <a:t>Obtiene todos los elementos cuyo atributo name sea igual al parámetro proporcionado (name). </a:t>
            </a:r>
            <a:endParaRPr b="0" i="0" sz="11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Clr>
                <a:srgbClr val="000000"/>
              </a:buClr>
              <a:buSzPts val="1800"/>
              <a:buFont typeface="Noto Sans Symbols"/>
              <a:buChar char="✔"/>
            </a:pPr>
            <a:r>
              <a:rPr b="1" i="0" lang="es" sz="1800" u="none" cap="none" strike="noStrike">
                <a:solidFill>
                  <a:schemeClr val="dk1"/>
                </a:solidFill>
                <a:latin typeface="Arial"/>
                <a:ea typeface="Arial"/>
                <a:cs typeface="Arial"/>
                <a:sym typeface="Arial"/>
              </a:rPr>
              <a:t>getElementsByTagName: </a:t>
            </a:r>
            <a:r>
              <a:rPr b="0" i="0" lang="es" sz="1800" u="none" cap="none" strike="noStrike">
                <a:solidFill>
                  <a:schemeClr val="dk1"/>
                </a:solidFill>
                <a:latin typeface="Arial"/>
                <a:ea typeface="Arial"/>
                <a:cs typeface="Arial"/>
                <a:sym typeface="Arial"/>
              </a:rPr>
              <a:t>Obtiene todos los elementos del HTML cuya etiqueta sea igual que el parámetro(tagname) que se le pasa a la función.</a:t>
            </a:r>
            <a:endParaRPr b="0" i="0" sz="11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Clr>
                <a:srgbClr val="000000"/>
              </a:buClr>
              <a:buSzPts val="1800"/>
              <a:buFont typeface="Noto Sans Symbols"/>
              <a:buChar char="✔"/>
            </a:pPr>
            <a:r>
              <a:rPr b="1" i="0" lang="es" sz="1800" u="none" cap="none" strike="noStrike">
                <a:solidFill>
                  <a:schemeClr val="dk1"/>
                </a:solidFill>
                <a:latin typeface="Arial"/>
                <a:ea typeface="Arial"/>
                <a:cs typeface="Arial"/>
                <a:sym typeface="Arial"/>
              </a:rPr>
              <a:t>getElementsByClassName: </a:t>
            </a:r>
            <a:r>
              <a:rPr b="0" i="0" lang="es" sz="1800" u="none" cap="none" strike="noStrike">
                <a:solidFill>
                  <a:schemeClr val="dk1"/>
                </a:solidFill>
                <a:latin typeface="Arial"/>
                <a:ea typeface="Arial"/>
                <a:cs typeface="Arial"/>
                <a:sym typeface="Arial"/>
              </a:rPr>
              <a:t>Devuelve una colección de todos los elementos en el documento con el nombre de la clase especificada, como un objeto NodeList.</a:t>
            </a:r>
            <a:endParaRPr b="0" i="0" sz="11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Clr>
                <a:srgbClr val="000000"/>
              </a:buClr>
              <a:buSzPts val="1800"/>
              <a:buFont typeface="Noto Sans Symbols"/>
              <a:buChar char="✔"/>
            </a:pPr>
            <a:r>
              <a:rPr b="1" i="0" lang="es" sz="1800" u="none" cap="none" strike="noStrike">
                <a:solidFill>
                  <a:schemeClr val="dk1"/>
                </a:solidFill>
                <a:latin typeface="Arial"/>
                <a:ea typeface="Arial"/>
                <a:cs typeface="Arial"/>
                <a:sym typeface="Arial"/>
              </a:rPr>
              <a:t>querySelector: </a:t>
            </a:r>
            <a:r>
              <a:rPr b="0" i="0" lang="es" sz="1800" u="none" cap="none" strike="noStrike">
                <a:solidFill>
                  <a:schemeClr val="dk1"/>
                </a:solidFill>
                <a:latin typeface="Arial"/>
                <a:ea typeface="Arial"/>
                <a:cs typeface="Arial"/>
                <a:sym typeface="Arial"/>
              </a:rPr>
              <a:t>Nos devuelve el primer elemento (selector) que cumple la condición.</a:t>
            </a:r>
            <a:endParaRPr b="0" i="0" sz="11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Clr>
                <a:srgbClr val="000000"/>
              </a:buClr>
              <a:buSzPts val="1800"/>
              <a:buFont typeface="Noto Sans Symbols"/>
              <a:buChar char="✔"/>
            </a:pPr>
            <a:r>
              <a:rPr b="1" i="0" lang="es" sz="1800" u="none" cap="none" strike="noStrike">
                <a:solidFill>
                  <a:schemeClr val="dk1"/>
                </a:solidFill>
                <a:latin typeface="Arial"/>
                <a:ea typeface="Arial"/>
                <a:cs typeface="Arial"/>
                <a:sym typeface="Arial"/>
              </a:rPr>
              <a:t>querySelectorAll: </a:t>
            </a:r>
            <a:r>
              <a:rPr b="0" i="0" lang="es" sz="1800" u="none" cap="none" strike="noStrike">
                <a:solidFill>
                  <a:schemeClr val="dk1"/>
                </a:solidFill>
                <a:latin typeface="Arial"/>
                <a:ea typeface="Arial"/>
                <a:cs typeface="Arial"/>
                <a:sym typeface="Arial"/>
              </a:rPr>
              <a:t>Devuelve todos los elementos del documento que coincide con un selector CSS especificado(s), como un objeto NodeList.</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700"/>
              <a:buFont typeface="Arial"/>
              <a:buNone/>
            </a:pPr>
            <a:r>
              <a:rPr b="1" i="0" lang="es" sz="2700" u="none" cap="none" strike="noStrike">
                <a:solidFill>
                  <a:srgbClr val="000000"/>
                </a:solidFill>
                <a:latin typeface="Arial"/>
                <a:ea typeface="Arial"/>
                <a:cs typeface="Arial"/>
                <a:sym typeface="Arial"/>
              </a:rPr>
              <a:t>        </a:t>
            </a:r>
            <a:r>
              <a:rPr b="1" i="0" lang="es" sz="3300" u="none" cap="none" strike="noStrike">
                <a:solidFill>
                  <a:srgbClr val="000000"/>
                </a:solidFill>
                <a:latin typeface="Arial"/>
                <a:ea typeface="Arial"/>
                <a:cs typeface="Arial"/>
                <a:sym typeface="Arial"/>
              </a:rPr>
              <a:t>¿Cómo creo nodos?</a:t>
            </a:r>
            <a:endParaRPr b="1" i="0" sz="1100" u="none" cap="none" strike="noStrike">
              <a:solidFill>
                <a:srgbClr val="000000"/>
              </a:solidFill>
              <a:latin typeface="Arial"/>
              <a:ea typeface="Arial"/>
              <a:cs typeface="Arial"/>
              <a:sym typeface="Arial"/>
            </a:endParaRPr>
          </a:p>
        </p:txBody>
      </p:sp>
      <p:sp>
        <p:nvSpPr>
          <p:cNvPr id="151" name="Google Shape;151;p8"/>
          <p:cNvSpPr txBox="1"/>
          <p:nvPr/>
        </p:nvSpPr>
        <p:spPr>
          <a:xfrm>
            <a:off x="168965" y="1093781"/>
            <a:ext cx="8826000" cy="2978400"/>
          </a:xfrm>
          <a:prstGeom prst="rect">
            <a:avLst/>
          </a:prstGeom>
          <a:noFill/>
          <a:ln>
            <a:noFill/>
          </a:ln>
        </p:spPr>
        <p:txBody>
          <a:bodyPr anchorCtr="0" anchor="t" bIns="34275" lIns="68575" spcFirstLastPara="1" rIns="68575" wrap="square" tIns="34275">
            <a:spAutoFit/>
          </a:bodyPr>
          <a:lstStyle/>
          <a:p>
            <a:pPr indent="-247650" lvl="0" marL="254000" marR="0" rtl="0" algn="l">
              <a:lnSpc>
                <a:spcPct val="100000"/>
              </a:lnSpc>
              <a:spcBef>
                <a:spcPts val="0"/>
              </a:spcBef>
              <a:spcAft>
                <a:spcPts val="0"/>
              </a:spcAft>
              <a:buClr>
                <a:srgbClr val="000000"/>
              </a:buClr>
              <a:buSzPts val="2700"/>
              <a:buFont typeface="Noto Sans Symbols"/>
              <a:buChar char="✔"/>
            </a:pPr>
            <a:r>
              <a:rPr b="1" i="0" lang="es" sz="2700" u="none" cap="none" strike="noStrike">
                <a:solidFill>
                  <a:schemeClr val="dk1"/>
                </a:solidFill>
                <a:latin typeface="Arial"/>
                <a:ea typeface="Arial"/>
                <a:cs typeface="Arial"/>
                <a:sym typeface="Arial"/>
              </a:rPr>
              <a:t> createElement(etiqueta): </a:t>
            </a:r>
            <a:r>
              <a:rPr b="0" i="0" lang="es" sz="2700" u="none" cap="none" strike="noStrike">
                <a:solidFill>
                  <a:schemeClr val="dk1"/>
                </a:solidFill>
                <a:latin typeface="Arial"/>
                <a:ea typeface="Arial"/>
                <a:cs typeface="Arial"/>
                <a:sym typeface="Arial"/>
              </a:rPr>
              <a:t>crea un nodo de tipo Element.</a:t>
            </a:r>
            <a:endParaRPr b="0" i="0" sz="1100" u="none" cap="none" strike="noStrike">
              <a:solidFill>
                <a:srgbClr val="000000"/>
              </a:solidFill>
              <a:latin typeface="Arial"/>
              <a:ea typeface="Arial"/>
              <a:cs typeface="Arial"/>
              <a:sym typeface="Arial"/>
            </a:endParaRPr>
          </a:p>
          <a:p>
            <a:pPr indent="-247650" lvl="0" marL="254000" marR="0" rtl="0" algn="l">
              <a:lnSpc>
                <a:spcPct val="100000"/>
              </a:lnSpc>
              <a:spcBef>
                <a:spcPts val="0"/>
              </a:spcBef>
              <a:spcAft>
                <a:spcPts val="0"/>
              </a:spcAft>
              <a:buClr>
                <a:srgbClr val="000000"/>
              </a:buClr>
              <a:buSzPts val="2700"/>
              <a:buFont typeface="Noto Sans Symbols"/>
              <a:buChar char="✔"/>
            </a:pPr>
            <a:r>
              <a:rPr b="1" i="0" lang="es" sz="2700" u="none" cap="none" strike="noStrike">
                <a:solidFill>
                  <a:schemeClr val="dk1"/>
                </a:solidFill>
                <a:latin typeface="Arial"/>
                <a:ea typeface="Arial"/>
                <a:cs typeface="Arial"/>
                <a:sym typeface="Arial"/>
              </a:rPr>
              <a:t> createTextNode(contenido): </a:t>
            </a:r>
            <a:r>
              <a:rPr b="0" i="0" lang="es" sz="2700" u="none" cap="none" strike="noStrike">
                <a:solidFill>
                  <a:schemeClr val="dk1"/>
                </a:solidFill>
                <a:latin typeface="Arial"/>
                <a:ea typeface="Arial"/>
                <a:cs typeface="Arial"/>
                <a:sym typeface="Arial"/>
              </a:rPr>
              <a:t>crea un nodo de tipo Text que almacena el contenido textual de los elementos HTML.</a:t>
            </a:r>
            <a:endParaRPr b="0" i="0" sz="1100" u="none" cap="none" strike="noStrike">
              <a:solidFill>
                <a:srgbClr val="000000"/>
              </a:solidFill>
              <a:latin typeface="Arial"/>
              <a:ea typeface="Arial"/>
              <a:cs typeface="Arial"/>
              <a:sym typeface="Arial"/>
            </a:endParaRPr>
          </a:p>
          <a:p>
            <a:pPr indent="-247650" lvl="0" marL="254000" marR="0" rtl="0" algn="l">
              <a:lnSpc>
                <a:spcPct val="100000"/>
              </a:lnSpc>
              <a:spcBef>
                <a:spcPts val="0"/>
              </a:spcBef>
              <a:spcAft>
                <a:spcPts val="0"/>
              </a:spcAft>
              <a:buClr>
                <a:srgbClr val="000000"/>
              </a:buClr>
              <a:buSzPts val="2700"/>
              <a:buFont typeface="Noto Sans Symbols"/>
              <a:buChar char="✔"/>
            </a:pPr>
            <a:r>
              <a:rPr b="1" i="0" lang="es" sz="2700" u="none" cap="none" strike="noStrike">
                <a:solidFill>
                  <a:schemeClr val="dk1"/>
                </a:solidFill>
                <a:latin typeface="Arial"/>
                <a:ea typeface="Arial"/>
                <a:cs typeface="Arial"/>
                <a:sym typeface="Arial"/>
              </a:rPr>
              <a:t> nodoPadre.appendChild(nodoHijo): </a:t>
            </a:r>
            <a:r>
              <a:rPr b="0" i="0" lang="es" sz="2700" u="none" cap="none" strike="noStrike">
                <a:solidFill>
                  <a:schemeClr val="dk1"/>
                </a:solidFill>
                <a:latin typeface="Arial"/>
                <a:ea typeface="Arial"/>
                <a:cs typeface="Arial"/>
                <a:sym typeface="Arial"/>
              </a:rPr>
              <a:t>añade un nodo como hijo de otro nodo</a:t>
            </a:r>
            <a:r>
              <a:rPr b="0" i="0" lang="es" sz="1800" u="none" cap="none" strike="noStrike">
                <a:solidFill>
                  <a:schemeClr val="dk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700"/>
              <a:buFont typeface="Arial"/>
              <a:buNone/>
            </a:pPr>
            <a:r>
              <a:rPr b="1" i="0" lang="es" sz="2700" u="none" cap="none" strike="noStrike">
                <a:solidFill>
                  <a:srgbClr val="000000"/>
                </a:solidFill>
                <a:latin typeface="Arial"/>
                <a:ea typeface="Arial"/>
                <a:cs typeface="Arial"/>
                <a:sym typeface="Arial"/>
              </a:rPr>
              <a:t>        </a:t>
            </a:r>
            <a:r>
              <a:rPr b="1" i="0" lang="es" sz="3300" u="none" cap="none" strike="noStrike">
                <a:solidFill>
                  <a:srgbClr val="000000"/>
                </a:solidFill>
                <a:latin typeface="Arial"/>
                <a:ea typeface="Arial"/>
                <a:cs typeface="Arial"/>
                <a:sym typeface="Arial"/>
              </a:rPr>
              <a:t>¿Cómo elimino nodos?</a:t>
            </a:r>
            <a:endParaRPr b="1" i="0" sz="1100" u="none" cap="none" strike="noStrike">
              <a:solidFill>
                <a:srgbClr val="000000"/>
              </a:solidFill>
              <a:latin typeface="Arial"/>
              <a:ea typeface="Arial"/>
              <a:cs typeface="Arial"/>
              <a:sym typeface="Arial"/>
            </a:endParaRPr>
          </a:p>
        </p:txBody>
      </p:sp>
      <p:sp>
        <p:nvSpPr>
          <p:cNvPr id="157" name="Google Shape;157;p9"/>
          <p:cNvSpPr txBox="1"/>
          <p:nvPr/>
        </p:nvSpPr>
        <p:spPr>
          <a:xfrm>
            <a:off x="168965" y="1093781"/>
            <a:ext cx="8826000" cy="2378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chemeClr val="dk1"/>
                </a:solidFill>
                <a:latin typeface="Arial"/>
                <a:ea typeface="Arial"/>
                <a:cs typeface="Arial"/>
                <a:sym typeface="Arial"/>
              </a:rPr>
              <a:t>Si queremos eliminar un nodo, la función a la que debemos recurrir es removeChild(), la cuál, requiere como parámetro el nodo que se va a eliminar. Y se le aplica al nodo padre.</a:t>
            </a:r>
            <a:endParaRPr b="0" i="0" sz="21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