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64CE01-52B1-4BC3-8236-E5567C5B1473}">
  <a:tblStyle styleId="{3864CE01-52B1-4BC3-8236-E5567C5B147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b="off" i="off"/>
      <a:tcStyle>
        <a:fill>
          <a:solidFill>
            <a:srgbClr val="FFE8CA"/>
          </a:solidFill>
        </a:fill>
      </a:tcStyle>
    </a:band1H>
    <a:band2H>
      <a:tcTxStyle b="off" i="off"/>
    </a:band2H>
    <a:band1V>
      <a:tcTxStyle b="off" i="off"/>
      <a:tcStyle>
        <a:fill>
          <a:solidFill>
            <a:srgbClr val="FFE8CA"/>
          </a:solidFill>
        </a:fill>
      </a:tcStyle>
    </a:band1V>
    <a:band2V>
      <a:tcTxStyle b="off" i="off"/>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 styleId="{1AEA01EC-48EC-4405-BDA4-C0F99FD7D7D3}" styleName="Table_1">
    <a:wholeTbl>
      <a:tcTxStyle b="off" i="off">
        <a:font>
          <a:latin typeface="Arial"/>
          <a:ea typeface="Arial"/>
          <a:cs typeface="Arial"/>
        </a:font>
        <a:schemeClr val="lt1"/>
      </a:tcTxStyle>
      <a:tcStyle>
        <a:tcBdr>
          <a:left>
            <a:ln cap="flat" cmpd="sng" w="9525">
              <a:solidFill>
                <a:srgbClr val="FFE2BA"/>
              </a:solidFill>
              <a:prstDash val="solid"/>
              <a:round/>
              <a:headEnd len="sm" w="sm" type="none"/>
              <a:tailEnd len="sm" w="sm" type="none"/>
            </a:ln>
          </a:left>
          <a:right>
            <a:ln cap="flat" cmpd="sng" w="9525">
              <a:solidFill>
                <a:srgbClr val="FFE2BA"/>
              </a:solidFill>
              <a:prstDash val="solid"/>
              <a:round/>
              <a:headEnd len="sm" w="sm" type="none"/>
              <a:tailEnd len="sm" w="sm" type="none"/>
            </a:ln>
          </a:right>
          <a:top>
            <a:ln cap="flat" cmpd="sng" w="9525">
              <a:solidFill>
                <a:srgbClr val="FFE2BA"/>
              </a:solidFill>
              <a:prstDash val="solid"/>
              <a:round/>
              <a:headEnd len="sm" w="sm" type="none"/>
              <a:tailEnd len="sm" w="sm" type="none"/>
            </a:ln>
          </a:top>
          <a:bottom>
            <a:ln cap="flat" cmpd="sng" w="9525">
              <a:solidFill>
                <a:srgbClr val="FFE2BA"/>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lt1">
              <a:alpha val="20000"/>
            </a:schemeClr>
          </a:solidFill>
        </a:fill>
      </a:tcStyle>
    </a:band1H>
    <a:band2H>
      <a:tcTxStyle b="off" i="off"/>
    </a:band2H>
    <a:band1V>
      <a:tcTxStyle b="off" i="off"/>
      <a:tcStyle>
        <a:fill>
          <a:solidFill>
            <a:schemeClr val="lt1">
              <a:alpha val="20000"/>
            </a:schemeClr>
          </a:solidFill>
        </a:fill>
      </a:tcStyle>
    </a:band1V>
    <a:band2V>
      <a:tcTxStyle b="off" i="off"/>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b="off" i="off"/>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b="off" i="off"/>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b="off" i="off"/>
      <a:tcStyle>
        <a:tcBdr>
          <a:bottom>
            <a:ln cap="flat" cmpd="sng" w="9525">
              <a:solidFill>
                <a:srgbClr val="000000">
                  <a:alpha val="0"/>
                </a:srgbClr>
              </a:solidFill>
              <a:prstDash val="solid"/>
              <a:round/>
              <a:headEnd len="sm" w="sm" type="none"/>
              <a:tailEnd len="sm" w="sm" type="none"/>
            </a:ln>
          </a:bottom>
        </a:tcBdr>
      </a:tcStyle>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7f827a89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1267f827a89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7f827a89_0_2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1267f827a89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7f827a89_0_3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1267f827a89_0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67f827a89_0_3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1267f827a89_0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7f827a89_0_5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1267f827a89_0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67f827a89_0_5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267f827a89_0_5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7f827a89_0_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267f827a8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7f827a89_0_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1267f827a89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67f827a89_0_7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267f827a89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67f827a89_0_38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1267f827a89_0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67f827a89_0_38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1267f827a89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67f827a89_0_3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1267f827a89_0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67f827a89_0_1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267f827a89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7f827a89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7f827a89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7f827a89_0_2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1267f827a89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7f827a89_0_4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267f827a89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7f827a89_0_2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267f827a89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69" name="Google Shape;69;p1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70" name="Google Shape;70;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3" name="Shape 73"/>
        <p:cNvGrpSpPr/>
        <p:nvPr/>
      </p:nvGrpSpPr>
      <p:grpSpPr>
        <a:xfrm>
          <a:off x="0" y="0"/>
          <a:ext cx="0" cy="0"/>
          <a:chOff x="0" y="0"/>
          <a:chExt cx="0" cy="0"/>
        </a:xfrm>
      </p:grpSpPr>
      <p:sp>
        <p:nvSpPr>
          <p:cNvPr id="74" name="Google Shape;74;p1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17"/>
          <p:cNvSpPr/>
          <p:nvPr>
            <p:ph idx="2" type="pic"/>
          </p:nvPr>
        </p:nvSpPr>
        <p:spPr>
          <a:xfrm>
            <a:off x="3887391" y="740569"/>
            <a:ext cx="4629300" cy="3655200"/>
          </a:xfrm>
          <a:prstGeom prst="rect">
            <a:avLst/>
          </a:prstGeom>
          <a:noFill/>
          <a:ln>
            <a:noFill/>
          </a:ln>
        </p:spPr>
      </p:sp>
      <p:sp>
        <p:nvSpPr>
          <p:cNvPr id="76" name="Google Shape;76;p1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6" name="Shape 86"/>
        <p:cNvGrpSpPr/>
        <p:nvPr/>
      </p:nvGrpSpPr>
      <p:grpSpPr>
        <a:xfrm>
          <a:off x="0" y="0"/>
          <a:ext cx="0" cy="0"/>
          <a:chOff x="0" y="0"/>
          <a:chExt cx="0" cy="0"/>
        </a:xfrm>
      </p:grpSpPr>
      <p:sp>
        <p:nvSpPr>
          <p:cNvPr id="87" name="Google Shape;87;p19"/>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14</a:t>
            </a:r>
            <a:endParaRPr/>
          </a:p>
        </p:txBody>
      </p:sp>
      <p:sp>
        <p:nvSpPr>
          <p:cNvPr id="97" name="Google Shape;97;p20"/>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JavaScript Avanzado</a:t>
            </a:r>
            <a:endParaRPr b="0" i="0" sz="1100" u="none" cap="none" strike="noStrike">
              <a:solidFill>
                <a:srgbClr val="000000"/>
              </a:solidFill>
              <a:latin typeface="Arial"/>
              <a:ea typeface="Arial"/>
              <a:cs typeface="Arial"/>
              <a:sym typeface="Arial"/>
            </a:endParaRPr>
          </a:p>
        </p:txBody>
      </p:sp>
      <p:pic>
        <p:nvPicPr>
          <p:cNvPr id="98" name="Google Shape;98;p20"/>
          <p:cNvPicPr preferRelativeResize="0"/>
          <p:nvPr/>
        </p:nvPicPr>
        <p:blipFill rotWithShape="1">
          <a:blip r:embed="rId3">
            <a:alphaModFix/>
          </a:blip>
          <a:srcRect b="24698" l="34218" r="34218" t="0"/>
          <a:stretch/>
        </p:blipFill>
        <p:spPr>
          <a:xfrm>
            <a:off x="3962282" y="2571750"/>
            <a:ext cx="1219434" cy="1702077"/>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1" i="0" lang="es" sz="3000" u="none" cap="none" strike="noStrike">
                <a:solidFill>
                  <a:schemeClr val="dk1"/>
                </a:solidFill>
                <a:latin typeface="Arial"/>
                <a:ea typeface="Arial"/>
                <a:cs typeface="Arial"/>
                <a:sym typeface="Arial"/>
              </a:rPr>
              <a:t> Number</a:t>
            </a:r>
            <a:endParaRPr b="1" i="0" sz="900" u="none" cap="none" strike="noStrike">
              <a:solidFill>
                <a:srgbClr val="000000"/>
              </a:solidFill>
              <a:latin typeface="Arial"/>
              <a:ea typeface="Arial"/>
              <a:cs typeface="Arial"/>
              <a:sym typeface="Arial"/>
            </a:endParaRPr>
          </a:p>
        </p:txBody>
      </p:sp>
      <p:sp>
        <p:nvSpPr>
          <p:cNvPr id="154" name="Google Shape;154;p29"/>
          <p:cNvSpPr txBox="1"/>
          <p:nvPr/>
        </p:nvSpPr>
        <p:spPr>
          <a:xfrm>
            <a:off x="168965" y="1093781"/>
            <a:ext cx="8826000" cy="3301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Ignora los espacios al principio y al final, pero, diferencia de los métodos anteriores, cuando un string contiene caracteres no convertibles a números el resultado siempre es NaN, no trata de 'extraer' la parte numérica. Con Number() podemos convertir booleans en números, false siempre se convierte en 0 y true en 1.</a:t>
            </a:r>
            <a:endParaRPr b="0" i="0" sz="33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Funciones</a:t>
            </a:r>
            <a:endParaRPr b="1" i="0" sz="1100" u="none" cap="none" strike="noStrike">
              <a:solidFill>
                <a:srgbClr val="000000"/>
              </a:solidFill>
              <a:latin typeface="Arial"/>
              <a:ea typeface="Arial"/>
              <a:cs typeface="Arial"/>
              <a:sym typeface="Arial"/>
            </a:endParaRPr>
          </a:p>
        </p:txBody>
      </p:sp>
      <p:sp>
        <p:nvSpPr>
          <p:cNvPr id="160" name="Google Shape;160;p30"/>
          <p:cNvSpPr txBox="1"/>
          <p:nvPr/>
        </p:nvSpPr>
        <p:spPr>
          <a:xfrm>
            <a:off x="168965" y="1093781"/>
            <a:ext cx="8826000" cy="24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100" u="none" cap="none" strike="noStrike">
                <a:solidFill>
                  <a:schemeClr val="dk1"/>
                </a:solidFill>
                <a:highlight>
                  <a:srgbClr val="FFFF00"/>
                </a:highlight>
                <a:latin typeface="Arial"/>
                <a:ea typeface="Arial"/>
                <a:cs typeface="Arial"/>
                <a:sym typeface="Arial"/>
              </a:rPr>
              <a:t>Return</a:t>
            </a:r>
            <a:endParaRPr b="1" i="0" sz="2100" u="none" cap="none" strike="noStrike">
              <a:solidFill>
                <a:schemeClr val="dk1"/>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Arial"/>
                <a:ea typeface="Arial"/>
                <a:cs typeface="Arial"/>
                <a:sym typeface="Arial"/>
              </a:rPr>
              <a:t>Return significa retorno/retornar, es decir, devolver un dato. Por lo tanto una función realiza un conjunto de instrucciones con el fin de retornar un valor, el return no imprime nada en consola o en pantalla, solo devuelve un valor.</a:t>
            </a:r>
            <a:endParaRPr b="0" i="0" sz="27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161" name="Google Shape;161;p30"/>
          <p:cNvPicPr preferRelativeResize="0"/>
          <p:nvPr/>
        </p:nvPicPr>
        <p:blipFill rotWithShape="1">
          <a:blip r:embed="rId3">
            <a:alphaModFix/>
          </a:blip>
          <a:srcRect b="0" l="0" r="0" t="0"/>
          <a:stretch/>
        </p:blipFill>
        <p:spPr>
          <a:xfrm>
            <a:off x="1520687" y="2792896"/>
            <a:ext cx="6428360" cy="2109686"/>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Funciones</a:t>
            </a:r>
            <a:endParaRPr b="1" i="0" sz="1100" u="none" cap="none" strike="noStrike">
              <a:solidFill>
                <a:srgbClr val="000000"/>
              </a:solidFill>
              <a:latin typeface="Arial"/>
              <a:ea typeface="Arial"/>
              <a:cs typeface="Arial"/>
              <a:sym typeface="Arial"/>
            </a:endParaRPr>
          </a:p>
        </p:txBody>
      </p:sp>
      <p:sp>
        <p:nvSpPr>
          <p:cNvPr id="167" name="Google Shape;167;p31"/>
          <p:cNvSpPr txBox="1"/>
          <p:nvPr/>
        </p:nvSpPr>
        <p:spPr>
          <a:xfrm>
            <a:off x="168965" y="1093781"/>
            <a:ext cx="8826000" cy="24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100" u="none" cap="none" strike="noStrike">
                <a:solidFill>
                  <a:schemeClr val="dk1"/>
                </a:solidFill>
                <a:highlight>
                  <a:srgbClr val="FFFF00"/>
                </a:highlight>
                <a:latin typeface="Arial"/>
                <a:ea typeface="Arial"/>
                <a:cs typeface="Arial"/>
                <a:sym typeface="Arial"/>
              </a:rPr>
              <a:t>Parámetros y argumentos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Arial"/>
                <a:ea typeface="Arial"/>
                <a:cs typeface="Arial"/>
                <a:sym typeface="Arial"/>
              </a:rPr>
              <a:t>Cuando definimos una función, dentro los paréntesis podemos escribir los parámetros que vamos a pedir, es decir, una información extra para que nuestra función realice ciertas operaciones. El parámetro es el valor que se pide y el argumento es el valor que se le pasa. En siguiente ejemplo pedimos un nombre por parámetro para devolverlo, luego imprimimos lo que nos devuelve la función con el nombre que nosotros introducimos en los paréntesis al llamarla.</a:t>
            </a:r>
            <a:endParaRPr b="0" i="0" sz="21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168" name="Google Shape;168;p31"/>
          <p:cNvPicPr preferRelativeResize="0"/>
          <p:nvPr/>
        </p:nvPicPr>
        <p:blipFill rotWithShape="1">
          <a:blip r:embed="rId3">
            <a:alphaModFix/>
          </a:blip>
          <a:srcRect b="0" l="0" r="0" t="0"/>
          <a:stretch/>
        </p:blipFill>
        <p:spPr>
          <a:xfrm>
            <a:off x="1473247" y="3300119"/>
            <a:ext cx="6734218" cy="17205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Callback</a:t>
            </a:r>
            <a:endParaRPr b="1" i="0" sz="1100" u="none" cap="none" strike="noStrike">
              <a:solidFill>
                <a:srgbClr val="000000"/>
              </a:solidFill>
              <a:latin typeface="Arial"/>
              <a:ea typeface="Arial"/>
              <a:cs typeface="Arial"/>
              <a:sym typeface="Arial"/>
            </a:endParaRPr>
          </a:p>
        </p:txBody>
      </p:sp>
      <p:sp>
        <p:nvSpPr>
          <p:cNvPr id="174" name="Google Shape;174;p32"/>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Cuando pasamos una función como parámetro a otra función estamos hablando de callback, en funciones sincrónicas estas funciones se ejecutan inmediatamente al ejecutar dicha función, sin embargo cuando hablamos de funciones asincrónicas el callback es la forma que tenemos para saber cuando termino y como termino dicha función. A menudo, las callbacks se utilizan para continuar con la ejecución del código después de que se haya completado una operación asincrónica.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Clousure</a:t>
            </a:r>
            <a:endParaRPr b="1" i="0" sz="1100" u="none" cap="none" strike="noStrike">
              <a:solidFill>
                <a:srgbClr val="000000"/>
              </a:solidFill>
              <a:latin typeface="Arial"/>
              <a:ea typeface="Arial"/>
              <a:cs typeface="Arial"/>
              <a:sym typeface="Arial"/>
            </a:endParaRPr>
          </a:p>
        </p:txBody>
      </p:sp>
      <p:sp>
        <p:nvSpPr>
          <p:cNvPr id="180" name="Google Shape;180;p33"/>
          <p:cNvSpPr txBox="1"/>
          <p:nvPr/>
        </p:nvSpPr>
        <p:spPr>
          <a:xfrm>
            <a:off x="168965" y="1093781"/>
            <a:ext cx="8826000" cy="2978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Una closure es una función que guarda referencias del estado adyacente. En otras palabras, permite acceder al ámbito de una función exterior desde una función interior.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Son funciones definidas dentro de otra funciones, estos closures manejan sus propias variables y pueden “reciclar” las variables de la funciones padre. </a:t>
            </a:r>
            <a:endParaRPr b="0" i="0" sz="27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For .. of</a:t>
            </a:r>
            <a:endParaRPr b="1" i="0" sz="800" u="none" cap="none" strike="noStrike">
              <a:solidFill>
                <a:srgbClr val="000000"/>
              </a:solidFill>
              <a:latin typeface="Arial"/>
              <a:ea typeface="Arial"/>
              <a:cs typeface="Arial"/>
              <a:sym typeface="Arial"/>
            </a:endParaRPr>
          </a:p>
        </p:txBody>
      </p:sp>
      <p:sp>
        <p:nvSpPr>
          <p:cNvPr id="186" name="Google Shape;186;p34"/>
          <p:cNvSpPr txBox="1"/>
          <p:nvPr/>
        </p:nvSpPr>
        <p:spPr>
          <a:xfrm>
            <a:off x="168965" y="1093781"/>
            <a:ext cx="8826000" cy="2870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1"/>
                </a:solidFill>
                <a:latin typeface="Arial"/>
                <a:ea typeface="Arial"/>
                <a:cs typeface="Arial"/>
                <a:sym typeface="Arial"/>
              </a:rPr>
              <a:t>La sentencia sentencia for...of ejecuta un bloque de código para cada elemento de un objeto iterable, como lo son: String, Array, u objetos similares a array.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1"/>
                </a:solidFill>
                <a:latin typeface="Arial"/>
                <a:ea typeface="Arial"/>
                <a:cs typeface="Arial"/>
                <a:sym typeface="Arial"/>
              </a:rPr>
              <a:t>La sintaxis de  for...of es específica para las colecciones, y no para todos los objeto, itera sobre cualquiera de los elementos de una colección que tengan la propiedad [Symbol.iterator].</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For .. in</a:t>
            </a:r>
            <a:endParaRPr b="1" i="0" sz="800" u="none" cap="none" strike="noStrike">
              <a:solidFill>
                <a:srgbClr val="000000"/>
              </a:solidFill>
              <a:latin typeface="Arial"/>
              <a:ea typeface="Arial"/>
              <a:cs typeface="Arial"/>
              <a:sym typeface="Arial"/>
            </a:endParaRPr>
          </a:p>
        </p:txBody>
      </p:sp>
      <p:sp>
        <p:nvSpPr>
          <p:cNvPr id="192" name="Google Shape;192;p35"/>
          <p:cNvSpPr txBox="1"/>
          <p:nvPr/>
        </p:nvSpPr>
        <p:spPr>
          <a:xfrm>
            <a:off x="168965" y="1093781"/>
            <a:ext cx="8826000" cy="2839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Recorre las propiedades de un objeto. El bucle for...in iterará sobre todas las propiedades de un objeto. Más tecnicamente, iterará sobre cualquier propiedad en el objeto que haya sido internamente definida con su propiedad [[Enumerable]] configurada como true.</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LocalStorage</a:t>
            </a:r>
            <a:endParaRPr b="1" i="0" sz="800" u="none" cap="none" strike="noStrike">
              <a:solidFill>
                <a:srgbClr val="000000"/>
              </a:solidFill>
              <a:latin typeface="Arial"/>
              <a:ea typeface="Arial"/>
              <a:cs typeface="Arial"/>
              <a:sym typeface="Arial"/>
            </a:endParaRPr>
          </a:p>
        </p:txBody>
      </p:sp>
      <p:sp>
        <p:nvSpPr>
          <p:cNvPr id="198" name="Google Shape;198;p36"/>
          <p:cNvSpPr txBox="1"/>
          <p:nvPr/>
        </p:nvSpPr>
        <p:spPr>
          <a:xfrm>
            <a:off x="168965" y="1093781"/>
            <a:ext cx="8826000" cy="2839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El objeto Storage nos permite almacenar datos de manera local en el navegador y sin necesidad de realizar alguna conexión a una base de datos. localStorage es una propiedad que accede al objeto Storage y tiene la función de almacenar datos de manera local.</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Scope</a:t>
            </a:r>
            <a:endParaRPr b="1" i="0" sz="1100" u="none" cap="none" strike="noStrike">
              <a:solidFill>
                <a:srgbClr val="000000"/>
              </a:solidFill>
              <a:latin typeface="Arial"/>
              <a:ea typeface="Arial"/>
              <a:cs typeface="Arial"/>
              <a:sym typeface="Arial"/>
            </a:endParaRPr>
          </a:p>
        </p:txBody>
      </p:sp>
      <p:sp>
        <p:nvSpPr>
          <p:cNvPr id="104" name="Google Shape;104;p21"/>
          <p:cNvSpPr txBox="1"/>
          <p:nvPr/>
        </p:nvSpPr>
        <p:spPr>
          <a:xfrm>
            <a:off x="168965" y="1093781"/>
            <a:ext cx="8826000" cy="2378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El scope es el alcance de una variable, puede ser de dos tipos, global y local. Una variable cuyo Scope es global se puede acceder desde cualquier parte del código, una local solo desde la función que la contiene.</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Scope Global</a:t>
            </a:r>
            <a:endParaRPr b="1" i="0" sz="1100" u="none" cap="none" strike="noStrike">
              <a:solidFill>
                <a:srgbClr val="000000"/>
              </a:solidFill>
              <a:latin typeface="Arial"/>
              <a:ea typeface="Arial"/>
              <a:cs typeface="Arial"/>
              <a:sym typeface="Arial"/>
            </a:endParaRPr>
          </a:p>
        </p:txBody>
      </p:sp>
      <p:sp>
        <p:nvSpPr>
          <p:cNvPr id="110" name="Google Shape;110;p22"/>
          <p:cNvSpPr txBox="1"/>
          <p:nvPr/>
        </p:nvSpPr>
        <p:spPr>
          <a:xfrm>
            <a:off x="168965" y="1093781"/>
            <a:ext cx="8826000" cy="2609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300"/>
              <a:buFont typeface="Arial"/>
              <a:buNone/>
            </a:pPr>
            <a:r>
              <a:rPr b="0" i="0" lang="es" sz="3300" u="none" cap="none" strike="noStrike">
                <a:solidFill>
                  <a:schemeClr val="dk1"/>
                </a:solidFill>
                <a:latin typeface="Arial"/>
                <a:ea typeface="Arial"/>
                <a:cs typeface="Arial"/>
                <a:sym typeface="Arial"/>
              </a:rPr>
              <a:t>Una variable esta en el scope global si se define afuera de una función. Las variables que se encuentran dentro de este scope pueden ser accedidas y alteradas en cualquier otro scope.</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Scope Local</a:t>
            </a:r>
            <a:endParaRPr b="1" i="0" sz="1100" u="none" cap="none" strike="noStrike">
              <a:solidFill>
                <a:srgbClr val="000000"/>
              </a:solidFill>
              <a:latin typeface="Arial"/>
              <a:ea typeface="Arial"/>
              <a:cs typeface="Arial"/>
              <a:sym typeface="Arial"/>
            </a:endParaRPr>
          </a:p>
        </p:txBody>
      </p:sp>
      <p:sp>
        <p:nvSpPr>
          <p:cNvPr id="116" name="Google Shape;116;p23"/>
          <p:cNvSpPr txBox="1"/>
          <p:nvPr/>
        </p:nvSpPr>
        <p:spPr>
          <a:xfrm>
            <a:off x="168965" y="1093781"/>
            <a:ext cx="8826000" cy="2839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Son las variables definidas dentro de una función y tienen un scope diferente por cada llamada de esa función. Esto es porque esas variables están ligadas a sus respectivas funciones, cada una tienen diferente scope y no pueden acceder desde otra función.</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        Ámbito de una variable</a:t>
            </a:r>
            <a:endParaRPr b="1" i="0" sz="1100" u="none" cap="none" strike="noStrike">
              <a:solidFill>
                <a:srgbClr val="000000"/>
              </a:solidFill>
              <a:latin typeface="Arial"/>
              <a:ea typeface="Arial"/>
              <a:cs typeface="Arial"/>
              <a:sym typeface="Arial"/>
            </a:endParaRPr>
          </a:p>
        </p:txBody>
      </p:sp>
      <p:sp>
        <p:nvSpPr>
          <p:cNvPr id="122" name="Google Shape;122;p24"/>
          <p:cNvSpPr txBox="1"/>
          <p:nvPr/>
        </p:nvSpPr>
        <p:spPr>
          <a:xfrm>
            <a:off x="168965" y="1093781"/>
            <a:ext cx="8826000" cy="4871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Cuando declaramos una variable fuera de una función se la denomina variable global. Cuando declaramos una variable dentro de una función se la denomina variable local, porque está disponible solo dentro de esa función donde fue creada.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Las variables en JavaScript pueden hacer referencia a una variable declarada más tarde. Este concepto se lo conoce como </a:t>
            </a:r>
            <a:r>
              <a:rPr b="1" i="0" lang="es" sz="2400" u="none" cap="none" strike="noStrike">
                <a:solidFill>
                  <a:schemeClr val="dk1"/>
                </a:solidFill>
                <a:latin typeface="Arial"/>
                <a:ea typeface="Arial"/>
                <a:cs typeface="Arial"/>
                <a:sym typeface="Arial"/>
              </a:rPr>
              <a:t>hoisting</a:t>
            </a:r>
            <a:r>
              <a:rPr b="0" i="0" lang="es" sz="2400" u="none" cap="none" strike="noStrike">
                <a:solidFill>
                  <a:schemeClr val="dk1"/>
                </a:solidFill>
                <a:latin typeface="Arial"/>
                <a:ea typeface="Arial"/>
                <a:cs typeface="Arial"/>
                <a:sym typeface="Arial"/>
              </a:rPr>
              <a:t>. Las variables son "elevadas" a la parte superior de la función, las variables que no se han inicializado todavía devolverán un valor </a:t>
            </a:r>
            <a:r>
              <a:rPr b="1" i="0" lang="es" sz="2400" u="none" cap="none" strike="noStrike">
                <a:solidFill>
                  <a:schemeClr val="dk1"/>
                </a:solidFill>
                <a:latin typeface="Arial"/>
                <a:ea typeface="Arial"/>
                <a:cs typeface="Arial"/>
                <a:sym typeface="Arial"/>
              </a:rPr>
              <a:t>undefined</a:t>
            </a:r>
            <a:r>
              <a:rPr b="0" i="0" lang="es" sz="24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s"/>
              <a:t>LET VS VAR</a:t>
            </a:r>
            <a:endParaRPr b="1"/>
          </a:p>
        </p:txBody>
      </p:sp>
      <p:sp>
        <p:nvSpPr>
          <p:cNvPr id="128" name="Google Shape;128;p2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lang="es" sz="1600">
                <a:latin typeface="Arial"/>
                <a:ea typeface="Arial"/>
                <a:cs typeface="Arial"/>
                <a:sym typeface="Arial"/>
              </a:rPr>
              <a:t>La sentencia var declara una variable, opcionalmente </a:t>
            </a:r>
            <a:r>
              <a:rPr lang="es" sz="1600">
                <a:latin typeface="Arial"/>
                <a:ea typeface="Arial"/>
                <a:cs typeface="Arial"/>
                <a:sym typeface="Arial"/>
              </a:rPr>
              <a:t>inicializándola</a:t>
            </a:r>
            <a:r>
              <a:rPr lang="es" sz="1600">
                <a:latin typeface="Arial"/>
                <a:ea typeface="Arial"/>
                <a:cs typeface="Arial"/>
                <a:sym typeface="Arial"/>
              </a:rPr>
              <a:t> con un valor.</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rPr lang="es" sz="1600">
                <a:latin typeface="Arial"/>
                <a:ea typeface="Arial"/>
                <a:cs typeface="Arial"/>
                <a:sym typeface="Arial"/>
              </a:rPr>
              <a:t>Let te permite declarar variables limitando su alcance (</a:t>
            </a:r>
            <a:r>
              <a:rPr i="1" lang="es" sz="1600">
                <a:latin typeface="Arial"/>
                <a:ea typeface="Arial"/>
                <a:cs typeface="Arial"/>
                <a:sym typeface="Arial"/>
              </a:rPr>
              <a:t>scope</a:t>
            </a:r>
            <a:r>
              <a:rPr lang="es" sz="1600">
                <a:latin typeface="Arial"/>
                <a:ea typeface="Arial"/>
                <a:cs typeface="Arial"/>
                <a:sym typeface="Arial"/>
              </a:rPr>
              <a:t>) al bloque, declaración, o expresión donde se está usando.a diferencia de la palabra clave var la cual define una variable global o local en una función sin importar el ámbito del bloque.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s" sz="1600">
                <a:latin typeface="Arial"/>
                <a:ea typeface="Arial"/>
                <a:cs typeface="Arial"/>
                <a:sym typeface="Arial"/>
              </a:rPr>
              <a:t>La otra diferencia entre var y let es que este último se inicializa a un valor sólo cuando un analizador lo evalúa.</a:t>
            </a:r>
            <a:endParaRPr sz="1600">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1" i="0" lang="es" sz="3000" u="none" cap="none" strike="noStrike">
                <a:solidFill>
                  <a:schemeClr val="dk1"/>
                </a:solidFill>
                <a:latin typeface="Arial"/>
                <a:ea typeface="Arial"/>
                <a:cs typeface="Arial"/>
                <a:sym typeface="Arial"/>
              </a:rPr>
              <a:t>Funciones String</a:t>
            </a:r>
            <a:endParaRPr b="1" i="0" sz="900" u="none" cap="none" strike="noStrike">
              <a:solidFill>
                <a:srgbClr val="000000"/>
              </a:solidFill>
              <a:latin typeface="Arial"/>
              <a:ea typeface="Arial"/>
              <a:cs typeface="Arial"/>
              <a:sym typeface="Arial"/>
            </a:endParaRPr>
          </a:p>
        </p:txBody>
      </p:sp>
      <p:sp>
        <p:nvSpPr>
          <p:cNvPr id="134" name="Google Shape;134;p26"/>
          <p:cNvSpPr/>
          <p:nvPr/>
        </p:nvSpPr>
        <p:spPr>
          <a:xfrm>
            <a:off x="438734" y="1852612"/>
            <a:ext cx="11136000" cy="41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aphicFrame>
        <p:nvGraphicFramePr>
          <p:cNvPr id="135" name="Google Shape;135;p26"/>
          <p:cNvGraphicFramePr/>
          <p:nvPr/>
        </p:nvGraphicFramePr>
        <p:xfrm>
          <a:off x="1719617" y="1122594"/>
          <a:ext cx="3000000" cy="3000000"/>
        </p:xfrm>
        <a:graphic>
          <a:graphicData uri="http://schemas.openxmlformats.org/drawingml/2006/table">
            <a:tbl>
              <a:tblPr bandRow="1" firstRow="1">
                <a:noFill/>
                <a:tableStyleId>{3864CE01-52B1-4BC3-8236-E5567C5B1473}</a:tableStyleId>
              </a:tblPr>
              <a:tblGrid>
                <a:gridCol w="3242800"/>
                <a:gridCol w="3242800"/>
              </a:tblGrid>
              <a:tr h="485475">
                <a:tc>
                  <a:txBody>
                    <a:bodyPr/>
                    <a:lstStyle/>
                    <a:p>
                      <a:pPr indent="0" lvl="0" marL="0" marR="0" rtl="0" algn="ctr">
                        <a:lnSpc>
                          <a:spcPct val="100000"/>
                        </a:lnSpc>
                        <a:spcBef>
                          <a:spcPts val="0"/>
                        </a:spcBef>
                        <a:spcAft>
                          <a:spcPts val="0"/>
                        </a:spcAft>
                        <a:buClr>
                          <a:srgbClr val="000000"/>
                        </a:buClr>
                        <a:buSzPts val="1800"/>
                        <a:buFont typeface="Arial"/>
                        <a:buNone/>
                      </a:pPr>
                      <a:r>
                        <a:rPr lang="es" sz="1800" u="none" cap="none" strike="noStrike">
                          <a:latin typeface="Arial"/>
                          <a:ea typeface="Arial"/>
                          <a:cs typeface="Arial"/>
                          <a:sym typeface="Arial"/>
                        </a:rPr>
                        <a:t>Funciones / Propiedad</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800"/>
                        <a:buFont typeface="Arial"/>
                        <a:buNone/>
                      </a:pPr>
                      <a:r>
                        <a:rPr lang="es" sz="1800" u="none" cap="none" strike="noStrike">
                          <a:latin typeface="Arial"/>
                          <a:ea typeface="Arial"/>
                          <a:cs typeface="Arial"/>
                          <a:sym typeface="Arial"/>
                        </a:rPr>
                        <a:t>Descripción</a:t>
                      </a:r>
                      <a:endParaRPr sz="1100" u="none" cap="none" strike="noStrike"/>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string.toUpperCase()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el mismo texto (string) con las letras en mayúsculas</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string.toLowerCase()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el mismo texto (string) con las letras en minúsculas</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string.length</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la cantidad de letras del texto (string)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r>
              <a:tr h="50107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string.repeat(n)</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un texto repetido n veces</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string.replace(str1,str2)</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un texto reemplazando el texto str1 con str2</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34300" marB="34300" marR="68600" marL="686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Strings</a:t>
            </a:r>
            <a:endParaRPr b="1" i="0" sz="1100" u="none" cap="none" strike="noStrike">
              <a:solidFill>
                <a:srgbClr val="000000"/>
              </a:solidFill>
              <a:latin typeface="Arial"/>
              <a:ea typeface="Arial"/>
              <a:cs typeface="Arial"/>
              <a:sym typeface="Arial"/>
            </a:endParaRPr>
          </a:p>
        </p:txBody>
      </p:sp>
      <p:sp>
        <p:nvSpPr>
          <p:cNvPr id="141" name="Google Shape;141;p27"/>
          <p:cNvSpPr/>
          <p:nvPr/>
        </p:nvSpPr>
        <p:spPr>
          <a:xfrm>
            <a:off x="1432322" y="1701404"/>
            <a:ext cx="9144000" cy="342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aphicFrame>
        <p:nvGraphicFramePr>
          <p:cNvPr id="142" name="Google Shape;142;p27"/>
          <p:cNvGraphicFramePr/>
          <p:nvPr/>
        </p:nvGraphicFramePr>
        <p:xfrm>
          <a:off x="1114839" y="1140371"/>
          <a:ext cx="3000000" cy="3000000"/>
        </p:xfrm>
        <a:graphic>
          <a:graphicData uri="http://schemas.openxmlformats.org/drawingml/2006/table">
            <a:tbl>
              <a:tblPr bandRow="1" firstRow="1">
                <a:gradFill>
                  <a:gsLst>
                    <a:gs pos="0">
                      <a:srgbClr val="FFD300"/>
                    </a:gs>
                    <a:gs pos="100000">
                      <a:srgbClr val="FFEF63"/>
                    </a:gs>
                  </a:gsLst>
                  <a:lin ang="16200038" scaled="0"/>
                </a:gradFill>
                <a:tableStyleId>{1AEA01EC-48EC-4405-BDA4-C0F99FD7D7D3}</a:tableStyleId>
              </a:tblPr>
              <a:tblGrid>
                <a:gridCol w="3457175"/>
                <a:gridCol w="3457175"/>
              </a:tblGrid>
              <a:tr h="397225">
                <a:tc>
                  <a:txBody>
                    <a:bodyPr/>
                    <a:lstStyle/>
                    <a:p>
                      <a:pPr indent="0" lvl="0" marL="0" marR="0" rtl="0" algn="ctr">
                        <a:lnSpc>
                          <a:spcPct val="100000"/>
                        </a:lnSpc>
                        <a:spcBef>
                          <a:spcPts val="0"/>
                        </a:spcBef>
                        <a:spcAft>
                          <a:spcPts val="0"/>
                        </a:spcAft>
                        <a:buClr>
                          <a:srgbClr val="000000"/>
                        </a:buClr>
                        <a:buSzPts val="1500"/>
                        <a:buFont typeface="Arial"/>
                        <a:buNone/>
                      </a:pPr>
                      <a:r>
                        <a:rPr lang="es" sz="1500" u="none" cap="none" strike="noStrike">
                          <a:solidFill>
                            <a:schemeClr val="dk1"/>
                          </a:solidFill>
                        </a:rPr>
                        <a:t>Función</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500"/>
                        <a:buFont typeface="Arial"/>
                        <a:buNone/>
                      </a:pPr>
                      <a:r>
                        <a:rPr lang="es" sz="1500" u="none" cap="none" strike="noStrike">
                          <a:solidFill>
                            <a:schemeClr val="dk1"/>
                          </a:solidFill>
                        </a:rPr>
                        <a:t>Descripción</a:t>
                      </a:r>
                      <a:endParaRPr sz="11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string.includes(texto)</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true si string contiene a texto</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string.trim(), string.trimEnd(), string.trimStart()</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el string quitando los espacios en blanco según corresponda</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string.substring(incio, fin)</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string que va desde el inicio(incluido) hasta el final (no incluido)</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string.split(separador, #limite)</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array de string, cada elemento es un substring que no contiene al separador, #limite es la cantidad de elementos</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Array.join(separador)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string jugando todos lo elementos del array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string.chartAt(indice)</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caracter en la posición del índice</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1" i="0" lang="es" sz="3000" u="none" cap="none" strike="noStrike">
                <a:solidFill>
                  <a:schemeClr val="dk1"/>
                </a:solidFill>
                <a:latin typeface="Arial"/>
                <a:ea typeface="Arial"/>
                <a:cs typeface="Arial"/>
                <a:sym typeface="Arial"/>
              </a:rPr>
              <a:t>      parseInt() y parseFloat()</a:t>
            </a:r>
            <a:endParaRPr b="1" i="0" sz="900" u="none" cap="none" strike="noStrike">
              <a:solidFill>
                <a:srgbClr val="000000"/>
              </a:solidFill>
              <a:latin typeface="Arial"/>
              <a:ea typeface="Arial"/>
              <a:cs typeface="Arial"/>
              <a:sym typeface="Arial"/>
            </a:endParaRPr>
          </a:p>
        </p:txBody>
      </p:sp>
      <p:sp>
        <p:nvSpPr>
          <p:cNvPr id="148" name="Google Shape;148;p28"/>
          <p:cNvSpPr txBox="1"/>
          <p:nvPr/>
        </p:nvSpPr>
        <p:spPr>
          <a:xfrm>
            <a:off x="168965" y="1093781"/>
            <a:ext cx="8826000" cy="536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parseInt() y parseFloat() son funciones creadas para analizar un string y devolver un número si es posible. JavaScript analiza la cadena para extraer las cifras que encuentre al principio, estas cifras al principio del string son las que se transforman a tipo numérico. Cuando se encuentra el primer carácter no numérico se ignora el resto de la cadena. Si el primer carácter encontrado no es convertible a número, el resultado será NaN (Not a Number).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