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FF14E2-99AA-4A9A-AB78-4AB512499259}">
  <a:tblStyle styleId="{14FF14E2-99AA-4A9A-AB78-4AB51249925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fill>
          <a:solidFill>
            <a:srgbClr val="FFE8CA"/>
          </a:solidFill>
        </a:fill>
      </a:tcStyle>
    </a:band1H>
    <a:band2H>
      <a:tcTxStyle/>
    </a:band2H>
    <a:band1V>
      <a:tcTxStyle/>
      <a:tcStyle>
        <a:fill>
          <a:solidFill>
            <a:srgbClr val="FFE8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4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3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34b5f05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434b5f053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434b5f053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434b5f053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434b5f05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1434b5f053_0_5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434b5f053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434b5f053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434b5f053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434b5f05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34b5f05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11434b5f053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34b5f05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11434b5f053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34b5f053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11434b5f053_0_4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434b5f053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11434b5f053_0_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434b5f05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1434b5f053_0_4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434b5f05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1434b5f053_0_5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oogl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2258837" y="1453552"/>
            <a:ext cx="50184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4500">
                <a:latin typeface="Arial"/>
                <a:ea typeface="Arial"/>
                <a:cs typeface="Arial"/>
                <a:sym typeface="Arial"/>
              </a:rPr>
              <a:t>Clase 2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1981806" y="2779171"/>
            <a:ext cx="5180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Introd. a la Web </a:t>
            </a:r>
            <a:r>
              <a:rPr lang="es" sz="2100"/>
              <a:t>y </a:t>
            </a:r>
            <a:r>
              <a:rPr b="0" i="0" lang="e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1100"/>
          </a:p>
        </p:txBody>
      </p:sp>
      <p:pic>
        <p:nvPicPr>
          <p:cNvPr descr="logo de HTML5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2853" y="3510627"/>
            <a:ext cx="1570381" cy="147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111662" y="1274262"/>
            <a:ext cx="78867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clasifica a todos los elementos en dos grupos: inline y block.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forma predeterminada, los elementos en bloque comienzan en una nueva línea y los elementos en línea pueden comenzar en cualquier parte de una línea.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4"/>
          <p:cNvSpPr txBox="1"/>
          <p:nvPr>
            <p:ph type="title"/>
          </p:nvPr>
        </p:nvSpPr>
        <p:spPr>
          <a:xfrm>
            <a:off x="2972795" y="417246"/>
            <a:ext cx="4180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2400">
                <a:latin typeface="Arial"/>
                <a:ea typeface="Arial"/>
                <a:cs typeface="Arial"/>
                <a:sym typeface="Arial"/>
              </a:rPr>
              <a:t>Elementos Inline y Block</a:t>
            </a:r>
            <a:endParaRPr sz="2400"/>
          </a:p>
        </p:txBody>
      </p:sp>
      <p:graphicFrame>
        <p:nvGraphicFramePr>
          <p:cNvPr id="193" name="Google Shape;193;p34"/>
          <p:cNvGraphicFramePr/>
          <p:nvPr/>
        </p:nvGraphicFramePr>
        <p:xfrm>
          <a:off x="1524000" y="2747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{14FF14E2-99AA-4A9A-AB78-4AB512499259}</a:tableStyleId>
              </a:tblPr>
              <a:tblGrid>
                <a:gridCol w="3048000"/>
                <a:gridCol w="3048000"/>
              </a:tblGrid>
              <a:tr h="26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</a:rPr>
                        <a:t>INLINE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</a:rPr>
                        <a:t>BLOCK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147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s" sz="1500" u="none" cap="none" strike="noStrike"/>
                        <a:t>&lt;a&gt;, &lt;img&gt;, &lt;span&gt;, &lt;a&gt;, &lt;b&gt;, &lt;strong&gt;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s" sz="1500" u="none" cap="none" strike="noStrike"/>
                        <a:t>&lt;mark&gt;, &lt;sub&gt;, etc</a:t>
                      </a:r>
                      <a:endParaRPr b="0"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 u="none" cap="none" strike="noStrike"/>
                        <a:t>&lt;div&gt;, &lt;p&gt;, &lt;h1&gt;..&lt;h6&gt;, &lt;ul&gt;, &lt;ol&gt;, &lt;li&gt;, &lt;table&gt;, &lt;form&gt;, etc</a:t>
                      </a:r>
                      <a:endParaRPr sz="15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143314" y="1400871"/>
            <a:ext cx="7886700" cy="3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links están formados por una serie de rutas (path), donde se indica la dirección a la que tiene que ir el navegador cuando pulsamos sobre ese link o cuando busca una imagen, o un archivo.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dos tipos de direcciones: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Absolutas: Incluye el nombre del dominio. 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‘http://i.imgur.com/SpZyc.png’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Relativa: Indica el orden de directorios a partir de donde estoy.  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‘/imagenes/flor.gif’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5"/>
          <p:cNvSpPr txBox="1"/>
          <p:nvPr>
            <p:ph type="title"/>
          </p:nvPr>
        </p:nvSpPr>
        <p:spPr>
          <a:xfrm>
            <a:off x="2734994" y="417246"/>
            <a:ext cx="4884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es" sz="2400">
                <a:latin typeface="Arial"/>
                <a:ea typeface="Arial"/>
                <a:cs typeface="Arial"/>
                <a:sym typeface="Arial"/>
              </a:rPr>
              <a:t>Direcciones absolutas y relativas</a:t>
            </a:r>
            <a:endParaRPr sz="240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11503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</a:t>
            </a:r>
            <a:r>
              <a:rPr lang="es"/>
              <a:t>ón a las Tecnologías de la Web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596850" y="2144526"/>
            <a:ext cx="7950300" cy="249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¿Qué es Internet?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 sz="1400"/>
              <a:t>Internet es una red de computadoras que se encuentran interconectadas a nivel mundial para compartir información. Se trata de una red de equipos de cálculo que se relacionan entre sí a través de la utilización de un lenguaje universal.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1400">
                <a:highlight>
                  <a:srgbClr val="FFFFFF"/>
                </a:highlight>
              </a:rPr>
              <a:t>Para acceder a los billones de </a:t>
            </a:r>
            <a:r>
              <a:rPr lang="es" sz="1400"/>
              <a:t>sitios web</a:t>
            </a:r>
            <a:r>
              <a:rPr lang="es" sz="1400">
                <a:highlight>
                  <a:srgbClr val="FFFFFF"/>
                </a:highlight>
              </a:rPr>
              <a:t> disponibles en la gran red de redes, que conocemos como la Internet, </a:t>
            </a:r>
            <a:r>
              <a:rPr lang="es" sz="1400"/>
              <a:t>se utilizan los navegadores web (software)</a:t>
            </a:r>
            <a:r>
              <a:rPr lang="es" sz="1400">
                <a:highlight>
                  <a:srgbClr val="FFFFFF"/>
                </a:highlight>
              </a:rPr>
              <a:t>, siendo algunos de los más utilizados Google Chrome, Internet Explorer, Mozilla Firefox, y Safari, todos desarrollados por distintas compañías tecnológicas.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706500" y="1084050"/>
            <a:ext cx="7147200" cy="33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s"/>
              <a:t>Introducción a las Tecnologías de la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20300" y="1245500"/>
            <a:ext cx="8303400" cy="377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/>
              <a:t>Página web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 un documento que se puede mostrar en un navegador web (como Google Chrome, Mozilla Firefox o Safari de Apple). En nuestro ejemplo sería el libro de Física.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/>
              <a:t>Sitio web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 una colección de páginas web que se agrupan y normalmente se conectan de varias maneras. La sección de Ciencias es como un sitio web.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/>
              <a:t>Servidor web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Es una computadora conectada constantemente a internet y que aloja uno o varios sitios web. Las bibliotecas son como servidores porque alojan diferentes secciones (Ciencias, Literatura, Historia). Claro, aunque con horario limitado.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/>
              <a:t>URL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 la dirección que se utiliza para acceder a un recurso específico en internet, ya sea una página o un servidor web. Es equivalente al número de catálogo del libro de Física.</a:t>
            </a:r>
            <a:endParaRPr sz="1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248480" y="967613"/>
            <a:ext cx="6719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b="1" i="0" lang="e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b="1" i="0" lang="e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HTML?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248480" y="1817671"/>
            <a:ext cx="81402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lenguaje utilizado para definir la estructura y semántica de una página web.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s" sz="19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significa</a:t>
            </a:r>
            <a:r>
              <a:rPr b="1" i="0" lang="es" sz="1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lenguaje de marcado de hipertexto,</a:t>
            </a:r>
            <a:r>
              <a:rPr b="0" i="0" lang="es" sz="1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marcado se refiere a que debemos utilizar determinadas etiquetas para indicarle al navegador lo que queremos mostrar y hipertexto porque esas mismas etiquetas contienen metadatos.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Llamamos HTML semántico a un documento que usa correctamente las etiquetas para que la estructura resultante, quitando la capa de diseño, tenga sentido por sí sola.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252777" y="1313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 básica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628650" y="1078275"/>
            <a:ext cx="7886700" cy="3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&lt;html lang= </a:t>
            </a:r>
            <a:r>
              <a:rPr b="1" lang="e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&lt;head&gt;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&lt;meta charset=</a:t>
            </a:r>
            <a:r>
              <a:rPr b="1" lang="e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&lt;title&gt;Título de la Página&lt;/title&gt;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&lt;/head&gt;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		&lt;body&gt;</a:t>
            </a:r>
            <a:endParaRPr b="1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&lt;!- - Acá va tu código --&gt;</a:t>
            </a:r>
            <a:endParaRPr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158262" y="991772"/>
            <a:ext cx="8419500" cy="4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Una etiqueta describe la información contenida entre la etiqueta de apertura y la de cierre.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&lt;TipoDeEtiqueta&gt;</a:t>
            </a:r>
            <a:r>
              <a:rPr b="1" i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" sz="1800">
                <a:latin typeface="Arial"/>
                <a:ea typeface="Arial"/>
                <a:cs typeface="Arial"/>
                <a:sym typeface="Arial"/>
              </a:rPr>
              <a:t>Contenido </a:t>
            </a: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&lt;/CierreTipoDeEtiqueta&gt;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t/>
            </a:r>
            <a:endParaRPr sz="1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&lt;!DOCTYPE html&gt;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indica que la versión corresponde a HTML5.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&lt;html lang= </a:t>
            </a:r>
            <a:r>
              <a:rPr b="1" lang="e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es la etiqueta principal que engloba al resto de las etiquetas, el atributo lang define el tipo de lenguaje.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t/>
            </a:r>
            <a:endParaRPr sz="1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&lt;head&gt;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es la cabeza del documento que contiene los metadatos de la página web.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&lt;body&gt;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es el cuerpo del documento donde va a estar todo el contenido que vamos a mostrar.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&lt;meta charset=</a:t>
            </a:r>
            <a:r>
              <a:rPr b="1" lang="e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indica al navegador qué tipo de caracteres contiene la página, con el atributo charset vamos a indicar el conjunto de caracteres que vamos a usar y con el valor “utf-8” abarcamos a la mayoría de los sistemas escritura. </a:t>
            </a:r>
            <a:endParaRPr sz="1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4999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9523"/>
              <a:buNone/>
            </a:pPr>
            <a:r>
              <a:t/>
            </a:r>
            <a:endParaRPr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9523"/>
              <a:buNone/>
            </a:pPr>
            <a:r>
              <a:t/>
            </a:r>
            <a:endParaRPr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9523"/>
              <a:buNone/>
            </a:pPr>
            <a:r>
              <a:t/>
            </a:r>
            <a:endParaRPr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80818" y="1133116"/>
            <a:ext cx="8975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&lt;Etiqueta       </a:t>
            </a:r>
            <a:r>
              <a:rPr b="1" lang="es" sz="24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atributo =      </a:t>
            </a:r>
            <a:r>
              <a:rPr b="1" lang="es" sz="24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“valor”  </a:t>
            </a:r>
            <a:r>
              <a:rPr b="1" lang="e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  </a:t>
            </a:r>
            <a:r>
              <a:rPr i="1" lang="es" sz="2400">
                <a:latin typeface="Arial"/>
                <a:ea typeface="Arial"/>
                <a:cs typeface="Arial"/>
                <a:sym typeface="Arial"/>
              </a:rPr>
              <a:t>Contenido  </a:t>
            </a:r>
            <a:r>
              <a:rPr b="1" lang="e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&lt;/Etiqueta&gt;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31"/>
          <p:cNvCxnSpPr/>
          <p:nvPr/>
        </p:nvCxnSpPr>
        <p:spPr>
          <a:xfrm>
            <a:off x="854278" y="1651194"/>
            <a:ext cx="0" cy="791400"/>
          </a:xfrm>
          <a:prstGeom prst="straightConnector1">
            <a:avLst/>
          </a:prstGeom>
          <a:noFill/>
          <a:ln cap="flat" cmpd="sng" w="22225">
            <a:solidFill>
              <a:srgbClr val="FF33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31"/>
          <p:cNvSpPr txBox="1"/>
          <p:nvPr/>
        </p:nvSpPr>
        <p:spPr>
          <a:xfrm>
            <a:off x="253219" y="2522887"/>
            <a:ext cx="155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html. body, img, title, head 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31"/>
          <p:cNvCxnSpPr/>
          <p:nvPr/>
        </p:nvCxnSpPr>
        <p:spPr>
          <a:xfrm>
            <a:off x="2729049" y="1651193"/>
            <a:ext cx="0" cy="791400"/>
          </a:xfrm>
          <a:prstGeom prst="straightConnector1">
            <a:avLst/>
          </a:prstGeom>
          <a:noFill/>
          <a:ln cap="flat" cmpd="sng" w="22225">
            <a:solidFill>
              <a:srgbClr val="FF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Google Shape;169;p31"/>
          <p:cNvSpPr txBox="1"/>
          <p:nvPr/>
        </p:nvSpPr>
        <p:spPr>
          <a:xfrm>
            <a:off x="1944871" y="2522887"/>
            <a:ext cx="155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charset, alt, src, id, class, href, target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1"/>
          <p:cNvCxnSpPr/>
          <p:nvPr/>
        </p:nvCxnSpPr>
        <p:spPr>
          <a:xfrm>
            <a:off x="4575588" y="1651193"/>
            <a:ext cx="0" cy="791400"/>
          </a:xfrm>
          <a:prstGeom prst="straightConnector1">
            <a:avLst/>
          </a:prstGeom>
          <a:noFill/>
          <a:ln cap="flat" cmpd="sng" w="22225">
            <a:solidFill>
              <a:srgbClr val="9933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31"/>
          <p:cNvSpPr txBox="1"/>
          <p:nvPr/>
        </p:nvSpPr>
        <p:spPr>
          <a:xfrm>
            <a:off x="3970703" y="2527030"/>
            <a:ext cx="155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utf-8, src, nombre de la clase/id, link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39956" y="4631787"/>
            <a:ext cx="9232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b="1" i="0" lang="es" sz="21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href = </a:t>
            </a:r>
            <a:r>
              <a:rPr b="1" i="0" lang="es" sz="2100" u="sng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“https://www.google.com</a:t>
            </a:r>
            <a:r>
              <a:rPr b="1" i="0" lang="es" sz="2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 </a:t>
            </a:r>
            <a:r>
              <a:rPr b="1" i="0" lang="es" sz="21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target = </a:t>
            </a:r>
            <a:r>
              <a:rPr b="1" i="0" lang="es" sz="2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“_blank” </a:t>
            </a:r>
            <a:r>
              <a:rPr b="1" i="0" lang="es" sz="21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b="0" i="1" lang="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b="0" i="1" lang="es" sz="21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s" sz="21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142423" y="3836794"/>
            <a:ext cx="177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44" y="903515"/>
            <a:ext cx="2995342" cy="400627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2"/>
          <p:cNvSpPr txBox="1"/>
          <p:nvPr/>
        </p:nvSpPr>
        <p:spPr>
          <a:xfrm>
            <a:off x="3820886" y="2260132"/>
            <a:ext cx="44208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semánticas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&lt;header&gt; encabezado de un documento o sección.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&lt;nav&gt; define un conjunto de enlaces de navegación.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&lt;main&gt; representa al contenido principal dentro del body.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&lt;section&gt; define secciones de un documento.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&lt;article&gt; especifica contenido independiente ej: un mensaje en un foro, comentarios, etc.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&lt;aside&gt; se suele usar para colocar información adicional ej: publicidad.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&lt;footer&gt; pie de página, suele contener información de contacto, mapa del sitio.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725393" y="2571750"/>
            <a:ext cx="1095493" cy="225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310420" y="385594"/>
            <a:ext cx="4180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2400">
                <a:latin typeface="Arial"/>
                <a:ea typeface="Arial"/>
                <a:cs typeface="Arial"/>
                <a:sym typeface="Arial"/>
              </a:rPr>
              <a:t>Etiquetas básicas</a:t>
            </a:r>
            <a:endParaRPr sz="2400"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185058" y="1010049"/>
            <a:ext cx="8621700" cy="4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&lt;h1&gt;, &lt;h2&gt;, &lt;h3&gt;….&lt;h6&gt;: </a:t>
            </a:r>
            <a:r>
              <a:rPr lang="es" sz="1508">
                <a:latin typeface="Arial"/>
                <a:ea typeface="Arial"/>
                <a:cs typeface="Arial"/>
                <a:sym typeface="Arial"/>
              </a:rPr>
              <a:t>encabezados, numerados del 1 al 6 por orden de relevancia. Es importante </a:t>
            </a:r>
            <a:endParaRPr sz="15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093"/>
              <a:buNone/>
            </a:pPr>
            <a:r>
              <a:t/>
            </a:r>
            <a:endParaRPr sz="1508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093"/>
              <a:buNone/>
            </a:pPr>
            <a:r>
              <a:rPr lang="es" sz="1508">
                <a:latin typeface="Arial"/>
                <a:ea typeface="Arial"/>
                <a:cs typeface="Arial"/>
                <a:sym typeface="Arial"/>
              </a:rPr>
              <a:t>respetar ese orden para que el navegador entienda la estructura de la página.</a:t>
            </a:r>
            <a:endParaRPr sz="15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&lt;p&gt;: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representa un párrafo.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&lt;!-- comentario --&gt; :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se utiliza para añadir comentarios dentro del código que el usuario no podrá ver.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&lt;a&gt;: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define un hipervínculo, con el atributo href le indicamos el link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&lt;img /&gt;: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define una imagen y con el atributo src le indicamos al navegador donde buscarla.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4117"/>
              <a:buNone/>
            </a:pPr>
            <a:r>
              <a:rPr b="1" lang="es" sz="1700">
                <a:latin typeface="Arial"/>
                <a:ea typeface="Arial"/>
                <a:cs typeface="Arial"/>
                <a:sym typeface="Arial"/>
              </a:rPr>
              <a:t>Etiquetas de texto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&lt;b&gt;: </a:t>
            </a:r>
            <a:r>
              <a:rPr b="1" lang="es" sz="1400">
                <a:latin typeface="Arial"/>
                <a:ea typeface="Arial"/>
                <a:cs typeface="Arial"/>
                <a:sym typeface="Arial"/>
              </a:rPr>
              <a:t>Texto en negrita o bold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&lt;mark&gt;: </a:t>
            </a:r>
            <a:r>
              <a:rPr lang="es" sz="1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Texto marcado</a:t>
            </a:r>
            <a:endParaRPr sz="14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&lt;ins&gt;: </a:t>
            </a:r>
            <a:r>
              <a:rPr lang="es" sz="1400" u="sng">
                <a:latin typeface="Arial"/>
                <a:ea typeface="Arial"/>
                <a:cs typeface="Arial"/>
                <a:sym typeface="Arial"/>
              </a:rPr>
              <a:t>Texto insertado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&lt;small&gt;: Texto más pequeño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&lt;i&gt;: </a:t>
            </a:r>
            <a:r>
              <a:rPr i="1" lang="es" sz="1400">
                <a:latin typeface="Arial"/>
                <a:ea typeface="Arial"/>
                <a:cs typeface="Arial"/>
                <a:sym typeface="Arial"/>
              </a:rPr>
              <a:t>Texto en Itálica o cursiva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&lt;del&gt;: -</a:t>
            </a:r>
            <a:r>
              <a:rPr lang="es" sz="1400" strike="sngStrike">
                <a:latin typeface="Arial"/>
                <a:ea typeface="Arial"/>
                <a:cs typeface="Arial"/>
                <a:sym typeface="Arial"/>
              </a:rPr>
              <a:t> Texto tachado</a:t>
            </a:r>
            <a:endParaRPr sz="1400" strike="sng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&lt;sup&gt;: </a:t>
            </a:r>
            <a:r>
              <a:rPr baseline="30000" lang="es" sz="1400">
                <a:latin typeface="Arial"/>
                <a:ea typeface="Arial"/>
                <a:cs typeface="Arial"/>
                <a:sym typeface="Arial"/>
              </a:rPr>
              <a:t> Texto en superíndice</a:t>
            </a:r>
            <a:endParaRPr baseline="3000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&lt;sub&gt;:  </a:t>
            </a:r>
            <a:r>
              <a:rPr baseline="-25000" lang="es" sz="1400">
                <a:latin typeface="Arial"/>
                <a:ea typeface="Arial"/>
                <a:cs typeface="Arial"/>
                <a:sym typeface="Arial"/>
              </a:rPr>
              <a:t>Texto del subíndice</a:t>
            </a:r>
            <a:endParaRPr baseline="-2500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