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7559675" cy="10691800"/>
  <p:embeddedFontLst>
    <p:embeddedFont>
      <p:font typeface="Raleway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08dd4374c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308dd4374c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6749640" y="1961640"/>
            <a:ext cx="4674960" cy="1011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3"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3"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4"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5"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6"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"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2"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idx="1" type="subTitle"/>
          </p:nvPr>
        </p:nvSpPr>
        <p:spPr>
          <a:xfrm>
            <a:off x="6749640" y="1961640"/>
            <a:ext cx="4674960" cy="1011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2"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3"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3"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4"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5"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6"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6749640" y="1961640"/>
            <a:ext cx="4674960" cy="1011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 rot="5400000">
            <a:off x="-402120" y="2889000"/>
            <a:ext cx="1887120" cy="1078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 flipH="1">
            <a:off x="11638080" y="0"/>
            <a:ext cx="552240" cy="551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7"/>
          <p:cNvSpPr/>
          <p:nvPr/>
        </p:nvSpPr>
        <p:spPr>
          <a:xfrm flipH="1">
            <a:off x="-1080" y="5312160"/>
            <a:ext cx="384120" cy="154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/>
          <p:nvPr/>
        </p:nvSpPr>
        <p:spPr>
          <a:xfrm>
            <a:off x="11478600" y="342000"/>
            <a:ext cx="384120" cy="384120"/>
          </a:xfrm>
          <a:prstGeom prst="rect">
            <a:avLst/>
          </a:prstGeom>
          <a:noFill/>
          <a:ln cap="flat" cmpd="sng" w="190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7"/>
          <p:cNvSpPr/>
          <p:nvPr/>
        </p:nvSpPr>
        <p:spPr>
          <a:xfrm flipH="1" rot="5400000">
            <a:off x="11526120" y="6194160"/>
            <a:ext cx="384120" cy="942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 txBox="1"/>
          <p:nvPr>
            <p:ph type="title"/>
          </p:nvPr>
        </p:nvSpPr>
        <p:spPr>
          <a:xfrm>
            <a:off x="6749640" y="1961640"/>
            <a:ext cx="4674960" cy="21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jpg"/><Relationship Id="rId4" Type="http://schemas.openxmlformats.org/officeDocument/2006/relationships/image" Target="../media/image25.png"/><Relationship Id="rId5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jpg"/><Relationship Id="rId4" Type="http://schemas.openxmlformats.org/officeDocument/2006/relationships/image" Target="../media/image27.png"/><Relationship Id="rId5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jpg"/><Relationship Id="rId4" Type="http://schemas.openxmlformats.org/officeDocument/2006/relationships/image" Target="../media/image30.png"/><Relationship Id="rId5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jp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jpg"/><Relationship Id="rId4" Type="http://schemas.openxmlformats.org/officeDocument/2006/relationships/image" Target="../media/image35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9.jp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jp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/>
        </p:nvSpPr>
        <p:spPr>
          <a:xfrm>
            <a:off x="0" y="1622520"/>
            <a:ext cx="12189240" cy="151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</a:t>
            </a:r>
            <a:r>
              <a:rPr b="1" lang="es-AR" sz="6000"/>
              <a:t>24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"/>
          <p:cNvSpPr/>
          <p:nvPr/>
        </p:nvSpPr>
        <p:spPr>
          <a:xfrm>
            <a:off x="0" y="2791800"/>
            <a:ext cx="12189240" cy="63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s-A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000" y="3888000"/>
            <a:ext cx="7630560" cy="230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/>
          <p:nvPr/>
        </p:nvSpPr>
        <p:spPr>
          <a:xfrm>
            <a:off x="2386800" y="3087720"/>
            <a:ext cx="8937360" cy="133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Relación muchos a muchos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840" y="374040"/>
            <a:ext cx="2707560" cy="10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/>
          <p:nvPr/>
        </p:nvSpPr>
        <p:spPr>
          <a:xfrm>
            <a:off x="0" y="488520"/>
            <a:ext cx="9107280" cy="116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Relación muchos a muchos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0"/>
          <p:cNvSpPr/>
          <p:nvPr/>
        </p:nvSpPr>
        <p:spPr>
          <a:xfrm>
            <a:off x="2416320" y="2787840"/>
            <a:ext cx="7720560" cy="17258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0"/>
          <p:cNvSpPr/>
          <p:nvPr/>
        </p:nvSpPr>
        <p:spPr>
          <a:xfrm>
            <a:off x="2842920" y="3283560"/>
            <a:ext cx="2149200" cy="4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46500">
            <a:noAutofit/>
          </a:bodyPr>
          <a:lstStyle/>
          <a:p>
            <a:pPr indent="0" lvl="0" marL="1054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Estudiantes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/>
          <p:nvPr/>
        </p:nvSpPr>
        <p:spPr>
          <a:xfrm>
            <a:off x="7697880" y="3250800"/>
            <a:ext cx="1743120" cy="4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46500">
            <a:noAutofit/>
          </a:bodyPr>
          <a:lstStyle/>
          <a:p>
            <a:pPr indent="0" lvl="0" marL="270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320" y="5591880"/>
            <a:ext cx="2707560" cy="10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/>
          <p:nvPr/>
        </p:nvSpPr>
        <p:spPr>
          <a:xfrm>
            <a:off x="373680" y="3068280"/>
            <a:ext cx="11340000" cy="1333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1"/>
          <p:cNvSpPr/>
          <p:nvPr/>
        </p:nvSpPr>
        <p:spPr>
          <a:xfrm>
            <a:off x="-51480" y="153360"/>
            <a:ext cx="12191040" cy="1495080"/>
          </a:xfrm>
          <a:custGeom>
            <a:rect b="b" l="l" r="r" t="t"/>
            <a:pathLst>
              <a:path extrusionOk="0" h="1122045" w="9144000">
                <a:moveTo>
                  <a:pt x="9143999" y="1121699"/>
                </a:moveTo>
                <a:lnTo>
                  <a:pt x="0" y="1121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121699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66" name="Google Shape;266;p51"/>
          <p:cNvSpPr/>
          <p:nvPr/>
        </p:nvSpPr>
        <p:spPr>
          <a:xfrm>
            <a:off x="-310320" y="597240"/>
            <a:ext cx="9841680" cy="116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Relación muchos a muchos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1"/>
          <p:cNvSpPr/>
          <p:nvPr/>
        </p:nvSpPr>
        <p:spPr>
          <a:xfrm>
            <a:off x="813240" y="3308760"/>
            <a:ext cx="2149200" cy="4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46500">
            <a:noAutofit/>
          </a:bodyPr>
          <a:lstStyle/>
          <a:p>
            <a:pPr indent="0" lvl="0" marL="1054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Estudiantes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1"/>
          <p:cNvSpPr/>
          <p:nvPr/>
        </p:nvSpPr>
        <p:spPr>
          <a:xfrm>
            <a:off x="9383760" y="3289680"/>
            <a:ext cx="1743120" cy="4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46500">
            <a:noAutofit/>
          </a:bodyPr>
          <a:lstStyle/>
          <a:p>
            <a:pPr indent="0" lvl="0" marL="270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1"/>
          <p:cNvSpPr/>
          <p:nvPr/>
        </p:nvSpPr>
        <p:spPr>
          <a:xfrm>
            <a:off x="4610520" y="3144240"/>
            <a:ext cx="2866320" cy="672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124550">
            <a:noAutofit/>
          </a:bodyPr>
          <a:lstStyle/>
          <a:p>
            <a:pPr indent="117000" lvl="0" marL="104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Tabla intermedia  Estudiantes/Clases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2920" y="5526360"/>
            <a:ext cx="2707560" cy="10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/>
          <p:nvPr/>
        </p:nvSpPr>
        <p:spPr>
          <a:xfrm>
            <a:off x="1013400" y="415440"/>
            <a:ext cx="6910200" cy="451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TABLA INTERMEDIA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2"/>
          <p:cNvSpPr/>
          <p:nvPr/>
        </p:nvSpPr>
        <p:spPr>
          <a:xfrm>
            <a:off x="310320" y="1973520"/>
            <a:ext cx="1004184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La tabla intermedia almacena la relación entre los estudiantes y las clases.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52"/>
          <p:cNvGrpSpPr/>
          <p:nvPr/>
        </p:nvGrpSpPr>
        <p:grpSpPr>
          <a:xfrm>
            <a:off x="1088640" y="3047400"/>
            <a:ext cx="10460880" cy="2388600"/>
            <a:chOff x="1088640" y="3047400"/>
            <a:chExt cx="10460880" cy="2388600"/>
          </a:xfrm>
        </p:grpSpPr>
        <p:sp>
          <p:nvSpPr>
            <p:cNvPr id="279" name="Google Shape;279;p52"/>
            <p:cNvSpPr/>
            <p:nvPr/>
          </p:nvSpPr>
          <p:spPr>
            <a:xfrm>
              <a:off x="1240920" y="3167280"/>
              <a:ext cx="10308600" cy="214848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2"/>
            <p:cNvSpPr/>
            <p:nvPr/>
          </p:nvSpPr>
          <p:spPr>
            <a:xfrm>
              <a:off x="1088640" y="3047400"/>
              <a:ext cx="360" cy="2388600"/>
            </a:xfrm>
            <a:custGeom>
              <a:rect b="b" l="l" r="r" t="t"/>
              <a:pathLst>
                <a:path extrusionOk="0" h="2066925" w="120000">
                  <a:moveTo>
                    <a:pt x="0" y="2066699"/>
                  </a:moveTo>
                  <a:lnTo>
                    <a:pt x="0" y="0"/>
                  </a:lnTo>
                </a:path>
              </a:pathLst>
            </a:custGeom>
            <a:noFill/>
            <a:ln cap="flat" cmpd="sng" w="38150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pic>
        <p:nvPicPr>
          <p:cNvPr id="281" name="Google Shape;28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6840" y="374040"/>
            <a:ext cx="2707560" cy="10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"/>
          <p:cNvSpPr/>
          <p:nvPr/>
        </p:nvSpPr>
        <p:spPr>
          <a:xfrm>
            <a:off x="1013400" y="415440"/>
            <a:ext cx="7872840" cy="451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TABLA INTERMEDIA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53"/>
          <p:cNvGrpSpPr/>
          <p:nvPr/>
        </p:nvGrpSpPr>
        <p:grpSpPr>
          <a:xfrm>
            <a:off x="407206" y="2985818"/>
            <a:ext cx="9733994" cy="2738563"/>
            <a:chOff x="407206" y="2985818"/>
            <a:chExt cx="9733994" cy="2738563"/>
          </a:xfrm>
        </p:grpSpPr>
        <p:sp>
          <p:nvSpPr>
            <p:cNvPr id="289" name="Google Shape;289;p53"/>
            <p:cNvSpPr/>
            <p:nvPr/>
          </p:nvSpPr>
          <p:spPr>
            <a:xfrm>
              <a:off x="1527120" y="3165840"/>
              <a:ext cx="8614080" cy="2415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952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3"/>
            <p:cNvSpPr/>
            <p:nvPr/>
          </p:nvSpPr>
          <p:spPr>
            <a:xfrm rot="1362000">
              <a:off x="861480" y="3078360"/>
              <a:ext cx="992160" cy="2553480"/>
            </a:xfrm>
            <a:custGeom>
              <a:rect b="b" l="l" r="r" t="t"/>
              <a:pathLst>
                <a:path extrusionOk="0" h="2502535" w="10795">
                  <a:moveTo>
                    <a:pt x="10799" y="2502000"/>
                  </a:moveTo>
                  <a:lnTo>
                    <a:pt x="0" y="0"/>
                  </a:lnTo>
                </a:path>
              </a:pathLst>
            </a:custGeom>
            <a:noFill/>
            <a:ln cap="flat" cmpd="sng" w="38150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91" name="Google Shape;291;p53"/>
          <p:cNvSpPr/>
          <p:nvPr/>
        </p:nvSpPr>
        <p:spPr>
          <a:xfrm>
            <a:off x="775440" y="1830600"/>
            <a:ext cx="973728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La tabla intermedia puede contener información extra sobre la relación.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6840" y="374040"/>
            <a:ext cx="2707560" cy="10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/>
          <p:nvPr/>
        </p:nvSpPr>
        <p:spPr>
          <a:xfrm>
            <a:off x="2386800" y="3087720"/>
            <a:ext cx="59538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Funciones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7200" y="374040"/>
            <a:ext cx="2707560" cy="103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4320" y="5460480"/>
            <a:ext cx="1171438" cy="117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/>
          <p:nvPr/>
        </p:nvSpPr>
        <p:spPr>
          <a:xfrm>
            <a:off x="147240" y="415440"/>
            <a:ext cx="10771560" cy="451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FUNCIONES QUE AGREGAN DATOS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5"/>
          <p:cNvSpPr/>
          <p:nvPr/>
        </p:nvSpPr>
        <p:spPr>
          <a:xfrm>
            <a:off x="705960" y="1830600"/>
            <a:ext cx="10335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5"/>
          <p:cNvSpPr/>
          <p:nvPr/>
        </p:nvSpPr>
        <p:spPr>
          <a:xfrm>
            <a:off x="1326600" y="3013200"/>
            <a:ext cx="9521280" cy="248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5"/>
          <p:cNvSpPr/>
          <p:nvPr/>
        </p:nvSpPr>
        <p:spPr>
          <a:xfrm>
            <a:off x="1044720" y="2670840"/>
            <a:ext cx="9000" cy="3391200"/>
          </a:xfrm>
          <a:custGeom>
            <a:rect b="b" l="l" r="r" t="t"/>
            <a:pathLst>
              <a:path extrusionOk="0" h="2544445" w="7620">
                <a:moveTo>
                  <a:pt x="0" y="2544299"/>
                </a:moveTo>
                <a:lnTo>
                  <a:pt x="7199" y="0"/>
                </a:lnTo>
              </a:path>
            </a:pathLst>
          </a:custGeom>
          <a:noFill/>
          <a:ln cap="flat" cmpd="sng" w="3815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309" name="Google Shape;30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960" y="5846400"/>
            <a:ext cx="2707560" cy="10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/>
          <p:nvPr/>
        </p:nvSpPr>
        <p:spPr>
          <a:xfrm>
            <a:off x="2386800" y="3087720"/>
            <a:ext cx="5953680" cy="116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PRIMARY KEYS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7200" y="374040"/>
            <a:ext cx="2707560" cy="103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/>
          <p:nvPr/>
        </p:nvSpPr>
        <p:spPr>
          <a:xfrm>
            <a:off x="1013400" y="415440"/>
            <a:ext cx="6739200" cy="451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CLAVE PRIMARIA COMO ID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/>
          <p:nvPr/>
        </p:nvSpPr>
        <p:spPr>
          <a:xfrm>
            <a:off x="310320" y="1973520"/>
            <a:ext cx="10951200" cy="2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La instrucción PRIMARY KEY deﬁne la clave primaria de la tabla.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2"/>
          <p:cNvSpPr/>
          <p:nvPr/>
        </p:nvSpPr>
        <p:spPr>
          <a:xfrm>
            <a:off x="1976040" y="2670840"/>
            <a:ext cx="8640" cy="3391200"/>
          </a:xfrm>
          <a:custGeom>
            <a:rect b="b" l="l" r="r" t="t"/>
            <a:pathLst>
              <a:path extrusionOk="0" h="2544445" w="7619">
                <a:moveTo>
                  <a:pt x="0" y="2544299"/>
                </a:moveTo>
                <a:lnTo>
                  <a:pt x="7199" y="0"/>
                </a:lnTo>
              </a:path>
            </a:pathLst>
          </a:custGeom>
          <a:noFill/>
          <a:ln cap="flat" cmpd="sng" w="38150">
            <a:solidFill>
              <a:srgbClr val="C0382B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2"/>
          <p:cNvSpPr/>
          <p:nvPr/>
        </p:nvSpPr>
        <p:spPr>
          <a:xfrm>
            <a:off x="1675440" y="6264000"/>
            <a:ext cx="5308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Una clave primaria no puede ser NULL.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/>
          <p:nvPr/>
        </p:nvSpPr>
        <p:spPr>
          <a:xfrm>
            <a:off x="2104920" y="2772720"/>
            <a:ext cx="7129800" cy="3176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7200" y="374040"/>
            <a:ext cx="2707560" cy="103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/>
          <p:nvPr/>
        </p:nvSpPr>
        <p:spPr>
          <a:xfrm>
            <a:off x="1013400" y="415440"/>
            <a:ext cx="6803640" cy="451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AUTOINCREMENTAL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3"/>
          <p:cNvSpPr/>
          <p:nvPr/>
        </p:nvSpPr>
        <p:spPr>
          <a:xfrm>
            <a:off x="310320" y="1746000"/>
            <a:ext cx="1135296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La instrucción </a:t>
            </a:r>
            <a:r>
              <a:rPr b="1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AUTO_INCREMENT </a:t>
            </a:r>
            <a:r>
              <a:rPr b="0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produce que el identiﬁcador se incremente cada  vez que se inserte un nuevo registro.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/>
          <p:nvPr/>
        </p:nvSpPr>
        <p:spPr>
          <a:xfrm>
            <a:off x="2023200" y="2898360"/>
            <a:ext cx="7783200" cy="31719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3"/>
          <p:cNvSpPr/>
          <p:nvPr/>
        </p:nvSpPr>
        <p:spPr>
          <a:xfrm>
            <a:off x="1985040" y="2796840"/>
            <a:ext cx="9000" cy="3401280"/>
          </a:xfrm>
          <a:custGeom>
            <a:rect b="b" l="l" r="r" t="t"/>
            <a:pathLst>
              <a:path extrusionOk="0" h="2552065" w="7619">
                <a:moveTo>
                  <a:pt x="7499" y="2551799"/>
                </a:moveTo>
                <a:lnTo>
                  <a:pt x="0" y="0"/>
                </a:lnTo>
              </a:path>
            </a:pathLst>
          </a:custGeom>
          <a:noFill/>
          <a:ln cap="flat" cmpd="sng" w="3815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6" name="Google Shape;19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7200" y="374040"/>
            <a:ext cx="2707560" cy="103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4"/>
          <p:cNvSpPr/>
          <p:nvPr/>
        </p:nvSpPr>
        <p:spPr>
          <a:xfrm>
            <a:off x="2386800" y="3087720"/>
            <a:ext cx="5953680" cy="116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FOREIGN KEYS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840" y="374040"/>
            <a:ext cx="2707560" cy="10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/>
          <p:nvPr/>
        </p:nvSpPr>
        <p:spPr>
          <a:xfrm>
            <a:off x="471600" y="596520"/>
            <a:ext cx="9847440" cy="11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RELACIONAR MÚLTIPLES TABLAS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/>
          <p:nvPr/>
        </p:nvSpPr>
        <p:spPr>
          <a:xfrm>
            <a:off x="2592000" y="1512000"/>
            <a:ext cx="6447240" cy="44920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920" y="5872680"/>
            <a:ext cx="2018880" cy="77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/>
          <p:nvPr/>
        </p:nvSpPr>
        <p:spPr>
          <a:xfrm>
            <a:off x="1479960" y="1318320"/>
            <a:ext cx="7182720" cy="28990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6"/>
          <p:cNvSpPr/>
          <p:nvPr/>
        </p:nvSpPr>
        <p:spPr>
          <a:xfrm>
            <a:off x="396000" y="308520"/>
            <a:ext cx="4674960" cy="116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FOREIGN KEY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6"/>
          <p:cNvSpPr/>
          <p:nvPr/>
        </p:nvSpPr>
        <p:spPr>
          <a:xfrm>
            <a:off x="1407240" y="1341360"/>
            <a:ext cx="7560" cy="2899080"/>
          </a:xfrm>
          <a:custGeom>
            <a:rect b="b" l="l" r="r" t="t"/>
            <a:pathLst>
              <a:path extrusionOk="0" h="2175510" w="6350">
                <a:moveTo>
                  <a:pt x="6299" y="2175299"/>
                </a:moveTo>
                <a:lnTo>
                  <a:pt x="0" y="0"/>
                </a:lnTo>
              </a:path>
            </a:pathLst>
          </a:custGeom>
          <a:noFill/>
          <a:ln cap="flat" cmpd="sng" w="3815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46"/>
          <p:cNvSpPr/>
          <p:nvPr/>
        </p:nvSpPr>
        <p:spPr>
          <a:xfrm>
            <a:off x="1539720" y="4460760"/>
            <a:ext cx="7789320" cy="1955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6"/>
          <p:cNvSpPr/>
          <p:nvPr/>
        </p:nvSpPr>
        <p:spPr>
          <a:xfrm>
            <a:off x="1423440" y="4480560"/>
            <a:ext cx="360" cy="1955160"/>
          </a:xfrm>
          <a:custGeom>
            <a:rect b="b" l="l" r="r" t="t"/>
            <a:pathLst>
              <a:path extrusionOk="0" h="1467485" w="120000">
                <a:moveTo>
                  <a:pt x="0" y="1467299"/>
                </a:moveTo>
                <a:lnTo>
                  <a:pt x="0" y="0"/>
                </a:lnTo>
              </a:path>
            </a:pathLst>
          </a:custGeom>
          <a:noFill/>
          <a:ln cap="flat" cmpd="sng" w="3815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22" name="Google Shape;22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6840" y="374040"/>
            <a:ext cx="2707560" cy="10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/>
          <p:nvPr/>
        </p:nvSpPr>
        <p:spPr>
          <a:xfrm>
            <a:off x="1013400" y="415440"/>
            <a:ext cx="5519880" cy="451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FOREIGN KEY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7"/>
          <p:cNvSpPr/>
          <p:nvPr/>
        </p:nvSpPr>
        <p:spPr>
          <a:xfrm>
            <a:off x="784440" y="2634480"/>
            <a:ext cx="8640" cy="3341520"/>
          </a:xfrm>
          <a:custGeom>
            <a:rect b="b" l="l" r="r" t="t"/>
            <a:pathLst>
              <a:path extrusionOk="0" h="2506979" w="7620">
                <a:moveTo>
                  <a:pt x="0" y="2506799"/>
                </a:moveTo>
                <a:lnTo>
                  <a:pt x="7499" y="0"/>
                </a:lnTo>
              </a:path>
            </a:pathLst>
          </a:custGeom>
          <a:noFill/>
          <a:ln cap="flat" cmpd="sng" w="3815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47"/>
          <p:cNvSpPr/>
          <p:nvPr/>
        </p:nvSpPr>
        <p:spPr>
          <a:xfrm>
            <a:off x="310320" y="1973520"/>
            <a:ext cx="1032084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La instrucción </a:t>
            </a:r>
            <a:r>
              <a:rPr b="1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b="0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la utilizamos para unir lógicamente dos tablas.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7"/>
          <p:cNvSpPr/>
          <p:nvPr/>
        </p:nvSpPr>
        <p:spPr>
          <a:xfrm>
            <a:off x="1115280" y="2951280"/>
            <a:ext cx="9135720" cy="2501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6840" y="374040"/>
            <a:ext cx="2707560" cy="10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4320" y="5460480"/>
            <a:ext cx="1171440" cy="1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/>
          <p:nvPr/>
        </p:nvSpPr>
        <p:spPr>
          <a:xfrm>
            <a:off x="146160" y="518040"/>
            <a:ext cx="4674960" cy="116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DB SCHEMA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8"/>
          <p:cNvSpPr/>
          <p:nvPr/>
        </p:nvSpPr>
        <p:spPr>
          <a:xfrm>
            <a:off x="466920" y="1890360"/>
            <a:ext cx="6665400" cy="34768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8"/>
          <p:cNvSpPr/>
          <p:nvPr/>
        </p:nvSpPr>
        <p:spPr>
          <a:xfrm>
            <a:off x="7546320" y="1198800"/>
            <a:ext cx="4177080" cy="275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Un SCHEMA de BD es un  conjunto de tablas.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Para acceder a una de las tablas  se utiliza esquema.tabla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Por ejemplo, si mi esquema se  llama concesionario la tabla de  autos se accede como: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5600FB"/>
                </a:solidFill>
                <a:latin typeface="Calibri"/>
                <a:ea typeface="Calibri"/>
                <a:cs typeface="Calibri"/>
                <a:sym typeface="Calibri"/>
              </a:rPr>
              <a:t>concesionario.auto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8640" y="224280"/>
            <a:ext cx="1789920" cy="68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36600" y="5658840"/>
            <a:ext cx="1146240" cy="11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