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2.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18b1fe8d9_0_58: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1318b1fe8d9_0_5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18b1fe8d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18b1fe8d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18b1fe8d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18b1fe8d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18b1fe8d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18b1fe8d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18b1fe8d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18b1fe8d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18b1fe8d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18b1fe8d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18b1fe8d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18b1fe8d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18b1fe8d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18b1fe8d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18b1fe8d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18b1fe8d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4" name="Shape 54"/>
        <p:cNvGrpSpPr/>
        <p:nvPr/>
      </p:nvGrpSpPr>
      <p:grpSpPr>
        <a:xfrm>
          <a:off x="0" y="0"/>
          <a:ext cx="0" cy="0"/>
          <a:chOff x="0" y="0"/>
          <a:chExt cx="0" cy="0"/>
        </a:xfrm>
      </p:grpSpPr>
      <p:sp>
        <p:nvSpPr>
          <p:cNvPr id="55" name="Google Shape;55;p1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6" name="Google Shape;56;p15"/>
          <p:cNvSpPr txBox="1"/>
          <p:nvPr>
            <p:ph idx="1" type="subTitle"/>
          </p:nvPr>
        </p:nvSpPr>
        <p:spPr>
          <a:xfrm>
            <a:off x="457110" y="1203390"/>
            <a:ext cx="8229300" cy="29832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7" name="Shape 57"/>
        <p:cNvGrpSpPr/>
        <p:nvPr/>
      </p:nvGrpSpPr>
      <p:grpSpPr>
        <a:xfrm>
          <a:off x="0" y="0"/>
          <a:ext cx="0" cy="0"/>
          <a:chOff x="0" y="0"/>
          <a:chExt cx="0" cy="0"/>
        </a:xfrm>
      </p:grpSpPr>
      <p:sp>
        <p:nvSpPr>
          <p:cNvPr id="58" name="Google Shape;58;p16"/>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9" name="Google Shape;59;p16"/>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0" name="Shape 60"/>
        <p:cNvGrpSpPr/>
        <p:nvPr/>
      </p:nvGrpSpPr>
      <p:grpSpPr>
        <a:xfrm>
          <a:off x="0" y="0"/>
          <a:ext cx="0" cy="0"/>
          <a:chOff x="0" y="0"/>
          <a:chExt cx="0" cy="0"/>
        </a:xfrm>
      </p:grpSpPr>
      <p:sp>
        <p:nvSpPr>
          <p:cNvPr id="61" name="Google Shape;61;p17"/>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 name="Google Shape;62;p17"/>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63" name="Google Shape;63;p17"/>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8"/>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6" name="Shape 66"/>
        <p:cNvGrpSpPr/>
        <p:nvPr/>
      </p:nvGrpSpPr>
      <p:grpSpPr>
        <a:xfrm>
          <a:off x="0" y="0"/>
          <a:ext cx="0" cy="0"/>
          <a:chOff x="0" y="0"/>
          <a:chExt cx="0" cy="0"/>
        </a:xfrm>
      </p:grpSpPr>
      <p:sp>
        <p:nvSpPr>
          <p:cNvPr id="67" name="Google Shape;67;p19"/>
          <p:cNvSpPr txBox="1"/>
          <p:nvPr>
            <p:ph idx="1" type="subTitle"/>
          </p:nvPr>
        </p:nvSpPr>
        <p:spPr>
          <a:xfrm>
            <a:off x="457110" y="205200"/>
            <a:ext cx="8229300" cy="39810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8" name="Shape 68"/>
        <p:cNvGrpSpPr/>
        <p:nvPr/>
      </p:nvGrpSpPr>
      <p:grpSpPr>
        <a:xfrm>
          <a:off x="0" y="0"/>
          <a:ext cx="0" cy="0"/>
          <a:chOff x="0" y="0"/>
          <a:chExt cx="0" cy="0"/>
        </a:xfrm>
      </p:grpSpPr>
      <p:sp>
        <p:nvSpPr>
          <p:cNvPr id="69" name="Google Shape;69;p20"/>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20"/>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71" name="Google Shape;71;p20"/>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72" name="Google Shape;72;p20"/>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3" name="Shape 73"/>
        <p:cNvGrpSpPr/>
        <p:nvPr/>
      </p:nvGrpSpPr>
      <p:grpSpPr>
        <a:xfrm>
          <a:off x="0" y="0"/>
          <a:ext cx="0" cy="0"/>
          <a:chOff x="0" y="0"/>
          <a:chExt cx="0" cy="0"/>
        </a:xfrm>
      </p:grpSpPr>
      <p:sp>
        <p:nvSpPr>
          <p:cNvPr id="74" name="Google Shape;74;p2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21"/>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76" name="Google Shape;76;p21"/>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77" name="Google Shape;77;p21"/>
          <p:cNvSpPr txBox="1"/>
          <p:nvPr>
            <p:ph idx="3"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8" name="Shape 78"/>
        <p:cNvGrpSpPr/>
        <p:nvPr/>
      </p:nvGrpSpPr>
      <p:grpSpPr>
        <a:xfrm>
          <a:off x="0" y="0"/>
          <a:ext cx="0" cy="0"/>
          <a:chOff x="0" y="0"/>
          <a:chExt cx="0" cy="0"/>
        </a:xfrm>
      </p:grpSpPr>
      <p:sp>
        <p:nvSpPr>
          <p:cNvPr id="79" name="Google Shape;79;p22"/>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22"/>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81" name="Google Shape;81;p22"/>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82" name="Google Shape;82;p22"/>
          <p:cNvSpPr txBox="1"/>
          <p:nvPr>
            <p:ph idx="3"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3" name="Shape 83"/>
        <p:cNvGrpSpPr/>
        <p:nvPr/>
      </p:nvGrpSpPr>
      <p:grpSpPr>
        <a:xfrm>
          <a:off x="0" y="0"/>
          <a:ext cx="0" cy="0"/>
          <a:chOff x="0" y="0"/>
          <a:chExt cx="0" cy="0"/>
        </a:xfrm>
      </p:grpSpPr>
      <p:sp>
        <p:nvSpPr>
          <p:cNvPr id="84" name="Google Shape;84;p2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23"/>
          <p:cNvSpPr txBox="1"/>
          <p:nvPr>
            <p:ph idx="1" type="body"/>
          </p:nvPr>
        </p:nvSpPr>
        <p:spPr>
          <a:xfrm>
            <a:off x="457110" y="120339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86" name="Google Shape;86;p23"/>
          <p:cNvSpPr txBox="1"/>
          <p:nvPr>
            <p:ph idx="2"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7" name="Shape 87"/>
        <p:cNvGrpSpPr/>
        <p:nvPr/>
      </p:nvGrpSpPr>
      <p:grpSpPr>
        <a:xfrm>
          <a:off x="0" y="0"/>
          <a:ext cx="0" cy="0"/>
          <a:chOff x="0" y="0"/>
          <a:chExt cx="0" cy="0"/>
        </a:xfrm>
      </p:grpSpPr>
      <p:sp>
        <p:nvSpPr>
          <p:cNvPr id="88" name="Google Shape;88;p2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24"/>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0" name="Google Shape;90;p24"/>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1" name="Google Shape;91;p24"/>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2" name="Google Shape;92;p24"/>
          <p:cNvSpPr txBox="1"/>
          <p:nvPr>
            <p:ph idx="4"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3" name="Shape 93"/>
        <p:cNvGrpSpPr/>
        <p:nvPr/>
      </p:nvGrpSpPr>
      <p:grpSpPr>
        <a:xfrm>
          <a:off x="0" y="0"/>
          <a:ext cx="0" cy="0"/>
          <a:chOff x="0" y="0"/>
          <a:chExt cx="0" cy="0"/>
        </a:xfrm>
      </p:grpSpPr>
      <p:sp>
        <p:nvSpPr>
          <p:cNvPr id="94" name="Google Shape;94;p2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25"/>
          <p:cNvSpPr txBox="1"/>
          <p:nvPr>
            <p:ph idx="1" type="body"/>
          </p:nvPr>
        </p:nvSpPr>
        <p:spPr>
          <a:xfrm>
            <a:off x="457110" y="1203390"/>
            <a:ext cx="26499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6" name="Google Shape;96;p25"/>
          <p:cNvSpPr txBox="1"/>
          <p:nvPr>
            <p:ph idx="2" type="body"/>
          </p:nvPr>
        </p:nvSpPr>
        <p:spPr>
          <a:xfrm>
            <a:off x="3239730" y="1203390"/>
            <a:ext cx="26499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7" name="Google Shape;97;p25"/>
          <p:cNvSpPr txBox="1"/>
          <p:nvPr>
            <p:ph idx="3" type="body"/>
          </p:nvPr>
        </p:nvSpPr>
        <p:spPr>
          <a:xfrm>
            <a:off x="6022350" y="1203390"/>
            <a:ext cx="26499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8" name="Google Shape;98;p25"/>
          <p:cNvSpPr txBox="1"/>
          <p:nvPr>
            <p:ph idx="4" type="body"/>
          </p:nvPr>
        </p:nvSpPr>
        <p:spPr>
          <a:xfrm>
            <a:off x="457110" y="2761560"/>
            <a:ext cx="26499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9" name="Google Shape;99;p25"/>
          <p:cNvSpPr txBox="1"/>
          <p:nvPr>
            <p:ph idx="5" type="body"/>
          </p:nvPr>
        </p:nvSpPr>
        <p:spPr>
          <a:xfrm>
            <a:off x="3239730" y="2761560"/>
            <a:ext cx="26499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100" name="Google Shape;100;p25"/>
          <p:cNvSpPr txBox="1"/>
          <p:nvPr>
            <p:ph idx="6" type="body"/>
          </p:nvPr>
        </p:nvSpPr>
        <p:spPr>
          <a:xfrm>
            <a:off x="6022350" y="2761560"/>
            <a:ext cx="26499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100"/>
              <a:buNone/>
              <a:defRPr b="0" i="0" sz="1400" u="none" cap="none" strike="noStrike"/>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52" name="Google Shape;52;p13"/>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100"/>
              <a:buNone/>
              <a:defRPr b="0" i="0" sz="1400" u="none" cap="none" strike="noStrike"/>
            </a:lvl1pPr>
            <a:lvl2pPr indent="-228600" lvl="1" marL="914400" marR="0" rtl="0" algn="l">
              <a:spcBef>
                <a:spcPts val="0"/>
              </a:spcBef>
              <a:spcAft>
                <a:spcPts val="0"/>
              </a:spcAft>
              <a:buSzPts val="1100"/>
              <a:buNone/>
              <a:defRPr b="0" i="0" sz="1400" u="none" cap="none" strike="noStrike"/>
            </a:lvl2pPr>
            <a:lvl3pPr indent="-228600" lvl="2" marL="1371600" marR="0" rtl="0" algn="l">
              <a:spcBef>
                <a:spcPts val="0"/>
              </a:spcBef>
              <a:spcAft>
                <a:spcPts val="0"/>
              </a:spcAft>
              <a:buSzPts val="1100"/>
              <a:buNone/>
              <a:defRPr b="0" i="0" sz="1400" u="none" cap="none" strike="noStrike"/>
            </a:lvl3pPr>
            <a:lvl4pPr indent="-228600" lvl="3" marL="1828800" marR="0" rtl="0" algn="l">
              <a:spcBef>
                <a:spcPts val="0"/>
              </a:spcBef>
              <a:spcAft>
                <a:spcPts val="0"/>
              </a:spcAft>
              <a:buSzPts val="1100"/>
              <a:buNone/>
              <a:defRPr b="0" i="0" sz="1400" u="none" cap="none" strike="noStrike"/>
            </a:lvl4pPr>
            <a:lvl5pPr indent="-228600" lvl="4" marL="2286000" marR="0" rtl="0" algn="l">
              <a:spcBef>
                <a:spcPts val="0"/>
              </a:spcBef>
              <a:spcAft>
                <a:spcPts val="0"/>
              </a:spcAft>
              <a:buSzPts val="1100"/>
              <a:buNone/>
              <a:defRPr b="0" i="0" sz="1400" u="none" cap="none" strike="noStrike"/>
            </a:lvl5pPr>
            <a:lvl6pPr indent="-228600" lvl="5" marL="2743200" marR="0" rtl="0" algn="l">
              <a:spcBef>
                <a:spcPts val="0"/>
              </a:spcBef>
              <a:spcAft>
                <a:spcPts val="0"/>
              </a:spcAft>
              <a:buSzPts val="1100"/>
              <a:buNone/>
              <a:defRPr b="0" i="0" sz="1400" u="none" cap="none" strike="noStrike"/>
            </a:lvl6pPr>
            <a:lvl7pPr indent="-228600" lvl="6" marL="3200400" marR="0" rtl="0" algn="l">
              <a:spcBef>
                <a:spcPts val="0"/>
              </a:spcBef>
              <a:spcAft>
                <a:spcPts val="0"/>
              </a:spcAft>
              <a:buSzPts val="1100"/>
              <a:buNone/>
              <a:defRPr b="0" i="0" sz="1400" u="none" cap="none" strike="noStrike"/>
            </a:lvl7pPr>
            <a:lvl8pPr indent="-228600" lvl="7" marL="3657600" marR="0" rtl="0" algn="l">
              <a:spcBef>
                <a:spcPts val="0"/>
              </a:spcBef>
              <a:spcAft>
                <a:spcPts val="0"/>
              </a:spcAft>
              <a:buSzPts val="1100"/>
              <a:buNone/>
              <a:defRPr b="0" i="0" sz="1400" u="none" cap="none" strike="noStrike"/>
            </a:lvl8pPr>
            <a:lvl9pPr indent="-228600" lvl="8" marL="4114800" marR="0" rtl="0" algn="l">
              <a:spcBef>
                <a:spcPts val="0"/>
              </a:spcBef>
              <a:spcAft>
                <a:spcPts val="0"/>
              </a:spcAft>
              <a:buSzPts val="1100"/>
              <a:buNone/>
              <a:defRPr b="0" i="0" sz="14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www.manualweb.net/tutorial-jav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p:nvPr/>
        </p:nvSpPr>
        <p:spPr>
          <a:xfrm>
            <a:off x="0" y="1216890"/>
            <a:ext cx="9141300" cy="1134600"/>
          </a:xfrm>
          <a:prstGeom prst="rect">
            <a:avLst/>
          </a:prstGeom>
          <a:noFill/>
          <a:ln>
            <a:noFill/>
          </a:ln>
        </p:spPr>
        <p:txBody>
          <a:bodyPr anchorCtr="0" anchor="ctr" bIns="33750" lIns="67500" spcFirstLastPara="1" rIns="67500" wrap="square" tIns="33750">
            <a:noAutofit/>
          </a:bodyPr>
          <a:lstStyle/>
          <a:p>
            <a:pPr indent="0" lvl="0" marL="0" marR="0" rtl="0" algn="ctr">
              <a:lnSpc>
                <a:spcPct val="90000"/>
              </a:lnSpc>
              <a:spcBef>
                <a:spcPts val="0"/>
              </a:spcBef>
              <a:spcAft>
                <a:spcPts val="0"/>
              </a:spcAft>
              <a:buNone/>
            </a:pPr>
            <a:r>
              <a:rPr b="1" i="0" lang="es" sz="4500" u="none" cap="none" strike="noStrike">
                <a:solidFill>
                  <a:srgbClr val="000000"/>
                </a:solidFill>
                <a:latin typeface="Arial"/>
                <a:ea typeface="Arial"/>
                <a:cs typeface="Arial"/>
                <a:sym typeface="Arial"/>
              </a:rPr>
              <a:t>Clase 2</a:t>
            </a:r>
            <a:r>
              <a:rPr b="1" lang="es" sz="4500"/>
              <a:t>5</a:t>
            </a:r>
            <a:endParaRPr b="0" i="0" sz="4500" u="none" cap="none" strike="noStrike">
              <a:latin typeface="Arial"/>
              <a:ea typeface="Arial"/>
              <a:cs typeface="Arial"/>
              <a:sym typeface="Arial"/>
            </a:endParaRPr>
          </a:p>
          <a:p>
            <a:pPr indent="0" lvl="0" marL="0" marR="0" rtl="0" algn="ctr">
              <a:lnSpc>
                <a:spcPct val="90000"/>
              </a:lnSpc>
              <a:spcBef>
                <a:spcPts val="0"/>
              </a:spcBef>
              <a:spcAft>
                <a:spcPts val="0"/>
              </a:spcAft>
              <a:buNone/>
            </a:pPr>
            <a:r>
              <a:t/>
            </a:r>
            <a:endParaRPr b="0" i="0" sz="4500" u="none" cap="none" strike="noStrike">
              <a:latin typeface="Arial"/>
              <a:ea typeface="Arial"/>
              <a:cs typeface="Arial"/>
              <a:sym typeface="Arial"/>
            </a:endParaRPr>
          </a:p>
        </p:txBody>
      </p:sp>
      <p:sp>
        <p:nvSpPr>
          <p:cNvPr id="106" name="Google Shape;106;p26"/>
          <p:cNvSpPr/>
          <p:nvPr/>
        </p:nvSpPr>
        <p:spPr>
          <a:xfrm>
            <a:off x="0" y="2093850"/>
            <a:ext cx="9141300" cy="474900"/>
          </a:xfrm>
          <a:prstGeom prst="rect">
            <a:avLst/>
          </a:prstGeom>
          <a:noFill/>
          <a:ln>
            <a:noFill/>
          </a:ln>
        </p:spPr>
        <p:txBody>
          <a:bodyPr anchorCtr="0" anchor="t" bIns="33750" lIns="67500" spcFirstLastPara="1" rIns="67500" wrap="square" tIns="33750">
            <a:noAutofit/>
          </a:bodyPr>
          <a:lstStyle/>
          <a:p>
            <a:pPr indent="0" lvl="0" marL="0" marR="0" rtl="0" algn="ctr">
              <a:lnSpc>
                <a:spcPct val="100000"/>
              </a:lnSpc>
              <a:spcBef>
                <a:spcPts val="0"/>
              </a:spcBef>
              <a:spcAft>
                <a:spcPts val="0"/>
              </a:spcAft>
              <a:buNone/>
            </a:pPr>
            <a:r>
              <a:rPr b="1" lang="es" sz="2200">
                <a:latin typeface="Calibri"/>
                <a:ea typeface="Calibri"/>
                <a:cs typeface="Calibri"/>
                <a:sym typeface="Calibri"/>
              </a:rPr>
              <a:t>Introducción al lenguaje Java</a:t>
            </a:r>
            <a:endParaRPr b="1" i="0" sz="2200" u="none" cap="none" strike="noStrike"/>
          </a:p>
          <a:p>
            <a:pPr indent="0" lvl="0" marL="0" marR="0" rtl="0" algn="ctr">
              <a:lnSpc>
                <a:spcPct val="100000"/>
              </a:lnSpc>
              <a:spcBef>
                <a:spcPts val="0"/>
              </a:spcBef>
              <a:spcAft>
                <a:spcPts val="0"/>
              </a:spcAft>
              <a:buNone/>
            </a:pPr>
            <a:r>
              <a:t/>
            </a:r>
            <a:endParaRPr b="0" i="0" sz="21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100" u="none" cap="none" strike="noStrike">
              <a:latin typeface="Arial"/>
              <a:ea typeface="Arial"/>
              <a:cs typeface="Arial"/>
              <a:sym typeface="Arial"/>
            </a:endParaRPr>
          </a:p>
        </p:txBody>
      </p:sp>
      <p:sp>
        <p:nvSpPr>
          <p:cNvPr id="107" name="Google Shape;107;p26"/>
          <p:cNvSpPr/>
          <p:nvPr/>
        </p:nvSpPr>
        <p:spPr>
          <a:xfrm>
            <a:off x="5496930" y="3492720"/>
            <a:ext cx="3237000" cy="474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08" name="Google Shape;108;p26"/>
          <p:cNvPicPr preferRelativeResize="0"/>
          <p:nvPr/>
        </p:nvPicPr>
        <p:blipFill>
          <a:blip r:embed="rId3">
            <a:alphaModFix/>
          </a:blip>
          <a:stretch>
            <a:fillRect/>
          </a:stretch>
        </p:blipFill>
        <p:spPr>
          <a:xfrm>
            <a:off x="3057350" y="2755200"/>
            <a:ext cx="3026600" cy="226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457360" y="753550"/>
            <a:ext cx="8229300" cy="858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i="1" lang="es" sz="3000" u="sng"/>
              <a:t>¿Qu</a:t>
            </a:r>
            <a:r>
              <a:rPr b="1" i="1" lang="es" sz="3000" u="sng"/>
              <a:t>é es Java?</a:t>
            </a:r>
            <a:endParaRPr b="1" i="1" sz="3000" u="sng"/>
          </a:p>
        </p:txBody>
      </p:sp>
      <p:sp>
        <p:nvSpPr>
          <p:cNvPr id="114" name="Google Shape;114;p27"/>
          <p:cNvSpPr txBox="1"/>
          <p:nvPr>
            <p:ph idx="1" type="subTitle"/>
          </p:nvPr>
        </p:nvSpPr>
        <p:spPr>
          <a:xfrm>
            <a:off x="279750" y="1407775"/>
            <a:ext cx="8584500" cy="2983200"/>
          </a:xfrm>
          <a:prstGeom prst="rect">
            <a:avLst/>
          </a:prstGeom>
        </p:spPr>
        <p:txBody>
          <a:bodyPr anchorCtr="0" anchor="ctr" bIns="0" lIns="0" spcFirstLastPara="1" rIns="0" wrap="square" tIns="0">
            <a:normAutofit/>
          </a:bodyPr>
          <a:lstStyle/>
          <a:p>
            <a:pPr indent="0" lvl="0" marL="0" rtl="0" algn="l">
              <a:lnSpc>
                <a:spcPct val="115000"/>
              </a:lnSpc>
              <a:spcBef>
                <a:spcPts val="0"/>
              </a:spcBef>
              <a:spcAft>
                <a:spcPts val="0"/>
              </a:spcAft>
              <a:buNone/>
            </a:pPr>
            <a:r>
              <a:rPr b="1" lang="es" sz="1500">
                <a:solidFill>
                  <a:schemeClr val="dk1"/>
                </a:solidFill>
              </a:rPr>
              <a:t>Java es una plataforma informática de lenguaje de programación creada por Sun Microsystems en 1995.</a:t>
            </a:r>
            <a:endParaRPr b="1" sz="1500">
              <a:solidFill>
                <a:schemeClr val="dk1"/>
              </a:solidFill>
            </a:endParaRPr>
          </a:p>
          <a:p>
            <a:pPr indent="0" lvl="0" marL="0" rtl="0" algn="l">
              <a:lnSpc>
                <a:spcPct val="115000"/>
              </a:lnSpc>
              <a:spcBef>
                <a:spcPts val="0"/>
              </a:spcBef>
              <a:spcAft>
                <a:spcPts val="0"/>
              </a:spcAft>
              <a:buNone/>
            </a:pPr>
            <a:r>
              <a:rPr b="1" lang="es" sz="1500">
                <a:solidFill>
                  <a:schemeClr val="dk1"/>
                </a:solidFill>
              </a:rPr>
              <a:t>Ha evolucionado desde sus humildes comienzos hasta impulsar una gran parte del mundo digital actual, ya que es una plataforma fiable en la que se crean muchos servicios y aplicaciones.</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 sz="1500">
                <a:solidFill>
                  <a:schemeClr val="dk1"/>
                </a:solidFill>
              </a:rPr>
              <a:t>Los nuevos e innovadores productos y servicios digitales diseñados para el futuro también siguen basándose en Java.</a:t>
            </a:r>
            <a:endParaRPr b="1" sz="15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695775" y="784300"/>
            <a:ext cx="7638300" cy="541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i="1" lang="es" sz="3800" u="sng"/>
              <a:t>Características</a:t>
            </a:r>
            <a:endParaRPr b="1" i="1" sz="3800" u="sng"/>
          </a:p>
        </p:txBody>
      </p:sp>
      <p:sp>
        <p:nvSpPr>
          <p:cNvPr id="120" name="Google Shape;120;p28"/>
          <p:cNvSpPr txBox="1"/>
          <p:nvPr>
            <p:ph idx="1" type="subTitle"/>
          </p:nvPr>
        </p:nvSpPr>
        <p:spPr>
          <a:xfrm>
            <a:off x="650151" y="1405449"/>
            <a:ext cx="7343400" cy="3601800"/>
          </a:xfrm>
          <a:prstGeom prst="rect">
            <a:avLst/>
          </a:prstGeom>
        </p:spPr>
        <p:txBody>
          <a:bodyPr anchorCtr="0" anchor="ctr" bIns="0" lIns="0" spcFirstLastPara="1" rIns="0" wrap="square" tIns="0">
            <a:spAutoFit/>
          </a:bodyPr>
          <a:lstStyle/>
          <a:p>
            <a:pPr indent="-374650" lvl="0" marL="457200" rtl="0" algn="ctr">
              <a:spcBef>
                <a:spcPts val="0"/>
              </a:spcBef>
              <a:spcAft>
                <a:spcPts val="0"/>
              </a:spcAft>
              <a:buSzPts val="2300"/>
              <a:buAutoNum type="arabicPeriod"/>
            </a:pPr>
            <a:r>
              <a:rPr i="1" lang="es" sz="2600"/>
              <a:t>Multiparadigma</a:t>
            </a:r>
            <a:endParaRPr i="1" sz="2600"/>
          </a:p>
          <a:p>
            <a:pPr indent="0" lvl="0" marL="0" rtl="0" algn="ctr">
              <a:spcBef>
                <a:spcPts val="0"/>
              </a:spcBef>
              <a:spcAft>
                <a:spcPts val="0"/>
              </a:spcAft>
              <a:buNone/>
            </a:pPr>
            <a:r>
              <a:t/>
            </a:r>
            <a:endParaRPr i="1" sz="2600"/>
          </a:p>
          <a:p>
            <a:pPr indent="-374650" lvl="0" marL="457200" rtl="0" algn="ctr">
              <a:spcBef>
                <a:spcPts val="0"/>
              </a:spcBef>
              <a:spcAft>
                <a:spcPts val="0"/>
              </a:spcAft>
              <a:buSzPts val="2300"/>
              <a:buAutoNum type="arabicPeriod"/>
            </a:pPr>
            <a:r>
              <a:rPr i="1" lang="es" sz="2600"/>
              <a:t>Multiplataforma</a:t>
            </a:r>
            <a:endParaRPr i="1" sz="2600"/>
          </a:p>
          <a:p>
            <a:pPr indent="0" lvl="0" marL="457200" rtl="0" algn="ctr">
              <a:spcBef>
                <a:spcPts val="0"/>
              </a:spcBef>
              <a:spcAft>
                <a:spcPts val="0"/>
              </a:spcAft>
              <a:buNone/>
            </a:pPr>
            <a:r>
              <a:t/>
            </a:r>
            <a:endParaRPr i="1" sz="2600"/>
          </a:p>
          <a:p>
            <a:pPr indent="-374650" lvl="0" marL="457200" rtl="0" algn="ctr">
              <a:spcBef>
                <a:spcPts val="0"/>
              </a:spcBef>
              <a:spcAft>
                <a:spcPts val="0"/>
              </a:spcAft>
              <a:buSzPts val="2300"/>
              <a:buAutoNum type="arabicPeriod"/>
            </a:pPr>
            <a:r>
              <a:rPr i="1" lang="es" sz="2600"/>
              <a:t>Multihilos</a:t>
            </a:r>
            <a:endParaRPr i="1" sz="2600"/>
          </a:p>
          <a:p>
            <a:pPr indent="0" lvl="0" marL="457200" rtl="0" algn="ctr">
              <a:spcBef>
                <a:spcPts val="0"/>
              </a:spcBef>
              <a:spcAft>
                <a:spcPts val="0"/>
              </a:spcAft>
              <a:buNone/>
            </a:pPr>
            <a:r>
              <a:t/>
            </a:r>
            <a:endParaRPr i="1" sz="2600"/>
          </a:p>
          <a:p>
            <a:pPr indent="-374650" lvl="0" marL="457200" rtl="0" algn="ctr">
              <a:spcBef>
                <a:spcPts val="0"/>
              </a:spcBef>
              <a:spcAft>
                <a:spcPts val="0"/>
              </a:spcAft>
              <a:buSzPts val="2300"/>
              <a:buAutoNum type="arabicPeriod"/>
            </a:pPr>
            <a:r>
              <a:rPr i="1" lang="es" sz="2600"/>
              <a:t>Seguro</a:t>
            </a:r>
            <a:endParaRPr i="1" sz="2600"/>
          </a:p>
          <a:p>
            <a:pPr indent="0" lvl="0" marL="457200" rtl="0" algn="ctr">
              <a:spcBef>
                <a:spcPts val="0"/>
              </a:spcBef>
              <a:spcAft>
                <a:spcPts val="0"/>
              </a:spcAft>
              <a:buNone/>
            </a:pPr>
            <a:r>
              <a:t/>
            </a:r>
            <a:endParaRPr i="1" sz="2600"/>
          </a:p>
          <a:p>
            <a:pPr indent="-374650" lvl="0" marL="457200" rtl="0" algn="ctr">
              <a:spcBef>
                <a:spcPts val="0"/>
              </a:spcBef>
              <a:spcAft>
                <a:spcPts val="0"/>
              </a:spcAft>
              <a:buSzPts val="2300"/>
              <a:buAutoNum type="arabicPeriod"/>
            </a:pPr>
            <a:r>
              <a:rPr i="1" lang="es" sz="2600"/>
              <a:t>Simple</a:t>
            </a:r>
            <a:endParaRPr i="1"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298135" y="659375"/>
            <a:ext cx="8229300" cy="858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i="1" lang="es" sz="2400" u="sng"/>
              <a:t>JDK (Java Development Kit)</a:t>
            </a:r>
            <a:endParaRPr b="1" i="1" sz="2400" u="sng"/>
          </a:p>
        </p:txBody>
      </p:sp>
      <p:sp>
        <p:nvSpPr>
          <p:cNvPr id="126" name="Google Shape;126;p29"/>
          <p:cNvSpPr txBox="1"/>
          <p:nvPr>
            <p:ph idx="1" type="subTitle"/>
          </p:nvPr>
        </p:nvSpPr>
        <p:spPr>
          <a:xfrm>
            <a:off x="298135" y="1517965"/>
            <a:ext cx="8229300" cy="3294000"/>
          </a:xfrm>
          <a:prstGeom prst="rect">
            <a:avLst/>
          </a:prstGeom>
        </p:spPr>
        <p:txBody>
          <a:bodyPr anchorCtr="0" anchor="ctr" bIns="0" lIns="0" spcFirstLastPara="1" rIns="0" wrap="square" tIns="0">
            <a:spAutoFit/>
          </a:bodyPr>
          <a:lstStyle/>
          <a:p>
            <a:pPr indent="0" lvl="0" marL="0" rtl="0" algn="l">
              <a:lnSpc>
                <a:spcPct val="150000"/>
              </a:lnSpc>
              <a:spcBef>
                <a:spcPts val="0"/>
              </a:spcBef>
              <a:spcAft>
                <a:spcPts val="0"/>
              </a:spcAft>
              <a:buClr>
                <a:schemeClr val="dk1"/>
              </a:buClr>
              <a:buSzPts val="1100"/>
              <a:buFont typeface="Arial"/>
              <a:buNone/>
            </a:pPr>
            <a:r>
              <a:rPr lang="es" sz="1500">
                <a:solidFill>
                  <a:srgbClr val="161616"/>
                </a:solidFill>
                <a:highlight>
                  <a:srgbClr val="FFFFFF"/>
                </a:highlight>
              </a:rPr>
              <a:t>Java™ Development Kit (JDK) es un software </a:t>
            </a:r>
            <a:r>
              <a:rPr lang="es" sz="1500">
                <a:solidFill>
                  <a:srgbClr val="161616"/>
                </a:solidFill>
                <a:highlight>
                  <a:srgbClr val="FFFFFF"/>
                </a:highlight>
              </a:rPr>
              <a:t>para desarrolladores</a:t>
            </a:r>
            <a:r>
              <a:rPr lang="es" sz="1500">
                <a:solidFill>
                  <a:srgbClr val="161616"/>
                </a:solidFill>
                <a:highlight>
                  <a:srgbClr val="FFFFFF"/>
                </a:highlight>
              </a:rPr>
              <a:t> de Java. Incluye el intérprete Java, clases Java y herramientas de desarrollo Java (JDT): compilador, depurador, desensamblador, visor de applets, generador de archivos de apéndice y generador de documentación.</a:t>
            </a:r>
            <a:endParaRPr sz="1500">
              <a:solidFill>
                <a:srgbClr val="161616"/>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s" sz="1500">
                <a:solidFill>
                  <a:srgbClr val="161616"/>
                </a:solidFill>
                <a:highlight>
                  <a:srgbClr val="FFFFFF"/>
                </a:highlight>
              </a:rPr>
              <a:t>El JDK le permite escribir aplicaciones que se desarrollan una sola vez y se ejecutan en cualquier lugar de cualquier máquina virtual Java. Las aplicaciones Java desarrolladas con el JDK en un sistema se pueden usar en otro sistema sin tener que cambiar ni recompilar el código. Los archivos de clase Java son portables a cualquier máquina virtual Java estándar.</a:t>
            </a:r>
            <a:endParaRPr sz="1500">
              <a:solidFill>
                <a:srgbClr val="161616"/>
              </a:solidFill>
              <a:highlight>
                <a:srgbClr val="FFFFFF"/>
              </a:highlight>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0"/>
          <p:cNvSpPr txBox="1"/>
          <p:nvPr>
            <p:ph type="title"/>
          </p:nvPr>
        </p:nvSpPr>
        <p:spPr>
          <a:xfrm>
            <a:off x="457100" y="919650"/>
            <a:ext cx="8229300" cy="439200"/>
          </a:xfrm>
          <a:prstGeom prst="rect">
            <a:avLst/>
          </a:prstGeom>
        </p:spPr>
        <p:txBody>
          <a:bodyPr anchorCtr="0" anchor="ctr" bIns="0" lIns="0" spcFirstLastPara="1" rIns="0" wrap="square" tIns="0">
            <a:noAutofit/>
          </a:bodyPr>
          <a:lstStyle/>
          <a:p>
            <a:pPr indent="0" lvl="0" marL="0" rtl="0" algn="ctr">
              <a:lnSpc>
                <a:spcPct val="115000"/>
              </a:lnSpc>
              <a:spcBef>
                <a:spcPts val="0"/>
              </a:spcBef>
              <a:spcAft>
                <a:spcPts val="200"/>
              </a:spcAft>
              <a:buClr>
                <a:schemeClr val="dk1"/>
              </a:buClr>
              <a:buSzPts val="1100"/>
              <a:buFont typeface="Arial"/>
              <a:buNone/>
            </a:pPr>
            <a:r>
              <a:rPr b="1" i="1" lang="es" sz="2500" u="sng">
                <a:solidFill>
                  <a:schemeClr val="dk1"/>
                </a:solidFill>
              </a:rPr>
              <a:t>¿Qué obtendré al descargar el software Java?</a:t>
            </a:r>
            <a:endParaRPr b="1" i="1" sz="2500" u="sng"/>
          </a:p>
        </p:txBody>
      </p:sp>
      <p:sp>
        <p:nvSpPr>
          <p:cNvPr id="132" name="Google Shape;132;p30"/>
          <p:cNvSpPr txBox="1"/>
          <p:nvPr>
            <p:ph idx="1" type="subTitle"/>
          </p:nvPr>
        </p:nvSpPr>
        <p:spPr>
          <a:xfrm>
            <a:off x="457110" y="1563240"/>
            <a:ext cx="8229300" cy="2983200"/>
          </a:xfrm>
          <a:prstGeom prst="rect">
            <a:avLst/>
          </a:prstGeom>
        </p:spPr>
        <p:txBody>
          <a:bodyPr anchorCtr="0" anchor="ctr" bIns="0" lIns="0" spcFirstLastPara="1" rIns="0" wrap="square" tIns="0">
            <a:normAutofit fontScale="92500" lnSpcReduction="10000"/>
          </a:bodyPr>
          <a:lstStyle/>
          <a:p>
            <a:pPr indent="0" lvl="0" marL="0" rtl="0" algn="l">
              <a:lnSpc>
                <a:spcPct val="115000"/>
              </a:lnSpc>
              <a:spcBef>
                <a:spcPts val="0"/>
              </a:spcBef>
              <a:spcAft>
                <a:spcPts val="0"/>
              </a:spcAft>
              <a:buNone/>
            </a:pPr>
            <a:r>
              <a:rPr lang="es" sz="1800">
                <a:solidFill>
                  <a:schemeClr val="dk1"/>
                </a:solidFill>
              </a:rPr>
              <a:t>Al descargar el software Java, obtendrá la versión que elija de Java Runtime Environment (JRE).</a:t>
            </a:r>
            <a:endParaRPr sz="1800">
              <a:solidFill>
                <a:schemeClr val="dk1"/>
              </a:solidFill>
            </a:endParaRPr>
          </a:p>
          <a:p>
            <a:pPr indent="0" lvl="0" marL="0" rtl="0" algn="l">
              <a:lnSpc>
                <a:spcPct val="115000"/>
              </a:lnSpc>
              <a:spcBef>
                <a:spcPts val="0"/>
              </a:spcBef>
              <a:spcAft>
                <a:spcPts val="0"/>
              </a:spcAft>
              <a:buClr>
                <a:schemeClr val="dk1"/>
              </a:buClr>
              <a:buSzPct val="61111"/>
              <a:buFont typeface="Arial"/>
              <a:buNone/>
            </a:pPr>
            <a:r>
              <a:t/>
            </a:r>
            <a:endParaRPr sz="1800">
              <a:solidFill>
                <a:schemeClr val="dk1"/>
              </a:solidFill>
            </a:endParaRPr>
          </a:p>
          <a:p>
            <a:pPr indent="0" lvl="0" marL="0" rtl="0" algn="l">
              <a:lnSpc>
                <a:spcPct val="115000"/>
              </a:lnSpc>
              <a:spcBef>
                <a:spcPts val="0"/>
              </a:spcBef>
              <a:spcAft>
                <a:spcPts val="0"/>
              </a:spcAft>
              <a:buNone/>
            </a:pPr>
            <a:r>
              <a:rPr lang="es" sz="1800">
                <a:solidFill>
                  <a:schemeClr val="dk1"/>
                </a:solidFill>
              </a:rPr>
              <a:t>JRE incluye Java Virtual Machine (JVM), las clases del núcleo de la plataforma Java y bibliotecas de la plataforma Java de compatibilidad. JRE representa la parte de tiempo de ejecución del software Java, que es todo lo que necesita para ejecutar las aplicaciones de Java WebStart desde un navegador web compatible.</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Clr>
                <a:schemeClr val="dk1"/>
              </a:buClr>
              <a:buSzPct val="61111"/>
              <a:buFont typeface="Arial"/>
              <a:buNone/>
            </a:pPr>
            <a:r>
              <a:rPr lang="es" sz="1800">
                <a:solidFill>
                  <a:schemeClr val="dk1"/>
                </a:solidFill>
              </a:rPr>
              <a:t>Sin embargo, no incorpora herramientas de desarrollo, dado que ya forman parte de Java Development Kit (JDK).</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ph type="title"/>
          </p:nvPr>
        </p:nvSpPr>
        <p:spPr>
          <a:xfrm>
            <a:off x="332210" y="829675"/>
            <a:ext cx="8229300" cy="858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i="1" lang="es" sz="3000" u="sng"/>
              <a:t>¿Qu</a:t>
            </a:r>
            <a:r>
              <a:rPr b="1" i="1" lang="es" sz="3000" u="sng"/>
              <a:t>é es la Java Virtual Machine?</a:t>
            </a:r>
            <a:endParaRPr b="1" i="1" sz="3000" u="sng"/>
          </a:p>
        </p:txBody>
      </p:sp>
      <p:sp>
        <p:nvSpPr>
          <p:cNvPr id="138" name="Google Shape;138;p31"/>
          <p:cNvSpPr txBox="1"/>
          <p:nvPr>
            <p:ph idx="1" type="subTitle"/>
          </p:nvPr>
        </p:nvSpPr>
        <p:spPr>
          <a:xfrm>
            <a:off x="332200" y="1613850"/>
            <a:ext cx="8229300" cy="19158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s" sz="1900">
                <a:solidFill>
                  <a:srgbClr val="333333"/>
                </a:solidFill>
                <a:highlight>
                  <a:srgbClr val="FFFFFF"/>
                </a:highlight>
              </a:rPr>
              <a:t>Java Virtual Machine es solo una parte del software de Java que se encarga de ejecutar una aplicación. Java Virtual Machine está incluido en la descarga del software Java, forma parte de JRE y ayuda a ejecutar aplicaciones Java.</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2"/>
          <p:cNvSpPr txBox="1"/>
          <p:nvPr>
            <p:ph type="title"/>
          </p:nvPr>
        </p:nvSpPr>
        <p:spPr>
          <a:xfrm>
            <a:off x="457360" y="886450"/>
            <a:ext cx="8229300" cy="858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i="1" lang="es" sz="3000" u="sng"/>
              <a:t>Tipos de Dato</a:t>
            </a:r>
            <a:r>
              <a:rPr b="1" i="1" lang="es" sz="3000" u="sng"/>
              <a:t> en Java</a:t>
            </a:r>
            <a:endParaRPr b="1" i="1" sz="3000" u="sng"/>
          </a:p>
        </p:txBody>
      </p:sp>
      <p:sp>
        <p:nvSpPr>
          <p:cNvPr id="144" name="Google Shape;144;p32"/>
          <p:cNvSpPr txBox="1"/>
          <p:nvPr>
            <p:ph idx="1" type="subTitle"/>
          </p:nvPr>
        </p:nvSpPr>
        <p:spPr>
          <a:xfrm>
            <a:off x="457360" y="1745040"/>
            <a:ext cx="8229300" cy="33324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s" sz="1500">
                <a:solidFill>
                  <a:srgbClr val="161616"/>
                </a:solidFill>
                <a:highlight>
                  <a:srgbClr val="FFFFFF"/>
                </a:highlight>
              </a:rPr>
              <a:t>Los tipos de datos </a:t>
            </a:r>
            <a:r>
              <a:rPr lang="es" sz="1500">
                <a:solidFill>
                  <a:srgbClr val="161616"/>
                </a:solidFill>
                <a:highlight>
                  <a:srgbClr val="FFFFFF"/>
                </a:highlight>
              </a:rPr>
              <a:t>básicos</a:t>
            </a:r>
            <a:r>
              <a:rPr lang="es" sz="1500">
                <a:solidFill>
                  <a:srgbClr val="161616"/>
                </a:solidFill>
                <a:highlight>
                  <a:srgbClr val="FFFFFF"/>
                </a:highlight>
              </a:rPr>
              <a:t> en Java son:</a:t>
            </a:r>
            <a:endParaRPr sz="1500">
              <a:solidFill>
                <a:srgbClr val="161616"/>
              </a:solidFill>
              <a:highlight>
                <a:srgbClr val="FFFFFF"/>
              </a:highlight>
            </a:endParaRPr>
          </a:p>
          <a:p>
            <a:pPr indent="0" lvl="0" marL="0" rtl="0" algn="l">
              <a:spcBef>
                <a:spcPts val="0"/>
              </a:spcBef>
              <a:spcAft>
                <a:spcPts val="0"/>
              </a:spcAft>
              <a:buClr>
                <a:schemeClr val="dk1"/>
              </a:buClr>
              <a:buSzPts val="1100"/>
              <a:buFont typeface="Arial"/>
              <a:buNone/>
            </a:pPr>
            <a:r>
              <a:t/>
            </a:r>
            <a:endParaRPr sz="1500">
              <a:solidFill>
                <a:srgbClr val="161616"/>
              </a:solidFill>
              <a:highlight>
                <a:srgbClr val="FFFFFF"/>
              </a:highlight>
            </a:endParaRPr>
          </a:p>
          <a:p>
            <a:pPr indent="-323850" lvl="0" marL="457200" rtl="0" algn="l">
              <a:lnSpc>
                <a:spcPct val="150000"/>
              </a:lnSpc>
              <a:spcBef>
                <a:spcPts val="0"/>
              </a:spcBef>
              <a:spcAft>
                <a:spcPts val="0"/>
              </a:spcAft>
              <a:buClr>
                <a:srgbClr val="161616"/>
              </a:buClr>
              <a:buSzPts val="1500"/>
              <a:buChar char="●"/>
            </a:pPr>
            <a:r>
              <a:rPr lang="es" sz="1500">
                <a:solidFill>
                  <a:srgbClr val="161616"/>
                </a:solidFill>
                <a:highlight>
                  <a:srgbClr val="FFFFFF"/>
                </a:highlight>
              </a:rPr>
              <a:t>Tipos primitivos: int, short, long, double, float, boolean, byte, char</a:t>
            </a:r>
            <a:endParaRPr sz="1500">
              <a:solidFill>
                <a:srgbClr val="161616"/>
              </a:solidFill>
              <a:highlight>
                <a:srgbClr val="FFFFFF"/>
              </a:highlight>
            </a:endParaRPr>
          </a:p>
          <a:p>
            <a:pPr indent="-323850" lvl="0" marL="457200" rtl="0" algn="l">
              <a:lnSpc>
                <a:spcPct val="150000"/>
              </a:lnSpc>
              <a:spcBef>
                <a:spcPts val="0"/>
              </a:spcBef>
              <a:spcAft>
                <a:spcPts val="0"/>
              </a:spcAft>
              <a:buClr>
                <a:srgbClr val="161616"/>
              </a:buClr>
              <a:buSzPts val="1500"/>
              <a:buChar char="●"/>
            </a:pPr>
            <a:r>
              <a:rPr lang="es" sz="1500">
                <a:solidFill>
                  <a:srgbClr val="161616"/>
                </a:solidFill>
                <a:highlight>
                  <a:srgbClr val="FFFFFF"/>
                </a:highlight>
              </a:rPr>
              <a:t>Clases de derivador para tipos primitivos: java.lang.Integer, java.lang.Short, java.lang.Long, java.lang.Double, java.lang.Float, java.lang.Boolean, java.lang.Byte, java.lang.Character</a:t>
            </a:r>
            <a:endParaRPr sz="1500">
              <a:solidFill>
                <a:srgbClr val="161616"/>
              </a:solidFill>
              <a:highlight>
                <a:srgbClr val="FFFFFF"/>
              </a:highlight>
            </a:endParaRPr>
          </a:p>
          <a:p>
            <a:pPr indent="-323850" lvl="0" marL="457200" rtl="0" algn="l">
              <a:lnSpc>
                <a:spcPct val="150000"/>
              </a:lnSpc>
              <a:spcBef>
                <a:spcPts val="0"/>
              </a:spcBef>
              <a:spcAft>
                <a:spcPts val="0"/>
              </a:spcAft>
              <a:buClr>
                <a:srgbClr val="161616"/>
              </a:buClr>
              <a:buSzPts val="1500"/>
              <a:buChar char="●"/>
            </a:pPr>
            <a:r>
              <a:rPr lang="es" sz="1500">
                <a:solidFill>
                  <a:srgbClr val="161616"/>
                </a:solidFill>
                <a:highlight>
                  <a:srgbClr val="FFFFFF"/>
                </a:highlight>
              </a:rPr>
              <a:t>Tipo de serie: java.lang.String</a:t>
            </a:r>
            <a:endParaRPr sz="1500">
              <a:solidFill>
                <a:srgbClr val="161616"/>
              </a:solidFill>
              <a:highlight>
                <a:srgbClr val="FFFFFF"/>
              </a:highlight>
            </a:endParaRPr>
          </a:p>
          <a:p>
            <a:pPr indent="-323850" lvl="0" marL="457200" rtl="0" algn="l">
              <a:lnSpc>
                <a:spcPct val="150000"/>
              </a:lnSpc>
              <a:spcBef>
                <a:spcPts val="0"/>
              </a:spcBef>
              <a:spcAft>
                <a:spcPts val="0"/>
              </a:spcAft>
              <a:buClr>
                <a:srgbClr val="161616"/>
              </a:buClr>
              <a:buSzPts val="1500"/>
              <a:buChar char="●"/>
            </a:pPr>
            <a:r>
              <a:rPr lang="es" sz="1500">
                <a:solidFill>
                  <a:srgbClr val="161616"/>
                </a:solidFill>
                <a:highlight>
                  <a:srgbClr val="FFFFFF"/>
                </a:highlight>
              </a:rPr>
              <a:t>Tipos de fecha/hora: java.util.Date, java.util.Calendar, java.sql.Date, java.sql.Time, java.sql.Timestamp</a:t>
            </a:r>
            <a:endParaRPr sz="1500">
              <a:solidFill>
                <a:srgbClr val="161616"/>
              </a:solidFill>
              <a:highlight>
                <a:srgbClr val="FFFFFF"/>
              </a:highlight>
            </a:endParaRPr>
          </a:p>
          <a:p>
            <a:pPr indent="-323850" lvl="0" marL="457200" rtl="0" algn="l">
              <a:lnSpc>
                <a:spcPct val="150000"/>
              </a:lnSpc>
              <a:spcBef>
                <a:spcPts val="0"/>
              </a:spcBef>
              <a:spcAft>
                <a:spcPts val="0"/>
              </a:spcAft>
              <a:buClr>
                <a:srgbClr val="161616"/>
              </a:buClr>
              <a:buSzPts val="1500"/>
              <a:buChar char="●"/>
            </a:pPr>
            <a:r>
              <a:rPr lang="es" sz="1500">
                <a:solidFill>
                  <a:srgbClr val="161616"/>
                </a:solidFill>
                <a:highlight>
                  <a:srgbClr val="FFFFFF"/>
                </a:highlight>
              </a:rPr>
              <a:t>Tipos numéricos: java.math.BigInteger, java.math.BigDecimal</a:t>
            </a:r>
            <a:endParaRPr sz="1500">
              <a:solidFill>
                <a:srgbClr val="161616"/>
              </a:solidFill>
              <a:highlight>
                <a:srgbClr val="FFFFFF"/>
              </a:highlight>
            </a:endParaRPr>
          </a:p>
          <a:p>
            <a:pPr indent="0" lvl="0" marL="0" rtl="0" algn="l">
              <a:spcBef>
                <a:spcPts val="1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3"/>
          <p:cNvSpPr txBox="1"/>
          <p:nvPr>
            <p:ph type="title"/>
          </p:nvPr>
        </p:nvSpPr>
        <p:spPr>
          <a:xfrm>
            <a:off x="457360" y="1068125"/>
            <a:ext cx="8229300" cy="858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i="1" lang="es" sz="3000" u="sng"/>
              <a:t>Arrays en Java</a:t>
            </a:r>
            <a:endParaRPr b="1" i="1" sz="3000" u="sng"/>
          </a:p>
        </p:txBody>
      </p:sp>
      <p:sp>
        <p:nvSpPr>
          <p:cNvPr id="150" name="Google Shape;150;p33"/>
          <p:cNvSpPr txBox="1"/>
          <p:nvPr>
            <p:ph idx="1" type="subTitle"/>
          </p:nvPr>
        </p:nvSpPr>
        <p:spPr>
          <a:xfrm>
            <a:off x="241360" y="1926715"/>
            <a:ext cx="8229300" cy="30570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s">
                <a:solidFill>
                  <a:schemeClr val="dk1"/>
                </a:solidFill>
                <a:highlight>
                  <a:schemeClr val="lt1"/>
                </a:highlight>
              </a:rPr>
              <a:t>Un array </a:t>
            </a:r>
            <a:r>
              <a:rPr lang="es">
                <a:solidFill>
                  <a:schemeClr val="dk1"/>
                </a:solidFill>
                <a:highlight>
                  <a:schemeClr val="lt1"/>
                </a:highlight>
                <a:uFill>
                  <a:noFill/>
                </a:uFill>
                <a:hlinkClick r:id="rId3">
                  <a:extLst>
                    <a:ext uri="{A12FA001-AC4F-418D-AE19-62706E023703}">
                      <ahyp:hlinkClr val="tx"/>
                    </a:ext>
                  </a:extLst>
                </a:hlinkClick>
              </a:rPr>
              <a:t>Java</a:t>
            </a:r>
            <a:r>
              <a:rPr lang="es">
                <a:solidFill>
                  <a:schemeClr val="dk1"/>
                </a:solidFill>
                <a:highlight>
                  <a:schemeClr val="lt1"/>
                </a:highlight>
              </a:rPr>
              <a:t> es una estructura de datos que nos permite almacenar una ristra de datos de un mismo tipo. El tamaño de los arrays se declara en un primer momento y no puede cambiar en tiempo de ejecución como puede </a:t>
            </a:r>
            <a:r>
              <a:rPr lang="es">
                <a:solidFill>
                  <a:schemeClr val="dk1"/>
                </a:solidFill>
                <a:highlight>
                  <a:schemeClr val="lt1"/>
                </a:highlight>
              </a:rPr>
              <a:t>ocurrir</a:t>
            </a:r>
            <a:r>
              <a:rPr lang="es">
                <a:solidFill>
                  <a:schemeClr val="dk1"/>
                </a:solidFill>
                <a:highlight>
                  <a:schemeClr val="lt1"/>
                </a:highlight>
              </a:rPr>
              <a:t> en otros lenguajes. La declaración de un array en Java y su inicialización se realiza de la siguiente manera:</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s">
                <a:solidFill>
                  <a:schemeClr val="dk1"/>
                </a:solidFill>
                <a:highlight>
                  <a:schemeClr val="lt1"/>
                </a:highlight>
                <a:latin typeface="Courier New"/>
                <a:ea typeface="Courier New"/>
                <a:cs typeface="Courier New"/>
                <a:sym typeface="Courier New"/>
              </a:rPr>
              <a:t>tipo_dato nombre_array</a:t>
            </a:r>
            <a:r>
              <a:rPr b="1" lang="es">
                <a:solidFill>
                  <a:schemeClr val="dk1"/>
                </a:solidFill>
                <a:highlight>
                  <a:schemeClr val="lt1"/>
                </a:highlight>
                <a:latin typeface="Courier New"/>
                <a:ea typeface="Courier New"/>
                <a:cs typeface="Courier New"/>
                <a:sym typeface="Courier New"/>
              </a:rPr>
              <a:t>[];</a:t>
            </a:r>
            <a:endParaRPr>
              <a:solidFill>
                <a:schemeClr val="dk1"/>
              </a:solidFill>
              <a:highlight>
                <a:schemeClr val="lt1"/>
              </a:highlight>
              <a:latin typeface="Courier New"/>
              <a:ea typeface="Courier New"/>
              <a:cs typeface="Courier New"/>
              <a:sym typeface="Courier New"/>
            </a:endParaRPr>
          </a:p>
          <a:p>
            <a:pPr indent="0" lvl="0" marL="88900" marR="88900" rtl="0" algn="l">
              <a:lnSpc>
                <a:spcPct val="142857"/>
              </a:lnSpc>
              <a:spcBef>
                <a:spcPts val="0"/>
              </a:spcBef>
              <a:spcAft>
                <a:spcPts val="0"/>
              </a:spcAft>
              <a:buClr>
                <a:schemeClr val="dk1"/>
              </a:buClr>
              <a:buSzPts val="1100"/>
              <a:buFont typeface="Arial"/>
              <a:buNone/>
            </a:pPr>
            <a:r>
              <a:rPr lang="es">
                <a:solidFill>
                  <a:schemeClr val="dk1"/>
                </a:solidFill>
                <a:highlight>
                  <a:schemeClr val="lt1"/>
                </a:highlight>
                <a:latin typeface="Courier New"/>
                <a:ea typeface="Courier New"/>
                <a:cs typeface="Courier New"/>
                <a:sym typeface="Courier New"/>
              </a:rPr>
              <a:t>nombre_array </a:t>
            </a:r>
            <a:r>
              <a:rPr b="1" lang="es">
                <a:solidFill>
                  <a:schemeClr val="dk1"/>
                </a:solidFill>
                <a:highlight>
                  <a:schemeClr val="lt1"/>
                </a:highlight>
                <a:latin typeface="Courier New"/>
                <a:ea typeface="Courier New"/>
                <a:cs typeface="Courier New"/>
                <a:sym typeface="Courier New"/>
              </a:rPr>
              <a:t>=</a:t>
            </a:r>
            <a:r>
              <a:rPr lang="es">
                <a:solidFill>
                  <a:schemeClr val="dk1"/>
                </a:solidFill>
                <a:highlight>
                  <a:schemeClr val="lt1"/>
                </a:highlight>
                <a:latin typeface="Courier New"/>
                <a:ea typeface="Courier New"/>
                <a:cs typeface="Courier New"/>
                <a:sym typeface="Courier New"/>
              </a:rPr>
              <a:t> </a:t>
            </a:r>
            <a:r>
              <a:rPr b="1" lang="es">
                <a:solidFill>
                  <a:schemeClr val="dk1"/>
                </a:solidFill>
                <a:highlight>
                  <a:schemeClr val="lt1"/>
                </a:highlight>
                <a:latin typeface="Courier New"/>
                <a:ea typeface="Courier New"/>
                <a:cs typeface="Courier New"/>
                <a:sym typeface="Courier New"/>
              </a:rPr>
              <a:t>new</a:t>
            </a:r>
            <a:r>
              <a:rPr lang="es">
                <a:solidFill>
                  <a:schemeClr val="dk1"/>
                </a:solidFill>
                <a:highlight>
                  <a:schemeClr val="lt1"/>
                </a:highlight>
                <a:latin typeface="Courier New"/>
                <a:ea typeface="Courier New"/>
                <a:cs typeface="Courier New"/>
                <a:sym typeface="Courier New"/>
              </a:rPr>
              <a:t> tipo_dato</a:t>
            </a:r>
            <a:r>
              <a:rPr b="1" lang="es">
                <a:solidFill>
                  <a:schemeClr val="dk1"/>
                </a:solidFill>
                <a:highlight>
                  <a:schemeClr val="lt1"/>
                </a:highlight>
                <a:latin typeface="Courier New"/>
                <a:ea typeface="Courier New"/>
                <a:cs typeface="Courier New"/>
                <a:sym typeface="Courier New"/>
              </a:rPr>
              <a:t>[</a:t>
            </a:r>
            <a:r>
              <a:rPr lang="es">
                <a:solidFill>
                  <a:schemeClr val="dk1"/>
                </a:solidFill>
                <a:highlight>
                  <a:schemeClr val="lt1"/>
                </a:highlight>
                <a:latin typeface="Courier New"/>
                <a:ea typeface="Courier New"/>
                <a:cs typeface="Courier New"/>
                <a:sym typeface="Courier New"/>
              </a:rPr>
              <a:t>tamanio</a:t>
            </a:r>
            <a:r>
              <a:rPr b="1" lang="es">
                <a:solidFill>
                  <a:schemeClr val="dk1"/>
                </a:solidFill>
                <a:highlight>
                  <a:schemeClr val="lt1"/>
                </a:highlight>
                <a:latin typeface="Courier New"/>
                <a:ea typeface="Courier New"/>
                <a:cs typeface="Courier New"/>
                <a:sym typeface="Courier New"/>
              </a:rPr>
              <a:t>];</a:t>
            </a:r>
            <a:endParaRPr b="1">
              <a:solidFill>
                <a:schemeClr val="dk1"/>
              </a:solidFill>
              <a:highlight>
                <a:schemeClr val="lt1"/>
              </a:highlight>
              <a:latin typeface="Courier New"/>
              <a:ea typeface="Courier New"/>
              <a:cs typeface="Courier New"/>
              <a:sym typeface="Courier New"/>
            </a:endParaRPr>
          </a:p>
          <a:p>
            <a:pPr indent="0" lvl="0" marL="0" rtl="0" algn="l">
              <a:spcBef>
                <a:spcPts val="800"/>
              </a:spcBef>
              <a:spcAft>
                <a:spcPts val="0"/>
              </a:spcAft>
              <a:buNone/>
            </a:pPr>
            <a:r>
              <a:t/>
            </a:r>
            <a:endParaRPr>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highlight>
                  <a:schemeClr val="lt1"/>
                </a:highlight>
              </a:rPr>
              <a:t>Por ejemplo, podríamos declarar un array de caracteres e inicializarlo de la siguiente manera:</a:t>
            </a:r>
            <a:endParaRPr>
              <a:solidFill>
                <a:schemeClr val="dk1"/>
              </a:solidFill>
              <a:highlight>
                <a:schemeClr val="lt1"/>
              </a:highlight>
            </a:endParaRPr>
          </a:p>
          <a:p>
            <a:pPr indent="0" lvl="0" marL="0" rtl="0" algn="l">
              <a:spcBef>
                <a:spcPts val="800"/>
              </a:spcBef>
              <a:spcAft>
                <a:spcPts val="0"/>
              </a:spcAft>
              <a:buNone/>
            </a:pPr>
            <a:r>
              <a:rPr b="1" lang="es">
                <a:solidFill>
                  <a:schemeClr val="dk1"/>
                </a:solidFill>
                <a:highlight>
                  <a:schemeClr val="lt1"/>
                </a:highlight>
                <a:latin typeface="Courier New"/>
                <a:ea typeface="Courier New"/>
                <a:cs typeface="Courier New"/>
                <a:sym typeface="Courier New"/>
              </a:rPr>
              <a:t>char</a:t>
            </a:r>
            <a:r>
              <a:rPr lang="es">
                <a:solidFill>
                  <a:schemeClr val="dk1"/>
                </a:solidFill>
                <a:highlight>
                  <a:schemeClr val="lt1"/>
                </a:highlight>
                <a:latin typeface="Courier New"/>
                <a:ea typeface="Courier New"/>
                <a:cs typeface="Courier New"/>
                <a:sym typeface="Courier New"/>
              </a:rPr>
              <a:t> arrayCaracteres</a:t>
            </a:r>
            <a:r>
              <a:rPr b="1" lang="es">
                <a:solidFill>
                  <a:schemeClr val="dk1"/>
                </a:solidFill>
                <a:highlight>
                  <a:schemeClr val="lt1"/>
                </a:highlight>
                <a:latin typeface="Courier New"/>
                <a:ea typeface="Courier New"/>
                <a:cs typeface="Courier New"/>
                <a:sym typeface="Courier New"/>
              </a:rPr>
              <a:t>[];</a:t>
            </a:r>
            <a:endParaRPr>
              <a:solidFill>
                <a:schemeClr val="dk1"/>
              </a:solidFill>
              <a:highlight>
                <a:schemeClr val="lt1"/>
              </a:highlight>
              <a:latin typeface="Courier New"/>
              <a:ea typeface="Courier New"/>
              <a:cs typeface="Courier New"/>
              <a:sym typeface="Courier New"/>
            </a:endParaRPr>
          </a:p>
          <a:p>
            <a:pPr indent="0" lvl="0" marL="88900" marR="88900" rtl="0" algn="l">
              <a:lnSpc>
                <a:spcPct val="142857"/>
              </a:lnSpc>
              <a:spcBef>
                <a:spcPts val="0"/>
              </a:spcBef>
              <a:spcAft>
                <a:spcPts val="0"/>
              </a:spcAft>
              <a:buClr>
                <a:schemeClr val="dk1"/>
              </a:buClr>
              <a:buSzPts val="1100"/>
              <a:buFont typeface="Arial"/>
              <a:buNone/>
            </a:pPr>
            <a:r>
              <a:rPr lang="es">
                <a:solidFill>
                  <a:schemeClr val="dk1"/>
                </a:solidFill>
                <a:highlight>
                  <a:schemeClr val="lt1"/>
                </a:highlight>
                <a:latin typeface="Courier New"/>
                <a:ea typeface="Courier New"/>
                <a:cs typeface="Courier New"/>
                <a:sym typeface="Courier New"/>
              </a:rPr>
              <a:t>arrayCaracteres </a:t>
            </a:r>
            <a:r>
              <a:rPr b="1" lang="es">
                <a:solidFill>
                  <a:schemeClr val="dk1"/>
                </a:solidFill>
                <a:highlight>
                  <a:schemeClr val="lt1"/>
                </a:highlight>
                <a:latin typeface="Courier New"/>
                <a:ea typeface="Courier New"/>
                <a:cs typeface="Courier New"/>
                <a:sym typeface="Courier New"/>
              </a:rPr>
              <a:t>=</a:t>
            </a:r>
            <a:r>
              <a:rPr lang="es">
                <a:solidFill>
                  <a:schemeClr val="dk1"/>
                </a:solidFill>
                <a:highlight>
                  <a:schemeClr val="lt1"/>
                </a:highlight>
                <a:latin typeface="Courier New"/>
                <a:ea typeface="Courier New"/>
                <a:cs typeface="Courier New"/>
                <a:sym typeface="Courier New"/>
              </a:rPr>
              <a:t> </a:t>
            </a:r>
            <a:r>
              <a:rPr b="1" lang="es">
                <a:solidFill>
                  <a:schemeClr val="dk1"/>
                </a:solidFill>
                <a:highlight>
                  <a:schemeClr val="lt1"/>
                </a:highlight>
                <a:latin typeface="Courier New"/>
                <a:ea typeface="Courier New"/>
                <a:cs typeface="Courier New"/>
                <a:sym typeface="Courier New"/>
              </a:rPr>
              <a:t>new</a:t>
            </a:r>
            <a:r>
              <a:rPr lang="es">
                <a:solidFill>
                  <a:schemeClr val="dk1"/>
                </a:solidFill>
                <a:highlight>
                  <a:schemeClr val="lt1"/>
                </a:highlight>
                <a:latin typeface="Courier New"/>
                <a:ea typeface="Courier New"/>
                <a:cs typeface="Courier New"/>
                <a:sym typeface="Courier New"/>
              </a:rPr>
              <a:t> </a:t>
            </a:r>
            <a:r>
              <a:rPr b="1" lang="es">
                <a:solidFill>
                  <a:schemeClr val="dk1"/>
                </a:solidFill>
                <a:highlight>
                  <a:schemeClr val="lt1"/>
                </a:highlight>
                <a:latin typeface="Courier New"/>
                <a:ea typeface="Courier New"/>
                <a:cs typeface="Courier New"/>
                <a:sym typeface="Courier New"/>
              </a:rPr>
              <a:t>char[</a:t>
            </a:r>
            <a:r>
              <a:rPr lang="es">
                <a:solidFill>
                  <a:schemeClr val="dk1"/>
                </a:solidFill>
                <a:highlight>
                  <a:schemeClr val="lt1"/>
                </a:highlight>
                <a:latin typeface="Courier New"/>
                <a:ea typeface="Courier New"/>
                <a:cs typeface="Courier New"/>
                <a:sym typeface="Courier New"/>
              </a:rPr>
              <a:t>10</a:t>
            </a:r>
            <a:r>
              <a:rPr b="1" lang="es">
                <a:solidFill>
                  <a:schemeClr val="dk1"/>
                </a:solidFill>
                <a:highlight>
                  <a:schemeClr val="lt1"/>
                </a:highlight>
                <a:latin typeface="Courier New"/>
                <a:ea typeface="Courier New"/>
                <a:cs typeface="Courier New"/>
                <a:sym typeface="Courier New"/>
              </a:rPr>
              <a:t>];</a:t>
            </a:r>
            <a:endParaRPr b="1">
              <a:solidFill>
                <a:schemeClr val="dk1"/>
              </a:solidFill>
              <a:highlight>
                <a:schemeClr val="lt1"/>
              </a:highlight>
              <a:latin typeface="Courier New"/>
              <a:ea typeface="Courier New"/>
              <a:cs typeface="Courier New"/>
              <a:sym typeface="Courier New"/>
            </a:endParaRPr>
          </a:p>
          <a:p>
            <a:pPr indent="0" lvl="0" marL="0" rtl="0" algn="l">
              <a:spcBef>
                <a:spcPts val="800"/>
              </a:spcBef>
              <a:spcAft>
                <a:spcPts val="0"/>
              </a:spcAft>
              <a:buNone/>
            </a:pPr>
            <a:r>
              <a:t/>
            </a:r>
            <a:endParaRPr sz="1050">
              <a:solidFill>
                <a:srgbClr val="555555"/>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4"/>
          <p:cNvSpPr txBox="1"/>
          <p:nvPr>
            <p:ph type="title"/>
          </p:nvPr>
        </p:nvSpPr>
        <p:spPr>
          <a:xfrm>
            <a:off x="400335" y="954575"/>
            <a:ext cx="8229300" cy="858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i="1" lang="es" sz="3000" u="sng"/>
              <a:t>Variables y Constantes</a:t>
            </a:r>
            <a:endParaRPr b="1" i="1" sz="3000" u="sng"/>
          </a:p>
        </p:txBody>
      </p:sp>
      <p:sp>
        <p:nvSpPr>
          <p:cNvPr id="156" name="Google Shape;156;p34"/>
          <p:cNvSpPr txBox="1"/>
          <p:nvPr>
            <p:ph idx="1" type="subTitle"/>
          </p:nvPr>
        </p:nvSpPr>
        <p:spPr>
          <a:xfrm>
            <a:off x="354910" y="1998190"/>
            <a:ext cx="8229300" cy="27552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s" sz="1500"/>
              <a:t>Como hemos mencionado, una variable es un espacio de memoria reservado para almacenar un valor.</a:t>
            </a:r>
            <a:endParaRPr sz="1500"/>
          </a:p>
          <a:p>
            <a:pPr indent="0" lvl="0" marL="0" rtl="0" algn="l">
              <a:spcBef>
                <a:spcPts val="0"/>
              </a:spcBef>
              <a:spcAft>
                <a:spcPts val="0"/>
              </a:spcAft>
              <a:buNone/>
            </a:pPr>
            <a:br>
              <a:rPr lang="es"/>
            </a:br>
            <a:r>
              <a:rPr lang="es" sz="1500">
                <a:solidFill>
                  <a:srgbClr val="131516"/>
                </a:solidFill>
                <a:highlight>
                  <a:srgbClr val="FFFFFF"/>
                </a:highlight>
                <a:latin typeface="Roboto"/>
                <a:ea typeface="Roboto"/>
                <a:cs typeface="Roboto"/>
                <a:sym typeface="Roboto"/>
              </a:rPr>
              <a:t>El lenguaje de programación Java tiene tipos estáticos, lo que significa que todas las variables deben declararse primero antes de que puedan usarse. Esto implica indicar el tipo y el nombre de la variable.</a:t>
            </a:r>
            <a:endParaRPr sz="1500">
              <a:solidFill>
                <a:srgbClr val="131516"/>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131516"/>
              </a:solidFill>
              <a:highlight>
                <a:srgbClr val="FFFFFF"/>
              </a:highlight>
              <a:latin typeface="Roboto"/>
              <a:ea typeface="Roboto"/>
              <a:cs typeface="Roboto"/>
              <a:sym typeface="Roboto"/>
            </a:endParaRPr>
          </a:p>
          <a:p>
            <a:pPr indent="0" lvl="0" marL="0" rtl="0" algn="l">
              <a:spcBef>
                <a:spcPts val="0"/>
              </a:spcBef>
              <a:spcAft>
                <a:spcPts val="0"/>
              </a:spcAft>
              <a:buNone/>
            </a:pPr>
            <a:r>
              <a:rPr lang="es" sz="1500">
                <a:solidFill>
                  <a:srgbClr val="131516"/>
                </a:solidFill>
                <a:highlight>
                  <a:srgbClr val="FFFFFF"/>
                </a:highlight>
                <a:latin typeface="Roboto"/>
                <a:ea typeface="Roboto"/>
                <a:cs typeface="Roboto"/>
                <a:sym typeface="Roboto"/>
              </a:rPr>
              <a:t>La palabra clave que java ha reservado para definir constantes es la palabra "final". En java es muy simple definir constantes, solo basta con ponerles el modificador final antes de la declaración del tipo. Al definir un dato como constante le podremos asignar un valor por primera vez y luego de eso no será posible </a:t>
            </a:r>
            <a:r>
              <a:rPr lang="es" sz="1500">
                <a:solidFill>
                  <a:srgbClr val="131516"/>
                </a:solidFill>
                <a:highlight>
                  <a:srgbClr val="FFFFFF"/>
                </a:highlight>
                <a:latin typeface="Roboto"/>
                <a:ea typeface="Roboto"/>
                <a:cs typeface="Roboto"/>
                <a:sym typeface="Roboto"/>
              </a:rPr>
              <a:t>cambiar ese</a:t>
            </a:r>
            <a:r>
              <a:rPr lang="es" sz="1500">
                <a:solidFill>
                  <a:srgbClr val="131516"/>
                </a:solidFill>
                <a:highlight>
                  <a:srgbClr val="FFFFFF"/>
                </a:highlight>
                <a:latin typeface="Roboto"/>
                <a:ea typeface="Roboto"/>
                <a:cs typeface="Roboto"/>
                <a:sym typeface="Roboto"/>
              </a:rPr>
              <a:t> valor. Una vez inicializado el dato, este no podrá cambiar su valor de ninguna forma.</a:t>
            </a:r>
            <a:endParaRPr sz="1500">
              <a:solidFill>
                <a:srgbClr val="131516"/>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