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2d058009f_0_5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132d058009f_0_5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2d058009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2d058009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2d058009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2d058009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2d058009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2d058009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2d058009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2d058009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2d058009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2d058009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2d058009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2d058009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2d058009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2d058009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d058009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2d058009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2d058009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2d058009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d058009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d058009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2d058009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2d058009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45711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3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3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4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11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323973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2235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5711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5" type="body"/>
          </p:nvPr>
        </p:nvSpPr>
        <p:spPr>
          <a:xfrm>
            <a:off x="323973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6" type="body"/>
          </p:nvPr>
        </p:nvSpPr>
        <p:spPr>
          <a:xfrm>
            <a:off x="602235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0" y="1216890"/>
            <a:ext cx="91413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2</a:t>
            </a:r>
            <a:r>
              <a:rPr b="1" lang="es" sz="4500"/>
              <a:t>6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/>
          <p:nvPr/>
        </p:nvSpPr>
        <p:spPr>
          <a:xfrm>
            <a:off x="0" y="2093850"/>
            <a:ext cx="9141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Introducción al lenguaje Java (Parte 2)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5496930" y="3492720"/>
            <a:ext cx="3237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350" y="2755200"/>
            <a:ext cx="3026600" cy="22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457360" y="920525"/>
            <a:ext cx="8229300" cy="3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i="1" lang="es" sz="2500" u="sng">
                <a:solidFill>
                  <a:srgbClr val="596172"/>
                </a:solidFill>
                <a:highlight>
                  <a:srgbClr val="FFFFFF"/>
                </a:highlight>
              </a:rPr>
              <a:t>For Mejorado (ForEach)</a:t>
            </a:r>
            <a:endParaRPr b="1" i="1" sz="3700" u="sng"/>
          </a:p>
        </p:txBody>
      </p:sp>
      <p:sp>
        <p:nvSpPr>
          <p:cNvPr id="169" name="Google Shape;169;p35"/>
          <p:cNvSpPr txBox="1"/>
          <p:nvPr>
            <p:ph idx="1" type="subTitle"/>
          </p:nvPr>
        </p:nvSpPr>
        <p:spPr>
          <a:xfrm>
            <a:off x="457360" y="1498590"/>
            <a:ext cx="8229300" cy="8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Iterar sobre un array es muy </a:t>
            </a:r>
            <a:r>
              <a:rPr lang="es" sz="18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común</a:t>
            </a:r>
            <a:r>
              <a:rPr lang="es" sz="18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por eso en Java se cuenta con un for mejorado para facilitar esta tarea. En el siguiente ejemplo se muestra su sintaxis y puede interpretarse como  por cada elemento haz.</a:t>
            </a:r>
            <a:endParaRPr sz="1900"/>
          </a:p>
        </p:txBody>
      </p:sp>
      <p:pic>
        <p:nvPicPr>
          <p:cNvPr id="170" name="Google Shape;1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175" y="2679606"/>
            <a:ext cx="6211650" cy="12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457110" y="795600"/>
            <a:ext cx="8229300" cy="40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i="1" lang="es" sz="2600" u="sng">
                <a:solidFill>
                  <a:srgbClr val="596172"/>
                </a:solidFill>
                <a:highlight>
                  <a:srgbClr val="FFFFFF"/>
                </a:highlight>
              </a:rPr>
              <a:t>Ciclo While</a:t>
            </a:r>
            <a:endParaRPr b="1" i="1" sz="2700" u="sng"/>
          </a:p>
        </p:txBody>
      </p:sp>
      <p:sp>
        <p:nvSpPr>
          <p:cNvPr id="176" name="Google Shape;176;p36"/>
          <p:cNvSpPr txBox="1"/>
          <p:nvPr>
            <p:ph idx="1" type="subTitle"/>
          </p:nvPr>
        </p:nvSpPr>
        <p:spPr>
          <a:xfrm>
            <a:off x="457110" y="1305590"/>
            <a:ext cx="8229300" cy="24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900"/>
              </a:spcAft>
              <a:buNone/>
            </a:pP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ciclo while cuenta con la siguiente sintaxis:</a:t>
            </a:r>
            <a:endParaRPr sz="16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75" y="1786302"/>
            <a:ext cx="5581524" cy="15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6"/>
          <p:cNvSpPr txBox="1"/>
          <p:nvPr/>
        </p:nvSpPr>
        <p:spPr>
          <a:xfrm>
            <a:off x="408750" y="3474425"/>
            <a:ext cx="715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 ejecuta todo lo que 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dentro del bloque mientras la 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condición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sea verdadera. En el ciclo while debes de tener  mucho cuidado ya que si la expresión a evaluar no cambia podrías terminar con un bucle infinito.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457110" y="1045425"/>
            <a:ext cx="8229300" cy="3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500" u="sng"/>
              <a:t>Ciclo Do-While</a:t>
            </a:r>
            <a:endParaRPr b="1" i="1" sz="2500" u="sng"/>
          </a:p>
        </p:txBody>
      </p:sp>
      <p:sp>
        <p:nvSpPr>
          <p:cNvPr id="184" name="Google Shape;184;p37"/>
          <p:cNvSpPr txBox="1"/>
          <p:nvPr>
            <p:ph idx="1" type="subTitle"/>
          </p:nvPr>
        </p:nvSpPr>
        <p:spPr>
          <a:xfrm>
            <a:off x="457110" y="1702965"/>
            <a:ext cx="8229300" cy="98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while es bastante parecido a while con la diferencia que do while 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evalúa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expresión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 final por lo que el bloque de instrucciones se 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ejecutará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 menos una vez. Al igual que while se debe de tener especial cuidado en la 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expresión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evaluar, ya que es propenso 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crear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bucles infinitos.</a:t>
            </a:r>
            <a:endParaRPr sz="1700"/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163" y="2960828"/>
            <a:ext cx="5475662" cy="15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457360" y="489050"/>
            <a:ext cx="8229300" cy="46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000" u="sng"/>
              <a:t>Operadores en Java</a:t>
            </a:r>
            <a:endParaRPr b="1" i="1" sz="3000" u="sng"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283850" y="692625"/>
            <a:ext cx="7800300" cy="498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mayoría de los operadores en Java han tomado su sintaxis de otros lenguajes y se comportan de forma bastante parecida. Y se clasifican según la funcionalidad que brindan.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596172"/>
                </a:solidFill>
                <a:highlight>
                  <a:srgbClr val="FFFFFF"/>
                </a:highlight>
              </a:rPr>
              <a:t>Operador de asignación</a:t>
            </a:r>
            <a:endParaRPr b="1" sz="1300">
              <a:solidFill>
                <a:srgbClr val="59617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operador de asignación “=” se utiliza para asignar un valor a una variable.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rgbClr val="596172"/>
                </a:solidFill>
                <a:highlight>
                  <a:srgbClr val="FFFFFF"/>
                </a:highlight>
              </a:rPr>
              <a:t>Operadores aritméticos</a:t>
            </a:r>
            <a:endParaRPr b="1" sz="1300">
              <a:solidFill>
                <a:srgbClr val="59617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operadores aritméticos como su nombre indica nos ayudan a realizar operaciones aritméticas. Los operadores aritméticos son: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 Multiplicación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 División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% Modulo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 Suma y concatenación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Resta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375" y="3450375"/>
            <a:ext cx="3162400" cy="16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457360" y="1072965"/>
            <a:ext cx="8229300" cy="36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rgbClr val="596172"/>
                </a:solidFill>
                <a:highlight>
                  <a:srgbClr val="FFFFFF"/>
                </a:highlight>
              </a:rPr>
              <a:t>Operadores relacionales y lógicos</a:t>
            </a:r>
            <a:endParaRPr b="1" sz="1300">
              <a:solidFill>
                <a:srgbClr val="59617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operadores lógicos se utilizan para comparar dos valores y  devuelven un resultado Booleano ósea true o false. Este tipo de operadores suelen usarse en sentencias condicionales como por el ejemplo el “if”.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== Es igual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!= Es diferente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&amp;&amp; AND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|| OR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 Menor que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&gt;= Menor igual a que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&gt;Mayor a que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&gt;=Mayor igual a que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075" y="2571750"/>
            <a:ext cx="2664573" cy="76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" type="subTitle"/>
          </p:nvPr>
        </p:nvSpPr>
        <p:spPr>
          <a:xfrm>
            <a:off x="639035" y="1714315"/>
            <a:ext cx="8229300" cy="226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rgbClr val="596172"/>
                </a:solidFill>
                <a:highlight>
                  <a:srgbClr val="FFFFFF"/>
                </a:highlight>
              </a:rPr>
              <a:t>Operadores unarios</a:t>
            </a:r>
            <a:endParaRPr b="1" sz="1300">
              <a:solidFill>
                <a:srgbClr val="59617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Son los que solo necesitan de un  valor para actual sobre el.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++ Incremento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— Decremento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! Negación</a:t>
            </a:r>
            <a:endParaRPr sz="13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475" y="3524625"/>
            <a:ext cx="4435274" cy="1409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09500" y="920525"/>
            <a:ext cx="8229300" cy="7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3000" u="sng">
                <a:solidFill>
                  <a:srgbClr val="596172"/>
                </a:solidFill>
                <a:highlight>
                  <a:srgbClr val="FFFFFF"/>
                </a:highlight>
              </a:rPr>
              <a:t>Condicionales en Java</a:t>
            </a:r>
            <a:endParaRPr b="1" i="1" sz="3000" u="sng">
              <a:solidFill>
                <a:srgbClr val="59617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0"/>
          <p:cNvSpPr txBox="1"/>
          <p:nvPr>
            <p:ph idx="1" type="subTitle"/>
          </p:nvPr>
        </p:nvSpPr>
        <p:spPr>
          <a:xfrm>
            <a:off x="309510" y="1629415"/>
            <a:ext cx="8229300" cy="304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condicionales en Java como en cualquier otro lenguaje de programación son una parte fundamental del desarrollo de software . Permiten ejecutar partes del programa de manera selectiva en función al resultado de evaluar determinadas expresiones booleanas.</a:t>
            </a:r>
            <a:endParaRPr sz="20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763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596172"/>
              </a:buClr>
              <a:buSzPts val="2000"/>
              <a:buFont typeface="Roboto"/>
              <a:buChar char="●"/>
            </a:pPr>
            <a:r>
              <a:rPr b="1" i="1" lang="es" sz="20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-else if – else</a:t>
            </a:r>
            <a:endParaRPr b="1" i="1" sz="20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2000"/>
              <a:buFont typeface="Roboto"/>
              <a:buChar char="●"/>
            </a:pPr>
            <a:r>
              <a:rPr b="1" i="1" lang="es" sz="20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switch</a:t>
            </a:r>
            <a:endParaRPr b="1" i="1" sz="20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099" y="2948524"/>
            <a:ext cx="2757125" cy="20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298160" y="965950"/>
            <a:ext cx="8229300" cy="32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i="1" lang="es" sz="2100" u="sng">
                <a:solidFill>
                  <a:srgbClr val="596172"/>
                </a:solidFill>
                <a:highlight>
                  <a:srgbClr val="FFFFFF"/>
                </a:highlight>
              </a:rPr>
              <a:t>Condicional if-else if- else</a:t>
            </a:r>
            <a:endParaRPr b="1" i="1" sz="2200" u="sng"/>
          </a:p>
        </p:txBody>
      </p:sp>
      <p:sp>
        <p:nvSpPr>
          <p:cNvPr id="140" name="Google Shape;140;p31"/>
          <p:cNvSpPr txBox="1"/>
          <p:nvPr>
            <p:ph idx="1" type="subTitle"/>
          </p:nvPr>
        </p:nvSpPr>
        <p:spPr>
          <a:xfrm>
            <a:off x="457360" y="1521290"/>
            <a:ext cx="8229300" cy="20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Supongamos que tenemos una variable llamada “number” y el siguiente </a:t>
            </a: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código:</a:t>
            </a:r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875" y="1953640"/>
            <a:ext cx="38100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1"/>
          <p:cNvSpPr txBox="1"/>
          <p:nvPr/>
        </p:nvSpPr>
        <p:spPr>
          <a:xfrm>
            <a:off x="510950" y="3746950"/>
            <a:ext cx="62790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900"/>
              </a:spcAft>
              <a:buNone/>
            </a:pP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 number tiene el valor 5 al momento de llegar a este código ejecutaría todas instrucciones dentro del bloque A. Si el valor que llega es un 11 </a:t>
            </a: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Ejecutará</a:t>
            </a: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 Bloque B. Pero si lleva un valor 0 o negativo al no cumplir con ninguna de las condiciones anteriores </a:t>
            </a: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entrará</a:t>
            </a:r>
            <a:r>
              <a:rPr lang="es" sz="13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 el Bloque 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457110" y="818325"/>
            <a:ext cx="8229300" cy="36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i="1" lang="es" sz="2400" u="sng">
                <a:solidFill>
                  <a:srgbClr val="596172"/>
                </a:solidFill>
                <a:highlight>
                  <a:srgbClr val="FFFFFF"/>
                </a:highlight>
              </a:rPr>
              <a:t>Condicional switch</a:t>
            </a:r>
            <a:endParaRPr b="1" i="1" sz="2500" u="sng"/>
          </a:p>
        </p:txBody>
      </p:sp>
      <p:sp>
        <p:nvSpPr>
          <p:cNvPr id="148" name="Google Shape;148;p32"/>
          <p:cNvSpPr txBox="1"/>
          <p:nvPr>
            <p:ph idx="1" type="subTitle"/>
          </p:nvPr>
        </p:nvSpPr>
        <p:spPr>
          <a:xfrm>
            <a:off x="411685" y="1441840"/>
            <a:ext cx="8229300" cy="52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900"/>
              </a:spcAft>
              <a:buNone/>
            </a:pP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sentencia switch toma un valor como referencia y lo 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analiza</a:t>
            </a:r>
            <a:r>
              <a:rPr lang="es" sz="16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contra los casos “case” registrados.</a:t>
            </a:r>
            <a:endParaRPr sz="1700"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75" y="2078225"/>
            <a:ext cx="270887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2"/>
          <p:cNvSpPr txBox="1"/>
          <p:nvPr/>
        </p:nvSpPr>
        <p:spPr>
          <a:xfrm>
            <a:off x="3588200" y="3148625"/>
            <a:ext cx="509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 el ejemplo anterior size es un String y cada caso es un posible valor de size. Por ejemplo si size tiene el valor de big al momento de llegar a la ejecución de este código </a:t>
            </a:r>
            <a:r>
              <a:rPr lang="es" sz="15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ejecutará</a:t>
            </a:r>
            <a:r>
              <a:rPr lang="es" sz="15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todas las instrucciones del bloque C. en caso de que no coincida size con ningún valor declarado ejecutara lo que </a:t>
            </a:r>
            <a:r>
              <a:rPr lang="es" sz="15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" sz="15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 el bloque D.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457110" y="909175"/>
            <a:ext cx="8229300" cy="3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i="1" lang="es" sz="2500" u="sng">
                <a:solidFill>
                  <a:srgbClr val="596172"/>
                </a:solidFill>
                <a:highlight>
                  <a:srgbClr val="FFFFFF"/>
                </a:highlight>
              </a:rPr>
              <a:t>Ciclos o bucles en Java</a:t>
            </a:r>
            <a:endParaRPr i="1" sz="2200" u="sng"/>
          </a:p>
        </p:txBody>
      </p:sp>
      <p:sp>
        <p:nvSpPr>
          <p:cNvPr id="156" name="Google Shape;156;p33"/>
          <p:cNvSpPr txBox="1"/>
          <p:nvPr>
            <p:ph idx="1" type="subTitle"/>
          </p:nvPr>
        </p:nvSpPr>
        <p:spPr>
          <a:xfrm>
            <a:off x="457110" y="1634865"/>
            <a:ext cx="8229300" cy="214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ciclo o bucle permite ejecutar un conjunto de instrucciones de manera repetida.  Los tipos de bucles en Java son :</a:t>
            </a:r>
            <a:endParaRPr sz="22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8763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596172"/>
              </a:buClr>
              <a:buSzPts val="2200"/>
              <a:buFont typeface="Roboto"/>
              <a:buChar char="●"/>
            </a:pPr>
            <a:r>
              <a:rPr lang="es" sz="22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</a:t>
            </a:r>
            <a:endParaRPr sz="22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2200"/>
              <a:buFont typeface="Roboto"/>
              <a:buChar char="●"/>
            </a:pPr>
            <a:r>
              <a:rPr lang="es" sz="22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</a:t>
            </a:r>
            <a:endParaRPr sz="2200">
              <a:solidFill>
                <a:srgbClr val="59617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6172"/>
              </a:buClr>
              <a:buSzPts val="2200"/>
              <a:buFont typeface="Roboto"/>
              <a:buChar char="●"/>
            </a:pPr>
            <a:r>
              <a:rPr lang="es" sz="22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457110" y="829675"/>
            <a:ext cx="8229300" cy="3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i="1" lang="es" sz="2500" u="sng">
                <a:solidFill>
                  <a:srgbClr val="596172"/>
                </a:solidFill>
                <a:highlight>
                  <a:srgbClr val="FFFFFF"/>
                </a:highlight>
              </a:rPr>
              <a:t>For clasico</a:t>
            </a:r>
            <a:endParaRPr i="1" sz="2600" u="sng"/>
          </a:p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298135" y="3269890"/>
            <a:ext cx="8229300" cy="138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617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 que sucede en el ejemplo anterior es que en la expresión inicial se inicializa una variable a 0. Esta variable deberá cumplir una condición para que el código dentro del bloque pueda ejecutarse, en este caso i debe ser menor a la longitud del arreglo number. Y la expresión de control se  incrementa el valor de i. La condición y la expresión de control serán ejecutadas en cada iteración del ciclo. </a:t>
            </a:r>
            <a:endParaRPr sz="1900"/>
          </a:p>
        </p:txBody>
      </p:sp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025" y="1423590"/>
            <a:ext cx="58674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