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3f7c6d7ec_0_58: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33f7c6d7ec_0_5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3f7c6d7e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3f7c6d7e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3f7c6d7e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3f7c6d7e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3f7c6d7e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3f7c6d7e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3f7c6d7e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3f7c6d7e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3f7c6d7e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3f7c6d7e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3f7c6d7e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3f7c6d7e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3f7c6d7e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3f7c6d7e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3f7c6d7e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3f7c6d7e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3f7c6d7e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3f7c6d7e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3f7c6d7e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3f7c6d7e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15"/>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7"/>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63" name="Google Shape;63;p17"/>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20"/>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1" name="Google Shape;71;p2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2" name="Google Shape;72;p20"/>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21"/>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6" name="Google Shape;7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7" name="Google Shape;77;p21"/>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2"/>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1" name="Google Shape;81;p2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2" name="Google Shape;82;p22"/>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23"/>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6" name="Google Shape;86;p23"/>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24"/>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0" name="Google Shape;90;p2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1" name="Google Shape;91;p24"/>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2" name="Google Shape;92;p24"/>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25"/>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6" name="Google Shape;96;p25"/>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7" name="Google Shape;97;p25"/>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8" name="Google Shape;98;p25"/>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9" name="Google Shape;99;p25"/>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00" name="Google Shape;100;p25"/>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0" y="12168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000000"/>
                </a:solidFill>
                <a:latin typeface="Arial"/>
                <a:ea typeface="Arial"/>
                <a:cs typeface="Arial"/>
                <a:sym typeface="Arial"/>
              </a:rPr>
              <a:t>Clase 2</a:t>
            </a:r>
            <a:r>
              <a:rPr b="1" lang="es" sz="4500"/>
              <a:t>7</a:t>
            </a:r>
            <a:endParaRPr b="0" i="0" sz="45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4500" u="none" cap="none" strike="noStrike">
              <a:solidFill>
                <a:srgbClr val="000000"/>
              </a:solidFill>
              <a:latin typeface="Arial"/>
              <a:ea typeface="Arial"/>
              <a:cs typeface="Arial"/>
              <a:sym typeface="Arial"/>
            </a:endParaRPr>
          </a:p>
        </p:txBody>
      </p:sp>
      <p:sp>
        <p:nvSpPr>
          <p:cNvPr id="106" name="Google Shape;106;p26"/>
          <p:cNvSpPr/>
          <p:nvPr/>
        </p:nvSpPr>
        <p:spPr>
          <a:xfrm>
            <a:off x="0" y="209385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2200"/>
              <a:buFont typeface="Arial"/>
              <a:buNone/>
            </a:pPr>
            <a:r>
              <a:rPr b="1" lang="es" sz="2200">
                <a:latin typeface="Calibri"/>
                <a:ea typeface="Calibri"/>
                <a:cs typeface="Calibri"/>
                <a:sym typeface="Calibri"/>
              </a:rPr>
              <a:t>POO en Java</a:t>
            </a:r>
            <a:endParaRPr b="1"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07" name="Google Shape;107;p26"/>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6"/>
          <p:cNvPicPr preferRelativeResize="0"/>
          <p:nvPr/>
        </p:nvPicPr>
        <p:blipFill rotWithShape="1">
          <a:blip r:embed="rId3">
            <a:alphaModFix/>
          </a:blip>
          <a:srcRect b="0" l="0" r="0" t="0"/>
          <a:stretch/>
        </p:blipFill>
        <p:spPr>
          <a:xfrm>
            <a:off x="3057350" y="2755200"/>
            <a:ext cx="3026600" cy="226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457360" y="534475"/>
            <a:ext cx="8229300" cy="3078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000" u="sng"/>
              <a:t>Encapsulamiento</a:t>
            </a:r>
            <a:endParaRPr b="1" i="1" sz="2000" u="sng"/>
          </a:p>
        </p:txBody>
      </p:sp>
      <p:sp>
        <p:nvSpPr>
          <p:cNvPr id="162" name="Google Shape;162;p35"/>
          <p:cNvSpPr txBox="1"/>
          <p:nvPr>
            <p:ph idx="1" type="subTitle"/>
          </p:nvPr>
        </p:nvSpPr>
        <p:spPr>
          <a:xfrm>
            <a:off x="230000" y="921773"/>
            <a:ext cx="8229300" cy="46254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None/>
            </a:pPr>
            <a:r>
              <a:rPr lang="es">
                <a:solidFill>
                  <a:srgbClr val="2A2F35"/>
                </a:solidFill>
                <a:highlight>
                  <a:srgbClr val="FFFFFF"/>
                </a:highlight>
              </a:rPr>
              <a:t>La encapsulación contiene</a:t>
            </a:r>
            <a:r>
              <a:rPr b="1" lang="es">
                <a:solidFill>
                  <a:srgbClr val="2A2F35"/>
                </a:solidFill>
                <a:highlight>
                  <a:srgbClr val="FFFFFF"/>
                </a:highlight>
              </a:rPr>
              <a:t> toda la información importante de un objeto dentro del mismo</a:t>
            </a:r>
            <a:r>
              <a:rPr lang="es">
                <a:solidFill>
                  <a:srgbClr val="2A2F35"/>
                </a:solidFill>
                <a:highlight>
                  <a:srgbClr val="FFFFFF"/>
                </a:highlight>
              </a:rPr>
              <a:t> y solo expone la información seleccionada al mundo exterior.</a:t>
            </a:r>
            <a:endParaRPr>
              <a:solidFill>
                <a:srgbClr val="2A2F35"/>
              </a:solidFill>
              <a:highlight>
                <a:srgbClr val="FFFFFF"/>
              </a:highlight>
            </a:endParaRPr>
          </a:p>
          <a:p>
            <a:pPr indent="0" lvl="0" marL="0" rtl="0" algn="l">
              <a:lnSpc>
                <a:spcPct val="115000"/>
              </a:lnSpc>
              <a:spcBef>
                <a:spcPts val="1800"/>
              </a:spcBef>
              <a:spcAft>
                <a:spcPts val="0"/>
              </a:spcAft>
              <a:buNone/>
            </a:pPr>
            <a:r>
              <a:rPr lang="es">
                <a:solidFill>
                  <a:srgbClr val="2A2F35"/>
                </a:solidFill>
                <a:highlight>
                  <a:srgbClr val="FFFFFF"/>
                </a:highlight>
              </a:rPr>
              <a:t>Esta propiedad permite asegurar que la información de un objeto esté oculta para el mundo exterior, agrupando en una Clase las características o atributos que cuentan con un acceso privado, y los comportamientos o métodos que presentan un acceso público. </a:t>
            </a:r>
            <a:endParaRPr>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encapsulación de cada objeto es responsable de su propia información y de su propio estado. La única forma en la que este se puede modificar es mediante los propios métodos del objeto. Por lo tanto, los atributos internos de un objeto deberían ser </a:t>
            </a:r>
            <a:r>
              <a:rPr b="1" lang="es">
                <a:solidFill>
                  <a:srgbClr val="2A2F35"/>
                </a:solidFill>
                <a:highlight>
                  <a:srgbClr val="FFFFFF"/>
                </a:highlight>
              </a:rPr>
              <a:t>inaccesibles desde fuera</a:t>
            </a:r>
            <a:r>
              <a:rPr lang="es">
                <a:solidFill>
                  <a:srgbClr val="2A2F35"/>
                </a:solidFill>
                <a:highlight>
                  <a:srgbClr val="FFFFFF"/>
                </a:highlight>
              </a:rPr>
              <a:t>, pudiéndose modificar sólo llamando a las funciones correspondientes. Con esto conseguimos mantener el estado a salvo de usos indebidos o que puedan resultar inesperados. Usamos de ejemplo un coche para explicar la encapsulación. El coche comparte información pública a través de las luces de freno o intermitentes para indicar los giros (interfaz pública). Por el contrario, tenemos la interfaz interna, que sería el mecanismo propulsor del coche, que está oculto bajo el capó. Cuando se conduce un automóvil es necesario indicar a otros conductores tus movimientos, pero no exponer datos privados sobre el tipo de carburante o la temperatura del motor.</a:t>
            </a:r>
            <a:endParaRPr>
              <a:solidFill>
                <a:srgbClr val="2A2F35"/>
              </a:solidFill>
              <a:highlight>
                <a:srgbClr val="FFFFFF"/>
              </a:highlight>
            </a:endParaRPr>
          </a:p>
          <a:p>
            <a:pPr indent="0" lvl="0" marL="0" rtl="0" algn="l">
              <a:spcBef>
                <a:spcPts val="1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6"/>
          <p:cNvPicPr preferRelativeResize="0"/>
          <p:nvPr/>
        </p:nvPicPr>
        <p:blipFill>
          <a:blip r:embed="rId3">
            <a:alphaModFix/>
          </a:blip>
          <a:stretch>
            <a:fillRect/>
          </a:stretch>
        </p:blipFill>
        <p:spPr>
          <a:xfrm>
            <a:off x="1153813" y="1151000"/>
            <a:ext cx="6836376" cy="374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54935" y="806950"/>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Programaci</a:t>
            </a:r>
            <a:r>
              <a:rPr b="1" i="1" lang="es" sz="2500" u="sng"/>
              <a:t>ón Orientada a Objetos</a:t>
            </a:r>
            <a:endParaRPr b="1" i="1" sz="2500" u="sng"/>
          </a:p>
        </p:txBody>
      </p:sp>
      <p:sp>
        <p:nvSpPr>
          <p:cNvPr id="114" name="Google Shape;114;p27"/>
          <p:cNvSpPr txBox="1"/>
          <p:nvPr>
            <p:ph idx="1" type="subTitle"/>
          </p:nvPr>
        </p:nvSpPr>
        <p:spPr>
          <a:xfrm>
            <a:off x="354935" y="1384865"/>
            <a:ext cx="8229300" cy="36510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a:solidFill>
                  <a:srgbClr val="2A2F35"/>
                </a:solidFill>
                <a:highlight>
                  <a:srgbClr val="FFFFFF"/>
                </a:highlight>
              </a:rPr>
              <a:t>La </a:t>
            </a:r>
            <a:r>
              <a:rPr b="1" lang="es">
                <a:solidFill>
                  <a:srgbClr val="2A2F35"/>
                </a:solidFill>
                <a:highlight>
                  <a:srgbClr val="FFFFFF"/>
                </a:highlight>
              </a:rPr>
              <a:t>Programación Orientada a Objetos</a:t>
            </a:r>
            <a:r>
              <a:rPr lang="es">
                <a:solidFill>
                  <a:srgbClr val="2A2F35"/>
                </a:solidFill>
                <a:highlight>
                  <a:srgbClr val="FFFFFF"/>
                </a:highlight>
              </a:rPr>
              <a:t> (POO) es un </a:t>
            </a:r>
            <a:r>
              <a:rPr b="1" lang="es">
                <a:solidFill>
                  <a:srgbClr val="2A2F35"/>
                </a:solidFill>
                <a:highlight>
                  <a:srgbClr val="FFFFFF"/>
                </a:highlight>
              </a:rPr>
              <a:t>paradigma de programación</a:t>
            </a:r>
            <a:r>
              <a:rPr lang="es">
                <a:solidFill>
                  <a:srgbClr val="2A2F35"/>
                </a:solidFill>
                <a:highlight>
                  <a:srgbClr val="FFFFFF"/>
                </a:highlight>
              </a:rPr>
              <a:t>, es decir, un modelo o un estilo de programación que nos da unas guías sobre cómo trabajar con él. Se basa en el </a:t>
            </a:r>
            <a:r>
              <a:rPr b="1" lang="es">
                <a:solidFill>
                  <a:srgbClr val="2A2F35"/>
                </a:solidFill>
                <a:highlight>
                  <a:srgbClr val="FFFFFF"/>
                </a:highlight>
              </a:rPr>
              <a:t>concepto de clases y objetos</a:t>
            </a:r>
            <a:r>
              <a:rPr lang="es">
                <a:solidFill>
                  <a:srgbClr val="2A2F35"/>
                </a:solidFill>
                <a:highlight>
                  <a:srgbClr val="FFFFFF"/>
                </a:highlight>
              </a:rPr>
              <a:t>. Este tipo de programación se utiliza para estructurar un programa de software en piezas simples y reutilizables de planos de código (clases) para crear instancias individuales de objetos. </a:t>
            </a:r>
            <a:endParaRPr>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A lo largo de la historia, han ido apareciendo diferentes paradigmas de programación. Lenguajes secuenciales como COBOL o procedimentales como Basic o C, se centraban más en la lógica que en los datos. Otros más modernos como Java, C# y Python, utilizan paradigmas para definir los programas, siendo la Programación Orientada a Objetos la más popular. </a:t>
            </a:r>
            <a:endParaRPr>
              <a:solidFill>
                <a:srgbClr val="2A2F35"/>
              </a:solidFill>
              <a:highlight>
                <a:srgbClr val="FFFFFF"/>
              </a:highlight>
            </a:endParaRPr>
          </a:p>
          <a:p>
            <a:pPr indent="0" lvl="0" marL="0" rtl="0" algn="l">
              <a:lnSpc>
                <a:spcPct val="115000"/>
              </a:lnSpc>
              <a:spcBef>
                <a:spcPts val="1800"/>
              </a:spcBef>
              <a:spcAft>
                <a:spcPts val="1800"/>
              </a:spcAft>
              <a:buClr>
                <a:schemeClr val="dk1"/>
              </a:buClr>
              <a:buSzPts val="1100"/>
              <a:buFont typeface="Arial"/>
              <a:buNone/>
            </a:pPr>
            <a:r>
              <a:rPr lang="es">
                <a:solidFill>
                  <a:srgbClr val="2A2F35"/>
                </a:solidFill>
                <a:highlight>
                  <a:srgbClr val="FFFFFF"/>
                </a:highlight>
              </a:rPr>
              <a:t>Con el paradigma de </a:t>
            </a:r>
            <a:r>
              <a:rPr b="1" lang="es">
                <a:solidFill>
                  <a:srgbClr val="2A2F35"/>
                </a:solidFill>
                <a:highlight>
                  <a:srgbClr val="FFFFFF"/>
                </a:highlight>
              </a:rPr>
              <a:t>Programación Orientado a Objetos</a:t>
            </a:r>
            <a:r>
              <a:rPr lang="es">
                <a:solidFill>
                  <a:srgbClr val="2A2F35"/>
                </a:solidFill>
                <a:highlight>
                  <a:srgbClr val="FFFFFF"/>
                </a:highlight>
              </a:rPr>
              <a:t> lo que buscamos es dejar de centrarnos en la lógica pura de los programas, para empezar a pensar en objetos, lo que constituye la base de este paradigma. Esto nos ayuda muchísimo en sistemas grandes, ya que en vez de pensar en funciones, pensamos en las relaciones o interacciones de los diferentes componentes del sistema.</a:t>
            </a:r>
            <a:endParaRPr>
              <a:solidFill>
                <a:srgbClr val="2A2F3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457360" y="954575"/>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¿Por qu</a:t>
            </a:r>
            <a:r>
              <a:rPr b="1" i="1" lang="es" sz="2500" u="sng"/>
              <a:t>é programar orientado a objetos?</a:t>
            </a:r>
            <a:endParaRPr b="1" i="1" sz="2500" u="sng"/>
          </a:p>
        </p:txBody>
      </p:sp>
      <p:sp>
        <p:nvSpPr>
          <p:cNvPr id="120" name="Google Shape;120;p28"/>
          <p:cNvSpPr txBox="1"/>
          <p:nvPr>
            <p:ph idx="1" type="subTitle"/>
          </p:nvPr>
        </p:nvSpPr>
        <p:spPr>
          <a:xfrm>
            <a:off x="457360" y="1521290"/>
            <a:ext cx="8229300" cy="38655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a:solidFill>
                  <a:srgbClr val="2A2F35"/>
                </a:solidFill>
                <a:highlight>
                  <a:srgbClr val="FFFFFF"/>
                </a:highlight>
              </a:rPr>
              <a:t>La Programación Orientada a objetos permite que el código sea reutilizable, organizado y fácil de mantener. Sigue el principio de desarrollo de software utilizado por muchos programadores </a:t>
            </a:r>
            <a:r>
              <a:rPr b="1" lang="es">
                <a:solidFill>
                  <a:srgbClr val="2A2F35"/>
                </a:solidFill>
                <a:highlight>
                  <a:srgbClr val="FFFFFF"/>
                </a:highlight>
              </a:rPr>
              <a:t>DRY (Don’t Repeat Yourself)</a:t>
            </a:r>
            <a:r>
              <a:rPr lang="es">
                <a:solidFill>
                  <a:srgbClr val="2A2F35"/>
                </a:solidFill>
                <a:highlight>
                  <a:srgbClr val="FFFFFF"/>
                </a:highlight>
              </a:rPr>
              <a:t>, para evitar duplicar el código y crear de esta manera programas eficientes. Además, evita el acceso no deseado a los datos o la exposición de código propietario mediante la encapsulación y la abstracción, de la que hablaremos en detalle más adelante.</a:t>
            </a:r>
            <a:endParaRPr>
              <a:solidFill>
                <a:srgbClr val="2A2F35"/>
              </a:solidFill>
              <a:highlight>
                <a:srgbClr val="FFFFFF"/>
              </a:highlight>
            </a:endParaRPr>
          </a:p>
          <a:p>
            <a:pPr indent="0" lvl="0" marL="0" rtl="0" algn="l">
              <a:spcBef>
                <a:spcPts val="0"/>
              </a:spcBef>
              <a:spcAft>
                <a:spcPts val="0"/>
              </a:spcAft>
              <a:buNone/>
            </a:pPr>
            <a:r>
              <a:t/>
            </a:r>
            <a:endParaRPr sz="1200">
              <a:solidFill>
                <a:srgbClr val="2A2F3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Durante años, los programadores se han dedicado a construir aplicaciones muy parecidas que resolvían una y otra vez los mismos problemas. Para conseguir que los esfuerzos de los programadores puedan ser reutilizados se creó la posibilidad de utilizar módulos. El primer módulo existente fue la función, que somos capaces de escribir una vez e invocar cualquier número de veces.</a:t>
            </a:r>
            <a:endParaRPr>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s">
                <a:solidFill>
                  <a:schemeClr val="dk1"/>
                </a:solidFill>
                <a:latin typeface="Roboto"/>
                <a:ea typeface="Roboto"/>
                <a:cs typeface="Roboto"/>
                <a:sym typeface="Roboto"/>
              </a:rPr>
              <a:t>Sin embargo, la </a:t>
            </a:r>
            <a:r>
              <a:rPr b="1" lang="es">
                <a:solidFill>
                  <a:schemeClr val="dk1"/>
                </a:solidFill>
                <a:latin typeface="Roboto"/>
                <a:ea typeface="Roboto"/>
                <a:cs typeface="Roboto"/>
                <a:sym typeface="Roboto"/>
              </a:rPr>
              <a:t>función se centra mucho en aportar una funcionalidad dada</a:t>
            </a:r>
            <a:r>
              <a:rPr lang="es">
                <a:solidFill>
                  <a:schemeClr val="dk1"/>
                </a:solidFill>
                <a:latin typeface="Roboto"/>
                <a:ea typeface="Roboto"/>
                <a:cs typeface="Roboto"/>
                <a:sym typeface="Roboto"/>
              </a:rPr>
              <a:t>, pero no tiene tanto interés con los datos. Es cierto que la función puede recibir datos como parámetros y puede devolverlos, pero los trata de una estructura muy </a:t>
            </a:r>
            <a:r>
              <a:rPr lang="es">
                <a:solidFill>
                  <a:schemeClr val="dk1"/>
                </a:solidFill>
                <a:latin typeface="Roboto"/>
                <a:ea typeface="Roboto"/>
                <a:cs typeface="Roboto"/>
                <a:sym typeface="Roboto"/>
              </a:rPr>
              <a:t>volátil</a:t>
            </a:r>
            <a:r>
              <a:rPr lang="es">
                <a:solidFill>
                  <a:schemeClr val="dk1"/>
                </a:solidFill>
                <a:latin typeface="Roboto"/>
                <a:ea typeface="Roboto"/>
                <a:cs typeface="Roboto"/>
                <a:sym typeface="Roboto"/>
              </a:rPr>
              <a:t>, centrada en las operaciones. Simplemente hace su trabajo, procesando los parámetros recibidos y devuelve una respuesta.</a:t>
            </a:r>
            <a:endParaRPr>
              <a:solidFill>
                <a:schemeClr val="dk1"/>
              </a:solidFill>
              <a:latin typeface="Roboto"/>
              <a:ea typeface="Roboto"/>
              <a:cs typeface="Roboto"/>
              <a:sym typeface="Roboto"/>
            </a:endParaRPr>
          </a:p>
          <a:p>
            <a:pPr indent="0" lvl="0" marL="0" rtl="0" algn="l">
              <a:spcBef>
                <a:spcPts val="1700"/>
              </a:spcBef>
              <a:spcAft>
                <a:spcPts val="0"/>
              </a:spcAft>
              <a:buNone/>
            </a:pPr>
            <a:r>
              <a:t/>
            </a:r>
            <a:endParaRPr sz="1200">
              <a:solidFill>
                <a:srgbClr val="2A2F3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411685" y="909175"/>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Beneficios de la POO</a:t>
            </a:r>
            <a:endParaRPr b="1" i="1" sz="2500" u="sng"/>
          </a:p>
        </p:txBody>
      </p:sp>
      <p:sp>
        <p:nvSpPr>
          <p:cNvPr id="126" name="Google Shape;126;p29"/>
          <p:cNvSpPr txBox="1"/>
          <p:nvPr>
            <p:ph idx="1" type="subTitle"/>
          </p:nvPr>
        </p:nvSpPr>
        <p:spPr>
          <a:xfrm>
            <a:off x="411685" y="1509940"/>
            <a:ext cx="8229300" cy="3151500"/>
          </a:xfrm>
          <a:prstGeom prst="rect">
            <a:avLst/>
          </a:prstGeom>
        </p:spPr>
        <p:txBody>
          <a:bodyPr anchorCtr="0" anchor="ctr" bIns="0" lIns="0" spcFirstLastPara="1" rIns="0" wrap="square" tIns="0">
            <a:spAutoFit/>
          </a:bodyPr>
          <a:lstStyle/>
          <a:p>
            <a:pPr indent="-323850" lvl="0" marL="876300" rtl="0" algn="l">
              <a:lnSpc>
                <a:spcPct val="115000"/>
              </a:lnSpc>
              <a:spcBef>
                <a:spcPts val="0"/>
              </a:spcBef>
              <a:spcAft>
                <a:spcPts val="0"/>
              </a:spcAft>
              <a:buClr>
                <a:srgbClr val="2A2F35"/>
              </a:buClr>
              <a:buSzPts val="1500"/>
              <a:buChar char="●"/>
            </a:pPr>
            <a:r>
              <a:rPr b="1" lang="es" sz="1500">
                <a:solidFill>
                  <a:srgbClr val="2A2F35"/>
                </a:solidFill>
                <a:highlight>
                  <a:srgbClr val="FFFFFF"/>
                </a:highlight>
              </a:rPr>
              <a:t>Reutilización</a:t>
            </a:r>
            <a:r>
              <a:rPr lang="es" sz="1500">
                <a:solidFill>
                  <a:srgbClr val="2A2F35"/>
                </a:solidFill>
                <a:highlight>
                  <a:srgbClr val="FFFFFF"/>
                </a:highlight>
              </a:rPr>
              <a:t> del código.</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lang="es" sz="1500">
                <a:solidFill>
                  <a:srgbClr val="2A2F35"/>
                </a:solidFill>
                <a:highlight>
                  <a:srgbClr val="FFFFFF"/>
                </a:highlight>
              </a:rPr>
              <a:t>Convierte cosas complejas en </a:t>
            </a:r>
            <a:r>
              <a:rPr b="1" lang="es" sz="1500">
                <a:solidFill>
                  <a:srgbClr val="2A2F35"/>
                </a:solidFill>
                <a:highlight>
                  <a:srgbClr val="FFFFFF"/>
                </a:highlight>
              </a:rPr>
              <a:t>estructuras simples reproducibles</a:t>
            </a:r>
            <a:r>
              <a:rPr lang="es" sz="1500">
                <a:solidFill>
                  <a:srgbClr val="2A2F35"/>
                </a:solidFill>
                <a:highlight>
                  <a:srgbClr val="FFFFFF"/>
                </a:highlight>
              </a:rPr>
              <a:t>.</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lang="es" sz="1500">
                <a:solidFill>
                  <a:srgbClr val="2A2F35"/>
                </a:solidFill>
                <a:highlight>
                  <a:srgbClr val="FFFFFF"/>
                </a:highlight>
              </a:rPr>
              <a:t>Evita la </a:t>
            </a:r>
            <a:r>
              <a:rPr b="1" lang="es" sz="1500">
                <a:solidFill>
                  <a:srgbClr val="2A2F35"/>
                </a:solidFill>
                <a:highlight>
                  <a:srgbClr val="FFFFFF"/>
                </a:highlight>
              </a:rPr>
              <a:t>duplicación de código</a:t>
            </a:r>
            <a:r>
              <a:rPr lang="es" sz="1500">
                <a:solidFill>
                  <a:srgbClr val="2A2F35"/>
                </a:solidFill>
                <a:highlight>
                  <a:srgbClr val="FFFFFF"/>
                </a:highlight>
              </a:rPr>
              <a:t>.</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lang="es" sz="1500">
                <a:solidFill>
                  <a:srgbClr val="2A2F35"/>
                </a:solidFill>
                <a:highlight>
                  <a:srgbClr val="FFFFFF"/>
                </a:highlight>
              </a:rPr>
              <a:t>Permite </a:t>
            </a:r>
            <a:r>
              <a:rPr b="1" lang="es" sz="1500">
                <a:solidFill>
                  <a:srgbClr val="2A2F35"/>
                </a:solidFill>
                <a:highlight>
                  <a:srgbClr val="FFFFFF"/>
                </a:highlight>
              </a:rPr>
              <a:t>trabajar en equipo</a:t>
            </a:r>
            <a:r>
              <a:rPr lang="es" sz="1500">
                <a:solidFill>
                  <a:srgbClr val="2A2F35"/>
                </a:solidFill>
                <a:highlight>
                  <a:srgbClr val="FFFFFF"/>
                </a:highlight>
              </a:rPr>
              <a:t> gracias al encapsulamiento ya que minimiza la posibilidad de duplicar funciones cuando varias personas trabajan sobre un mismo objeto al mismo tiempo.</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lang="es" sz="1500">
                <a:solidFill>
                  <a:srgbClr val="2A2F35"/>
                </a:solidFill>
                <a:highlight>
                  <a:srgbClr val="FFFFFF"/>
                </a:highlight>
              </a:rPr>
              <a:t>Al estar la clase bien estructurada permite la </a:t>
            </a:r>
            <a:r>
              <a:rPr b="1" lang="es" sz="1500">
                <a:solidFill>
                  <a:srgbClr val="2A2F35"/>
                </a:solidFill>
                <a:highlight>
                  <a:srgbClr val="FFFFFF"/>
                </a:highlight>
              </a:rPr>
              <a:t>corrección de errores</a:t>
            </a:r>
            <a:r>
              <a:rPr lang="es" sz="1500">
                <a:solidFill>
                  <a:srgbClr val="2A2F35"/>
                </a:solidFill>
                <a:highlight>
                  <a:srgbClr val="FFFFFF"/>
                </a:highlight>
              </a:rPr>
              <a:t> en varios lugares del código.</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b="1" lang="es" sz="1500">
                <a:solidFill>
                  <a:srgbClr val="2A2F35"/>
                </a:solidFill>
                <a:highlight>
                  <a:srgbClr val="FFFFFF"/>
                </a:highlight>
              </a:rPr>
              <a:t>Protege la información</a:t>
            </a:r>
            <a:r>
              <a:rPr lang="es" sz="1500">
                <a:solidFill>
                  <a:srgbClr val="2A2F35"/>
                </a:solidFill>
                <a:highlight>
                  <a:srgbClr val="FFFFFF"/>
                </a:highlight>
              </a:rPr>
              <a:t> a través de la encapsulación, ya que solo se puede acceder a los datos del objeto a través de propiedades y métodos privados.</a:t>
            </a:r>
            <a:endParaRPr sz="1500">
              <a:solidFill>
                <a:srgbClr val="2A2F35"/>
              </a:solidFill>
              <a:highlight>
                <a:srgbClr val="FFFFFF"/>
              </a:highlight>
            </a:endParaRPr>
          </a:p>
          <a:p>
            <a:pPr indent="-323850" lvl="0" marL="876300" rtl="0" algn="l">
              <a:lnSpc>
                <a:spcPct val="115000"/>
              </a:lnSpc>
              <a:spcBef>
                <a:spcPts val="0"/>
              </a:spcBef>
              <a:spcAft>
                <a:spcPts val="0"/>
              </a:spcAft>
              <a:buClr>
                <a:srgbClr val="2A2F35"/>
              </a:buClr>
              <a:buSzPts val="1500"/>
              <a:buChar char="●"/>
            </a:pPr>
            <a:r>
              <a:rPr lang="es" sz="1500">
                <a:solidFill>
                  <a:srgbClr val="2A2F35"/>
                </a:solidFill>
                <a:highlight>
                  <a:srgbClr val="FFFFFF"/>
                </a:highlight>
              </a:rPr>
              <a:t>La abstracción nos permite </a:t>
            </a:r>
            <a:r>
              <a:rPr b="1" lang="es" sz="1500">
                <a:solidFill>
                  <a:srgbClr val="2A2F35"/>
                </a:solidFill>
                <a:highlight>
                  <a:srgbClr val="FFFFFF"/>
                </a:highlight>
              </a:rPr>
              <a:t>construir sistemas más complejos</a:t>
            </a:r>
            <a:r>
              <a:rPr lang="es" sz="1500">
                <a:solidFill>
                  <a:srgbClr val="2A2F35"/>
                </a:solidFill>
                <a:highlight>
                  <a:srgbClr val="FFFFFF"/>
                </a:highlight>
              </a:rPr>
              <a:t> y de una forma más sencilla y organizada.</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457360" y="943225"/>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Clases y Objetos en Java</a:t>
            </a:r>
            <a:endParaRPr b="1" i="1" sz="2500" u="sng"/>
          </a:p>
        </p:txBody>
      </p:sp>
      <p:sp>
        <p:nvSpPr>
          <p:cNvPr id="132" name="Google Shape;132;p30"/>
          <p:cNvSpPr txBox="1"/>
          <p:nvPr>
            <p:ph idx="1" type="subTitle"/>
          </p:nvPr>
        </p:nvSpPr>
        <p:spPr>
          <a:xfrm>
            <a:off x="457360" y="1487240"/>
            <a:ext cx="8229300" cy="7851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700">
                <a:solidFill>
                  <a:srgbClr val="5A5A5A"/>
                </a:solidFill>
                <a:highlight>
                  <a:srgbClr val="FFFFFF"/>
                </a:highlight>
              </a:rPr>
              <a:t>Una clase en Java se puede entender como un prototipo que define las variables y los métodos comunes a un cierto tipo de instancias, una clase define todo lo que caracteriza y pueden hacer una o varias instancias.</a:t>
            </a:r>
            <a:endParaRPr sz="1600"/>
          </a:p>
        </p:txBody>
      </p:sp>
      <p:pic>
        <p:nvPicPr>
          <p:cNvPr id="133" name="Google Shape;133;p30"/>
          <p:cNvPicPr preferRelativeResize="0"/>
          <p:nvPr/>
        </p:nvPicPr>
        <p:blipFill>
          <a:blip r:embed="rId3">
            <a:alphaModFix/>
          </a:blip>
          <a:stretch>
            <a:fillRect/>
          </a:stretch>
        </p:blipFill>
        <p:spPr>
          <a:xfrm>
            <a:off x="2557788" y="2286915"/>
            <a:ext cx="4028424" cy="2658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idx="1" type="subTitle"/>
          </p:nvPr>
        </p:nvSpPr>
        <p:spPr>
          <a:xfrm>
            <a:off x="457110" y="1203390"/>
            <a:ext cx="8229300" cy="34029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1800">
                <a:solidFill>
                  <a:srgbClr val="5A5A5A"/>
                </a:solidFill>
                <a:highlight>
                  <a:srgbClr val="FFFFFF"/>
                </a:highlight>
              </a:rPr>
              <a:t>En Java, un objeto es básicamente una instancia de una clase (las instancias de las que hablábamos hace un momento).</a:t>
            </a:r>
            <a:endParaRPr sz="1800">
              <a:solidFill>
                <a:srgbClr val="5A5A5A"/>
              </a:solidFill>
              <a:highlight>
                <a:srgbClr val="FFFFFF"/>
              </a:highlight>
            </a:endParaRPr>
          </a:p>
          <a:p>
            <a:pPr indent="0" lvl="0" marL="0" rtl="0" algn="l">
              <a:spcBef>
                <a:spcPts val="0"/>
              </a:spcBef>
              <a:spcAft>
                <a:spcPts val="0"/>
              </a:spcAft>
              <a:buNone/>
            </a:pPr>
            <a:r>
              <a:t/>
            </a:r>
            <a:endParaRPr sz="1800">
              <a:solidFill>
                <a:srgbClr val="5A5A5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s" sz="1750">
                <a:solidFill>
                  <a:schemeClr val="dk1"/>
                </a:solidFill>
                <a:latin typeface="Roboto"/>
                <a:ea typeface="Roboto"/>
                <a:cs typeface="Roboto"/>
                <a:sym typeface="Roboto"/>
              </a:rPr>
              <a:t>A partir de una clase podemos crear cualquier número de objetos de esa clase</a:t>
            </a:r>
            <a:r>
              <a:rPr lang="es" sz="1750">
                <a:solidFill>
                  <a:schemeClr val="dk1"/>
                </a:solidFill>
                <a:latin typeface="Roboto"/>
                <a:ea typeface="Roboto"/>
                <a:cs typeface="Roboto"/>
                <a:sym typeface="Roboto"/>
              </a:rPr>
              <a:t>. Por ejemplo, a partir de la clase "Coche" podemos crear un coche rojo que es de la marca Ford y modelo Fiesta, otro verde que es de la marca Seat y modelo Ibiza.</a:t>
            </a:r>
            <a:endParaRPr sz="1750">
              <a:solidFill>
                <a:schemeClr val="dk1"/>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s" sz="1750">
                <a:solidFill>
                  <a:schemeClr val="dk1"/>
                </a:solidFill>
                <a:latin typeface="Roboto"/>
                <a:ea typeface="Roboto"/>
                <a:cs typeface="Roboto"/>
                <a:sym typeface="Roboto"/>
              </a:rPr>
              <a:t>Por tanto, los objetos son ejemplares de una clase, o elementos concretos creados a partir de una clase. Puedes entender a la clase como el molde y a los objetos como concreciones creadas a partir del molde de clase.</a:t>
            </a:r>
            <a:endParaRPr sz="1750">
              <a:solidFill>
                <a:schemeClr val="dk1"/>
              </a:solidFill>
              <a:latin typeface="Roboto"/>
              <a:ea typeface="Roboto"/>
              <a:cs typeface="Roboto"/>
              <a:sym typeface="Roboto"/>
            </a:endParaRPr>
          </a:p>
          <a:p>
            <a:pPr indent="0" lvl="0" marL="0" rtl="0" algn="l">
              <a:spcBef>
                <a:spcPts val="1700"/>
              </a:spcBef>
              <a:spcAft>
                <a:spcPts val="0"/>
              </a:spcAft>
              <a:buNone/>
            </a:pPr>
            <a:r>
              <a:t/>
            </a:r>
            <a:endParaRPr sz="1800">
              <a:solidFill>
                <a:srgbClr val="5A5A5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513885" y="1034050"/>
            <a:ext cx="8229300" cy="3849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500" u="sng"/>
              <a:t>Pilares de la POO</a:t>
            </a:r>
            <a:endParaRPr b="1" i="1" sz="2500" u="sng"/>
          </a:p>
        </p:txBody>
      </p:sp>
      <p:sp>
        <p:nvSpPr>
          <p:cNvPr id="144" name="Google Shape;144;p32"/>
          <p:cNvSpPr txBox="1"/>
          <p:nvPr>
            <p:ph idx="1" type="subTitle"/>
          </p:nvPr>
        </p:nvSpPr>
        <p:spPr>
          <a:xfrm>
            <a:off x="389225" y="1418950"/>
            <a:ext cx="7479300" cy="35094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None/>
            </a:pPr>
            <a:r>
              <a:rPr b="1" i="1" lang="es" sz="2000" u="sng">
                <a:solidFill>
                  <a:srgbClr val="2A2F35"/>
                </a:solidFill>
                <a:highlight>
                  <a:srgbClr val="FFFFFF"/>
                </a:highlight>
              </a:rPr>
              <a:t>Herencia</a:t>
            </a:r>
            <a:endParaRPr b="1" i="1" sz="2000" u="sng">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a:solidFill>
                  <a:srgbClr val="2A2F35"/>
                </a:solidFill>
                <a:highlight>
                  <a:srgbClr val="FFFFFF"/>
                </a:highlight>
              </a:rPr>
              <a:t>La herencia define </a:t>
            </a:r>
            <a:r>
              <a:rPr b="1" lang="es">
                <a:solidFill>
                  <a:srgbClr val="2A2F35"/>
                </a:solidFill>
                <a:highlight>
                  <a:srgbClr val="FFFFFF"/>
                </a:highlight>
              </a:rPr>
              <a:t>relaciones jerárquicas entre clases</a:t>
            </a:r>
            <a:r>
              <a:rPr lang="es">
                <a:solidFill>
                  <a:srgbClr val="2A2F35"/>
                </a:solidFill>
                <a:highlight>
                  <a:srgbClr val="FFFFFF"/>
                </a:highlight>
              </a:rPr>
              <a:t>, de forma que atributos y métodos comunes puedan ser reutilizados. Las clases principales extienden atributos y comportamientos a las clases secundarias. A través de la definición en una clase de los atributos y comportamientos básicos, se pueden crear clases secundarias, ampliando así la funcionalidad de la clase principal y agregando atributos y comportamientos adicionales.</a:t>
            </a:r>
            <a:endParaRPr>
              <a:solidFill>
                <a:srgbClr val="2A2F35"/>
              </a:solidFill>
              <a:highlight>
                <a:srgbClr val="FFFFFF"/>
              </a:highlight>
            </a:endParaRPr>
          </a:p>
          <a:p>
            <a:pPr indent="0" lvl="0" marL="0" rtl="0" algn="l">
              <a:lnSpc>
                <a:spcPct val="115000"/>
              </a:lnSpc>
              <a:spcBef>
                <a:spcPts val="1800"/>
              </a:spcBef>
              <a:spcAft>
                <a:spcPts val="1800"/>
              </a:spcAft>
              <a:buNone/>
            </a:pPr>
            <a:r>
              <a:rPr lang="es">
                <a:solidFill>
                  <a:srgbClr val="2A2F35"/>
                </a:solidFill>
                <a:highlight>
                  <a:srgbClr val="FFFFFF"/>
                </a:highlight>
              </a:rPr>
              <a:t>Volviendo al ejemplo de los animales, se puede usar una sola clase de animal y agregar un atributo de tipo de animal que especifique el tipo de animal. Los diferentes tipos de animales necesitarán diferentes métodos, por ejemplo, las aves deben poder poner huevos y los peces, nadan. Incluso cuando los animales tienen un método en común, como moverse, la implementación necesitaría muchas declaraciones «si» para garantizar el comportamiento de movimiento correcto. Por ejemplo, las ranas saltan, mientras que las serpientes se deslizan.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457360" y="1034075"/>
            <a:ext cx="8229300" cy="3078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000" u="sng"/>
              <a:t>Polimorfismo</a:t>
            </a:r>
            <a:endParaRPr b="1" i="1" sz="2000" u="sng"/>
          </a:p>
        </p:txBody>
      </p:sp>
      <p:sp>
        <p:nvSpPr>
          <p:cNvPr id="150" name="Google Shape;150;p33"/>
          <p:cNvSpPr txBox="1"/>
          <p:nvPr>
            <p:ph idx="1" type="subTitle"/>
          </p:nvPr>
        </p:nvSpPr>
        <p:spPr>
          <a:xfrm>
            <a:off x="457360" y="1532665"/>
            <a:ext cx="8229300" cy="25860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El polimorfismo consiste en</a:t>
            </a:r>
            <a:r>
              <a:rPr b="1" lang="es" sz="1500">
                <a:solidFill>
                  <a:srgbClr val="2A2F35"/>
                </a:solidFill>
                <a:highlight>
                  <a:srgbClr val="FFFFFF"/>
                </a:highlight>
              </a:rPr>
              <a:t> diseñar objetos para compartir comportamientos</a:t>
            </a:r>
            <a:r>
              <a:rPr lang="es" sz="1500">
                <a:solidFill>
                  <a:srgbClr val="2A2F35"/>
                </a:solidFill>
                <a:highlight>
                  <a:srgbClr val="FFFFFF"/>
                </a:highlight>
              </a:rPr>
              <a:t>, lo que nos permite procesar objetos de diferentes maneras. Es la capacidad de presentar la misma interfaz para diferentes formas subyacentes o tipos de datos. Al utilizar la herencia, los objetos pueden anular los comportamientos principales compartidos, con comportamientos secundarios específicos. El polimorfismo permite que el mismo método ejecute diferentes comportamientos de dos formas: anulación de método y sobrecarga de método.</a:t>
            </a:r>
            <a:endParaRPr sz="1500">
              <a:solidFill>
                <a:srgbClr val="2A2F35"/>
              </a:solidFill>
              <a:highlight>
                <a:srgbClr val="FFFFFF"/>
              </a:highlight>
            </a:endParaRPr>
          </a:p>
          <a:p>
            <a:pPr indent="0" lvl="0" marL="0" rtl="0" algn="l">
              <a:lnSpc>
                <a:spcPct val="115000"/>
              </a:lnSpc>
              <a:spcBef>
                <a:spcPts val="1800"/>
              </a:spcBef>
              <a:spcAft>
                <a:spcPts val="1800"/>
              </a:spcAft>
              <a:buNone/>
            </a:pPr>
            <a:r>
              <a:rPr lang="es" sz="1500">
                <a:solidFill>
                  <a:srgbClr val="2A2F35"/>
                </a:solidFill>
                <a:highlight>
                  <a:srgbClr val="FFFFFF"/>
                </a:highlight>
              </a:rPr>
              <a:t>Alrededor de estos principios de la programación orientada a objetos se construyen muchas cosas. Por ejemplo, los Principios SOLID, o los Patrones de diseño, que son recetas que se aplican a problemas recurrentes que se han encontrado y se repiten en varios proyectos.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457360" y="806975"/>
            <a:ext cx="8229300" cy="3078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000" u="sng"/>
              <a:t>Abstracci</a:t>
            </a:r>
            <a:r>
              <a:rPr b="1" i="1" lang="es" sz="2000" u="sng"/>
              <a:t>ón</a:t>
            </a:r>
            <a:endParaRPr b="1" i="1" sz="2000" u="sng"/>
          </a:p>
        </p:txBody>
      </p:sp>
      <p:sp>
        <p:nvSpPr>
          <p:cNvPr id="156" name="Google Shape;156;p34"/>
          <p:cNvSpPr txBox="1"/>
          <p:nvPr>
            <p:ph idx="1" type="subTitle"/>
          </p:nvPr>
        </p:nvSpPr>
        <p:spPr>
          <a:xfrm>
            <a:off x="457110" y="1203390"/>
            <a:ext cx="8229300" cy="33477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2A2F35"/>
                </a:solidFill>
                <a:highlight>
                  <a:srgbClr val="FFFFFF"/>
                </a:highlight>
              </a:rPr>
              <a:t>La abstracción es cuando </a:t>
            </a:r>
            <a:r>
              <a:rPr b="1" lang="es" sz="1500">
                <a:solidFill>
                  <a:srgbClr val="2A2F35"/>
                </a:solidFill>
                <a:highlight>
                  <a:srgbClr val="FFFFFF"/>
                </a:highlight>
              </a:rPr>
              <a:t>el usuario interactúa solo con los atributos y métodos seleccionados de un objeto</a:t>
            </a:r>
            <a:r>
              <a:rPr lang="es" sz="1500">
                <a:solidFill>
                  <a:srgbClr val="2A2F35"/>
                </a:solidFill>
                <a:highlight>
                  <a:srgbClr val="FFFFFF"/>
                </a:highlight>
              </a:rPr>
              <a:t>, utilizando herramientas simplificadas de alto nivel para acceder a un objeto complejo.</a:t>
            </a:r>
            <a:endParaRPr sz="1500">
              <a:solidFill>
                <a:srgbClr val="2A2F35"/>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s" sz="1500">
                <a:solidFill>
                  <a:srgbClr val="2A2F35"/>
                </a:solidFill>
                <a:highlight>
                  <a:srgbClr val="FFFFFF"/>
                </a:highlight>
              </a:rPr>
              <a:t>En la programación orientada a objetos, los programas suelen ser muy grandes y los objetos se comunican mucho entre sí. El concepto de abstracción </a:t>
            </a:r>
            <a:r>
              <a:rPr b="1" lang="es" sz="1500">
                <a:solidFill>
                  <a:srgbClr val="2A2F35"/>
                </a:solidFill>
                <a:highlight>
                  <a:srgbClr val="FFFFFF"/>
                </a:highlight>
              </a:rPr>
              <a:t>facilita el mantenimiento de un código de gran tamaño</a:t>
            </a:r>
            <a:r>
              <a:rPr lang="es" sz="1500">
                <a:solidFill>
                  <a:srgbClr val="2A2F35"/>
                </a:solidFill>
                <a:highlight>
                  <a:srgbClr val="FFFFFF"/>
                </a:highlight>
              </a:rPr>
              <a:t>, donde a lo largo del tiempo pueden surgir diferentes cambios.</a:t>
            </a:r>
            <a:endParaRPr sz="1500">
              <a:solidFill>
                <a:srgbClr val="2A2F35"/>
              </a:solidFill>
              <a:highlight>
                <a:srgbClr val="FFFFFF"/>
              </a:highlight>
            </a:endParaRPr>
          </a:p>
          <a:p>
            <a:pPr indent="0" lvl="0" marL="0" rtl="0" algn="l">
              <a:lnSpc>
                <a:spcPct val="115000"/>
              </a:lnSpc>
              <a:spcBef>
                <a:spcPts val="1800"/>
              </a:spcBef>
              <a:spcAft>
                <a:spcPts val="1800"/>
              </a:spcAft>
              <a:buNone/>
            </a:pPr>
            <a:r>
              <a:rPr lang="es" sz="1500">
                <a:solidFill>
                  <a:srgbClr val="2A2F35"/>
                </a:solidFill>
                <a:highlight>
                  <a:srgbClr val="FFFFFF"/>
                </a:highlight>
              </a:rPr>
              <a:t>Así, la abstracción se basa en usar </a:t>
            </a:r>
            <a:r>
              <a:rPr b="1" lang="es" sz="1500">
                <a:solidFill>
                  <a:srgbClr val="2A2F35"/>
                </a:solidFill>
                <a:highlight>
                  <a:srgbClr val="FFFFFF"/>
                </a:highlight>
              </a:rPr>
              <a:t>cosas simples para representar la complejidad</a:t>
            </a:r>
            <a:r>
              <a:rPr lang="es" sz="1500">
                <a:solidFill>
                  <a:srgbClr val="2A2F35"/>
                </a:solidFill>
                <a:highlight>
                  <a:srgbClr val="FFFFFF"/>
                </a:highlight>
              </a:rPr>
              <a:t>. Los objetos y las clases representan código subyacente, ocultando los detalles complejos al usuario. Por consiguiente, supone una extensión de la encapsulación. Siguiendo con el ejemplo del coche, no es necesario que conozcas todos los detalles de cómo funciona el motor para poder conducirlo.</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