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036404f6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19036404f6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036404f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g119036404f6_0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036404f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g119036404f6_0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036404f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g119036404f6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036404f6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9036404f6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19036404f6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036404f6_0_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9036404f6_0_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19036404f6_0_4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9036404f6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19036404f6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19036404f6_0_4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9036404f6_0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19036404f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9036404f6_0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19036404f6_0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19036404f6_0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9036404f6_0_5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19036404f6_0_5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19036404f6_0_5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036404f6_0_5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19036404f6_0_5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19036404f6_0_5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036404f6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19036404f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9036404f6_0_5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19036404f6_0_5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19036404f6_0_5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9036404f6_0_5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19036404f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selected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9036404f6_0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19036404f6_0_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19036404f6_0_5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9036404f6_0_5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19036404f6_0_5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19036404f6_0_5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9036404f6_0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19036404f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checked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9036404f6_0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19036404f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checked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036404f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119036404f6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036404f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119036404f6_0_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036404f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119036404f6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036404f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119036404f6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036404f6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9036404f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036404f6_0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19036404f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036404f6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19036404f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jsbin.com/merutekaco/edit?html,outpu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jsbin.com/ledabog/edit?html,output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" y="1476632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s" sz="4500">
                <a:latin typeface="Arial"/>
                <a:ea typeface="Arial"/>
                <a:cs typeface="Arial"/>
                <a:sym typeface="Arial"/>
              </a:rPr>
              <a:t>Clase 3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0" y="2255648"/>
            <a:ext cx="9144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Parte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de HTML5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809" y="2877302"/>
            <a:ext cx="1570381" cy="14722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116058" y="1169080"/>
            <a:ext cx="7886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s" sz="1400" strike="noStrike">
                <a:latin typeface="Arial"/>
                <a:ea typeface="Arial"/>
                <a:cs typeface="Arial"/>
                <a:sym typeface="Arial"/>
              </a:rPr>
              <a:t>Se utiliza para incrustar otro documento HTML en la página actual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es" sz="1200"/>
            </a:br>
            <a:endParaRPr sz="1500"/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2789"/>
            <a:ext cx="4404489" cy="346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565" y="1598383"/>
            <a:ext cx="3573194" cy="275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179363" y="1150034"/>
            <a:ext cx="90528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s" sz="1500" strike="noStrike">
                <a:latin typeface="Arial"/>
                <a:ea typeface="Arial"/>
                <a:cs typeface="Arial"/>
                <a:sym typeface="Arial"/>
              </a:rPr>
              <a:t>Estas etiquetas nos permiten agregar contenido multimedia. 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&lt;audio&gt;</a:t>
            </a:r>
            <a:r>
              <a:rPr b="1" lang="es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acepta como atributos: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controls: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muestra los controles estándar para audio en una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página web.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autoplay: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hace que el audio se reproduzca automáticamente.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loop: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hace que el audio se repita automáticamente.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muted: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especifica que la salida de audio debe estar silenciada.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preload: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es usado en el elemento audio para almacenar temporalmente (buffering) archivos de gran tamaño.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src: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puede ser una URL del archivo de audio o la ruta al archivo local.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&lt;video&gt;</a:t>
            </a:r>
            <a:r>
              <a:rPr b="1" lang="es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acepta como atributos: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controls: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permite activar los controles del player.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poster: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muestra una imagen a modo de presentación.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autoplay, loop, muted, preload y src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con la misma función que en audio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es" sz="1200"/>
            </a:br>
            <a:endParaRPr sz="1500"/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754" y="1891948"/>
            <a:ext cx="3499500" cy="777300"/>
          </a:xfrm>
          <a:prstGeom prst="roundRect">
            <a:avLst>
              <a:gd fmla="val 17282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sp>
        <p:nvSpPr>
          <p:cNvPr id="207" name="Google Shape;207;p35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y Video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/>
          </a:blip>
          <a:srcRect b="0" l="0" r="0" t="9189"/>
          <a:stretch/>
        </p:blipFill>
        <p:spPr>
          <a:xfrm>
            <a:off x="0" y="1021697"/>
            <a:ext cx="9144001" cy="41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0" y="4161131"/>
            <a:ext cx="2997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https://jsbin.com/merutekaco/edit?html,output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Iconos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576625" y="1130175"/>
            <a:ext cx="82227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chemeClr val="dk1"/>
                </a:solidFill>
                <a:highlight>
                  <a:srgbClr val="FFFFFF"/>
                </a:highlight>
              </a:rPr>
              <a:t>Para agregar un favicon a su sitio web, guarde su imagen de favicon en el directorio raíz de su servidor web o cree una carpeta en el directorio raíz llamada imágenes y guarde su imagen de favicon en esta carpeta. Un nombre común para una imagen de favicon es "favicon.ico".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A continuación, agregue un </a:t>
            </a:r>
            <a:r>
              <a:rPr lang="es" sz="1200">
                <a:solidFill>
                  <a:srgbClr val="DC143C"/>
                </a:solidFill>
                <a:highlight>
                  <a:srgbClr val="FFFFFF"/>
                </a:highlight>
              </a:rPr>
              <a:t>&lt;link&gt;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elemento a su archivo "index.html", después del </a:t>
            </a:r>
            <a:r>
              <a:rPr lang="es" sz="1200">
                <a:solidFill>
                  <a:srgbClr val="DC143C"/>
                </a:solidFill>
                <a:highlight>
                  <a:srgbClr val="FFFFFF"/>
                </a:highlight>
              </a:rPr>
              <a:t>&lt;title&gt;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elemento, así: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Page Title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="icon"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="image/x-icon"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="/images/favicon.ico"&gt;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Heading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189914" y="974167"/>
            <a:ext cx="8336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usan para recolectar datos.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enviar los datos recolectados a un servidor.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crear un formulario, primero hay que indicar una etiqueta contenedora</a:t>
            </a:r>
            <a:r>
              <a:rPr b="1" i="0" lang="e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s" sz="27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s" sz="2700" u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form&gt;</a:t>
            </a:r>
            <a:r>
              <a:rPr b="0" i="0" lang="e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va a incluir toda la información que se quiere recolectar en ese formulario. 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179363" y="1324800"/>
            <a:ext cx="8336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2700">
                <a:latin typeface="Arial"/>
                <a:ea typeface="Arial"/>
                <a:cs typeface="Arial"/>
                <a:sym typeface="Arial"/>
              </a:rPr>
              <a:t>Sus elementos y atributos: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2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&lt;form&gt;</a:t>
            </a:r>
            <a:r>
              <a:rPr b="1" lang="es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700">
                <a:latin typeface="Arial"/>
                <a:ea typeface="Arial"/>
                <a:cs typeface="Arial"/>
                <a:sym typeface="Arial"/>
              </a:rPr>
              <a:t>será el elemento padre que anide todos los elementos HTML que representarán los campos de nuestro formulario, incluido el botón de enviar.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27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action:</a:t>
            </a:r>
            <a:r>
              <a:rPr b="1" lang="es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700">
                <a:latin typeface="Arial"/>
                <a:ea typeface="Arial"/>
                <a:cs typeface="Arial"/>
                <a:sym typeface="Arial"/>
              </a:rPr>
              <a:t>indica la URL a la que se enviará la petición HTTP con toda la información del formulario.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27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method:</a:t>
            </a:r>
            <a:r>
              <a:rPr b="1" lang="es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700">
                <a:latin typeface="Arial"/>
                <a:ea typeface="Arial"/>
                <a:cs typeface="Arial"/>
                <a:sym typeface="Arial"/>
              </a:rPr>
              <a:t>indica si la petición HTTP será GET o POST.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ctrTitle"/>
          </p:nvPr>
        </p:nvSpPr>
        <p:spPr>
          <a:xfrm>
            <a:off x="0" y="897700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Estructura de un formulario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956" y="2078470"/>
            <a:ext cx="6326900" cy="2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424274" y="4317863"/>
            <a:ext cx="7886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https://jsbin.com/ledabog/edit?html,output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200" y="1082213"/>
            <a:ext cx="7313776" cy="32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211015" y="1293147"/>
            <a:ext cx="83361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Sus elementos y propiedades: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&lt;input&gt;: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permite introducir diferentes tipos de campo de formulario en base al valor del atributo type. En función del valor indicado en type dispondremos de unos atributos u otros: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type: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este valor puede tener muchos valores: text, email, checkbox, color, date, file, hidden, etc. en función del tipo de campo que queramos, los nombres son bastante auto-explicativos.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este atributo es obligatorio si en el elemento label tiene un atributo for, en tal caso deberá contener un identificador único en la página.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representa el nombre asignado al campo cuando se envíe la petición HTTP.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value: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representa el valor que se asignará al campo cuando se envíe la petición HTTP.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211015" y="1293147"/>
            <a:ext cx="83361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Sus elementos y propiedades: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1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&lt;label&gt;:</a:t>
            </a:r>
            <a:r>
              <a:rPr b="1" lang="e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se usa para especificar la etiqueta (o nombre) del campo del formulario.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7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for:</a:t>
            </a:r>
            <a:r>
              <a:rPr b="1" lang="e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tiene que tener el mismo valor que el atributo id del campo (input, select o textarea) al que hace referencia la etiqueta.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1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&lt;textarea&gt;:</a:t>
            </a:r>
            <a:r>
              <a:rPr b="1" lang="e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representa un campo que nos permite introducir textos con saltos de línea incluidos, normalmente se usa cuando hay que introducir: descripciones, biografías, etc.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7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b="1" lang="e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igual que el elemento input y select.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7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1" lang="e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igual que el campo input y select.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1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&lt;button&gt;:</a:t>
            </a:r>
            <a:r>
              <a:rPr b="1" lang="e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representa un botón y el texto del botón está representado por su contenido.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7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type: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define el comportamiento del botón cuando está activado y puede contener tres valores: submit, reset, button.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04214" y="1038077"/>
            <a:ext cx="8535600" cy="4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 sz="1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&lt;ul&gt;: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lista desordenada.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 sz="1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&lt;ol&gt;: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lista ordenada.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s" sz="14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&lt;li&gt;: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representa un elemento de la lista y su padre siempre tiene que ser una etiqueta ol o ul.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    Ejemplo: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i="1" lang="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Lista desordenada</a:t>
            </a:r>
            <a:r>
              <a:rPr b="1" i="1" lang="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 b="1"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b="1"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&lt;li&gt;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Lunes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&lt;li&gt;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Martes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&lt;li&gt;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Miércoles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&lt;/ul&gt;</a:t>
            </a:r>
            <a:endParaRPr b="1"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i="1" lang="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Lista ordenada</a:t>
            </a:r>
            <a:r>
              <a:rPr b="1" i="1" lang="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 b="1" sz="1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b="1"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Enero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Febrero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Marzo</a:t>
            </a:r>
            <a:r>
              <a:rPr b="1" lang="e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&lt;/ol&gt;                                           </a:t>
            </a:r>
            <a:endParaRPr b="1"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765" y="2324696"/>
            <a:ext cx="1598441" cy="231436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6"/>
          <p:cNvSpPr txBox="1"/>
          <p:nvPr/>
        </p:nvSpPr>
        <p:spPr>
          <a:xfrm>
            <a:off x="5916344" y="4795097"/>
            <a:ext cx="350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https://jsbin.com/birojac/edit?html,output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572000" y="4824647"/>
            <a:ext cx="1997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Mira el resultado acá!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211015" y="1293147"/>
            <a:ext cx="83361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Sus elementos y propiedades:</a:t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&lt;select&gt;: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nos permite crear una lista desplegable de opciones, cada opción estará contenida como hija dentro de un elemento </a:t>
            </a:r>
            <a:r>
              <a:rPr b="1" lang="es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&lt;option&gt;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donde vamos a </a:t>
            </a: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encapsular cada opción de la lista.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8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igual que el elemento input.</a:t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8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igual que el campo input.</a:t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b="1" lang="es" sz="18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value:</a:t>
            </a:r>
            <a:r>
              <a:rPr b="1"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igual que el atributo value del campo input.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ctrTitle"/>
          </p:nvPr>
        </p:nvSpPr>
        <p:spPr>
          <a:xfrm>
            <a:off x="0" y="897700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Elementos de Formularios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487357" y="2362524"/>
            <a:ext cx="83592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textarea	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Define un entrada de texto más amplia.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un nombre o referencia para un input.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Attr que especifica a qué input se vincula.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fieldset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Define una sección en un formulario.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Define un título para una fieldset.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Similar al input radio.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i="0" lang="es" sz="18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Define las opciones para el select.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211015" y="1293147"/>
            <a:ext cx="83361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En muchos de los elementos podemos añadir (opcionalmente) otros atributos como: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a un elemento para que el navegador se encargue de validar que este campo está relleno.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placeholder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si queremos que aparezca un texto de ayuda para rellenar el campo.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para introducir un valor por defecto en el campo.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b="1" lang="es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readonly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si queremos que sea de sólo lectura.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105508" y="1097279"/>
            <a:ext cx="93978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la etiqueta &lt;input&gt;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 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 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  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 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“&gt;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 </a:t>
            </a:r>
            <a:endParaRPr/>
          </a:p>
          <a:p>
            <a:pPr indent="-2032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</a:t>
            </a:r>
            <a:r>
              <a:rPr b="1"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/>
          </a:p>
          <a:p>
            <a:pPr indent="-139700" lvl="0" marL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7"/>
          <p:cNvSpPr txBox="1"/>
          <p:nvPr>
            <p:ph type="title"/>
          </p:nvPr>
        </p:nvSpPr>
        <p:spPr>
          <a:xfrm>
            <a:off x="0" y="555300"/>
            <a:ext cx="914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Formularios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ctrTitle"/>
          </p:nvPr>
        </p:nvSpPr>
        <p:spPr>
          <a:xfrm>
            <a:off x="0" y="636817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Input checkbox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235650" y="1860750"/>
            <a:ext cx="8808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 hacer una selección múltiple de opciones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" y="2574497"/>
            <a:ext cx="2263901" cy="210553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8"/>
          <p:cNvSpPr txBox="1"/>
          <p:nvPr/>
        </p:nvSpPr>
        <p:spPr>
          <a:xfrm>
            <a:off x="7776200" y="2835825"/>
            <a:ext cx="40500" cy="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3290" y="2803351"/>
            <a:ext cx="6383201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ctrTitle"/>
          </p:nvPr>
        </p:nvSpPr>
        <p:spPr>
          <a:xfrm>
            <a:off x="0" y="598440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Input radio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162500" y="1844500"/>
            <a:ext cx="8897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 hacer una selección única de opciones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42" y="2642224"/>
            <a:ext cx="1609164" cy="180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7798" y="2762601"/>
            <a:ext cx="64960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211005" y="1099006"/>
            <a:ext cx="7886700" cy="4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Las tablas se usan para </a:t>
            </a:r>
            <a:r>
              <a:rPr lang="es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representar datos.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El ejemplo más común de tablas son los documentos de Excel.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En HTML hay que definir una etiqueta para cada parte de la tabla.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Las tablas no se usan para maquetar. 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95421" y="1794318"/>
            <a:ext cx="488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905" y="2766599"/>
            <a:ext cx="4884975" cy="23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211005" y="1099006"/>
            <a:ext cx="7886700" cy="4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Para crear tablas se utiliza la etiqueta table y se indican las filas y columnas utilizando tr (table row) y td (table data).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" sz="1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Estructura básica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1400"/>
          </a:p>
        </p:txBody>
      </p:sp>
      <p:sp>
        <p:nvSpPr>
          <p:cNvPr id="154" name="Google Shape;154;p28"/>
          <p:cNvSpPr txBox="1"/>
          <p:nvPr/>
        </p:nvSpPr>
        <p:spPr>
          <a:xfrm>
            <a:off x="211000" y="1960500"/>
            <a:ext cx="39861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&lt;table&gt; 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table: contenedor principal </a:t>
            </a:r>
            <a:endParaRPr b="1" i="0" sz="15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&lt;tr&gt; 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tr: representa una fila de la tabla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  &lt;th&gt;</a:t>
            </a:r>
            <a:r>
              <a:rPr b="1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</a:t>
            </a:r>
            <a:r>
              <a:rPr b="1" i="0" lang="es" sz="15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&lt;/th&gt; 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representa a una celda de encabezado en una tabla</a:t>
            </a:r>
            <a:r>
              <a:rPr b="1" i="0" lang="es" sz="15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" sz="15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&lt;th&gt;</a:t>
            </a:r>
            <a:r>
              <a:rPr b="1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r>
              <a:rPr b="1" i="0" lang="es" sz="15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&lt;/th&gt;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&lt;/tr&gt;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&lt;tr&gt;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1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 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td: representa a una celda de datos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&lt;td&gt;</a:t>
            </a:r>
            <a:r>
              <a:rPr b="1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Agosto</a:t>
            </a: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&lt;/tr&gt;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&lt;tr&gt;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&lt;td&gt;</a:t>
            </a:r>
            <a:r>
              <a:rPr b="1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&lt;td&gt;</a:t>
            </a:r>
            <a:r>
              <a:rPr b="1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Septiembre</a:t>
            </a:r>
            <a:r>
              <a:rPr b="1" i="0" lang="es" sz="1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&lt;/tr&gt;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0298" y="2447985"/>
            <a:ext cx="1281909" cy="94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221555" y="1234440"/>
            <a:ext cx="78867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" sz="18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Colspan y Rowspan</a:t>
            </a:r>
            <a:endParaRPr b="1" sz="18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18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Son atributos que permiten que una celda ocupe más de una columna o más de una fila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221555" y="1825970"/>
            <a:ext cx="488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933" y="2747520"/>
            <a:ext cx="4586288" cy="1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137158" y="1092422"/>
            <a:ext cx="40320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&lt;table&gt;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 </a:t>
            </a:r>
            <a:r>
              <a:rPr b="1" i="0" lang="es" sz="1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rowspan=</a:t>
            </a:r>
            <a:r>
              <a:rPr b="1" i="0" lang="es" sz="1100" u="none" cap="none" strike="noStrik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"3“</a:t>
            </a: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Sur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Avellaneda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Lanús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 </a:t>
            </a:r>
            <a:r>
              <a:rPr b="1" i="0" lang="es" sz="1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colspan=</a:t>
            </a:r>
            <a:r>
              <a:rPr b="1" i="0" lang="es" sz="1100" u="none" cap="none" strike="noStrik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"3“</a:t>
            </a: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Banfield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Quilmes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Berazategui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 </a:t>
            </a:r>
            <a:r>
              <a:rPr b="1" i="0" lang="es" sz="1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rowspan=</a:t>
            </a:r>
            <a:r>
              <a:rPr b="1" i="0" lang="es" sz="1100" u="none" cap="none" strike="noStrik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"2“</a:t>
            </a: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Oeste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Morón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Merlo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Moreno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&lt;td&gt;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Haedo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&lt;/td&gt;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            &lt;/tr&gt;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008833" y="1447586"/>
            <a:ext cx="4850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columnas (td) siempre van dentro de las filas (tr). Si queremos agrupar celdas de una misma celda o columna hay que agregar los siguientes atributos: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colspan</a:t>
            </a: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(column span = número de celdas a abarcar)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rowspan</a:t>
            </a: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(row span = número de celdas a abarcar).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695" y="2710250"/>
            <a:ext cx="2941495" cy="16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-1" y="385594"/>
            <a:ext cx="9144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ctrTitle"/>
          </p:nvPr>
        </p:nvSpPr>
        <p:spPr>
          <a:xfrm>
            <a:off x="0" y="684763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colspan y rowspan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565" y="2015196"/>
            <a:ext cx="4042525" cy="274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615" y="1929954"/>
            <a:ext cx="3859950" cy="28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38" y="2044525"/>
            <a:ext cx="69437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>
            <p:ph type="ctrTitle"/>
          </p:nvPr>
        </p:nvSpPr>
        <p:spPr>
          <a:xfrm>
            <a:off x="0" y="684763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Estructura Completa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ctrTitle"/>
          </p:nvPr>
        </p:nvSpPr>
        <p:spPr>
          <a:xfrm>
            <a:off x="0" y="986025"/>
            <a:ext cx="9144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0"/>
              <a:buNone/>
            </a:pPr>
            <a:r>
              <a:rPr b="1" lang="es" sz="3600">
                <a:latin typeface="Arial"/>
                <a:ea typeface="Arial"/>
                <a:cs typeface="Arial"/>
                <a:sym typeface="Arial"/>
              </a:rPr>
              <a:t>Tabla Completa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00" y="2176951"/>
            <a:ext cx="3749975" cy="29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8650" y="2176951"/>
            <a:ext cx="3528950" cy="2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