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657d6f989_0_59:notes"/>
          <p:cNvSpPr txBox="1"/>
          <p:nvPr>
            <p:ph idx="1" type="body"/>
          </p:nvPr>
        </p:nvSpPr>
        <p:spPr>
          <a:xfrm>
            <a:off x="756000" y="5078520"/>
            <a:ext cx="6047700" cy="48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3657d6f989_0_5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29376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29376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293763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293763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2937634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2937634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02937634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02937634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0293763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0293763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2937634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2937634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293763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293763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2937634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2937634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4" name="Shape 54"/>
        <p:cNvGrpSpPr/>
        <p:nvPr/>
      </p:nvGrpSpPr>
      <p:grpSpPr>
        <a:xfrm>
          <a:off x="0" y="0"/>
          <a:ext cx="0" cy="0"/>
          <a:chOff x="0" y="0"/>
          <a:chExt cx="0" cy="0"/>
        </a:xfrm>
      </p:grpSpPr>
      <p:sp>
        <p:nvSpPr>
          <p:cNvPr id="55" name="Google Shape;55;p1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6" name="Google Shape;56;p15"/>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7" name="Shape 57"/>
        <p:cNvGrpSpPr/>
        <p:nvPr/>
      </p:nvGrpSpPr>
      <p:grpSpPr>
        <a:xfrm>
          <a:off x="0" y="0"/>
          <a:ext cx="0" cy="0"/>
          <a:chOff x="0" y="0"/>
          <a:chExt cx="0" cy="0"/>
        </a:xfrm>
      </p:grpSpPr>
      <p:sp>
        <p:nvSpPr>
          <p:cNvPr id="58" name="Google Shape;58;p1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6"/>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0" name="Shape 60"/>
        <p:cNvGrpSpPr/>
        <p:nvPr/>
      </p:nvGrpSpPr>
      <p:grpSpPr>
        <a:xfrm>
          <a:off x="0" y="0"/>
          <a:ext cx="0" cy="0"/>
          <a:chOff x="0" y="0"/>
          <a:chExt cx="0" cy="0"/>
        </a:xfrm>
      </p:grpSpPr>
      <p:sp>
        <p:nvSpPr>
          <p:cNvPr id="61" name="Google Shape;61;p1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7"/>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63" name="Google Shape;63;p17"/>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6" name="Shape 66"/>
        <p:cNvGrpSpPr/>
        <p:nvPr/>
      </p:nvGrpSpPr>
      <p:grpSpPr>
        <a:xfrm>
          <a:off x="0" y="0"/>
          <a:ext cx="0" cy="0"/>
          <a:chOff x="0" y="0"/>
          <a:chExt cx="0" cy="0"/>
        </a:xfrm>
      </p:grpSpPr>
      <p:sp>
        <p:nvSpPr>
          <p:cNvPr id="67" name="Google Shape;67;p19"/>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20"/>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20"/>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1" name="Google Shape;71;p20"/>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2" name="Google Shape;72;p20"/>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3" name="Shape 73"/>
        <p:cNvGrpSpPr/>
        <p:nvPr/>
      </p:nvGrpSpPr>
      <p:grpSpPr>
        <a:xfrm>
          <a:off x="0" y="0"/>
          <a:ext cx="0" cy="0"/>
          <a:chOff x="0" y="0"/>
          <a:chExt cx="0" cy="0"/>
        </a:xfrm>
      </p:grpSpPr>
      <p:sp>
        <p:nvSpPr>
          <p:cNvPr id="74" name="Google Shape;74;p2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21"/>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6" name="Google Shape;76;p21"/>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77" name="Google Shape;77;p21"/>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8" name="Shape 78"/>
        <p:cNvGrpSpPr/>
        <p:nvPr/>
      </p:nvGrpSpPr>
      <p:grpSpPr>
        <a:xfrm>
          <a:off x="0" y="0"/>
          <a:ext cx="0" cy="0"/>
          <a:chOff x="0" y="0"/>
          <a:chExt cx="0" cy="0"/>
        </a:xfrm>
      </p:grpSpPr>
      <p:sp>
        <p:nvSpPr>
          <p:cNvPr id="79" name="Google Shape;79;p2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22"/>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1" name="Google Shape;81;p2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2" name="Google Shape;82;p22"/>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3" name="Shape 83"/>
        <p:cNvGrpSpPr/>
        <p:nvPr/>
      </p:nvGrpSpPr>
      <p:grpSpPr>
        <a:xfrm>
          <a:off x="0" y="0"/>
          <a:ext cx="0" cy="0"/>
          <a:chOff x="0" y="0"/>
          <a:chExt cx="0" cy="0"/>
        </a:xfrm>
      </p:grpSpPr>
      <p:sp>
        <p:nvSpPr>
          <p:cNvPr id="84" name="Google Shape;84;p2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23"/>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86" name="Google Shape;86;p23"/>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2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24"/>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0" name="Google Shape;90;p24"/>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1" name="Google Shape;91;p24"/>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2" name="Google Shape;92;p24"/>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3" name="Shape 93"/>
        <p:cNvGrpSpPr/>
        <p:nvPr/>
      </p:nvGrpSpPr>
      <p:grpSpPr>
        <a:xfrm>
          <a:off x="0" y="0"/>
          <a:ext cx="0" cy="0"/>
          <a:chOff x="0" y="0"/>
          <a:chExt cx="0" cy="0"/>
        </a:xfrm>
      </p:grpSpPr>
      <p:sp>
        <p:nvSpPr>
          <p:cNvPr id="94" name="Google Shape;94;p2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25"/>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6" name="Google Shape;96;p25"/>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7" name="Google Shape;97;p25"/>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8" name="Google Shape;98;p25"/>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99" name="Google Shape;99;p25"/>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
        <p:nvSpPr>
          <p:cNvPr id="100" name="Google Shape;100;p25"/>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0"/>
              </a:spcBef>
              <a:spcAft>
                <a:spcPts val="0"/>
              </a:spcAft>
              <a:buSzPts val="1100"/>
              <a:buNone/>
              <a:defRPr/>
            </a:lvl1pPr>
            <a:lvl2pPr indent="-228600" lvl="1" marL="914400" rtl="0" algn="l">
              <a:lnSpc>
                <a:spcPct val="100000"/>
              </a:lnSpc>
              <a:spcBef>
                <a:spcPts val="0"/>
              </a:spcBef>
              <a:spcAft>
                <a:spcPts val="0"/>
              </a:spcAft>
              <a:buSzPts val="1100"/>
              <a:buNone/>
              <a:defRPr/>
            </a:lvl2pPr>
            <a:lvl3pPr indent="-228600" lvl="2" marL="1371600" rtl="0" algn="l">
              <a:lnSpc>
                <a:spcPct val="100000"/>
              </a:lnSpc>
              <a:spcBef>
                <a:spcPts val="0"/>
              </a:spcBef>
              <a:spcAft>
                <a:spcPts val="0"/>
              </a:spcAft>
              <a:buSzPts val="1100"/>
              <a:buNone/>
              <a:defRPr/>
            </a:lvl3pPr>
            <a:lvl4pPr indent="-228600" lvl="3" marL="1828800" rtl="0" algn="l">
              <a:lnSpc>
                <a:spcPct val="100000"/>
              </a:lnSpc>
              <a:spcBef>
                <a:spcPts val="0"/>
              </a:spcBef>
              <a:spcAft>
                <a:spcPts val="0"/>
              </a:spcAft>
              <a:buSzPts val="1100"/>
              <a:buNone/>
              <a:defRPr/>
            </a:lvl4pPr>
            <a:lvl5pPr indent="-228600" lvl="4" marL="2286000" rtl="0" algn="l">
              <a:lnSpc>
                <a:spcPct val="100000"/>
              </a:lnSpc>
              <a:spcBef>
                <a:spcPts val="0"/>
              </a:spcBef>
              <a:spcAft>
                <a:spcPts val="0"/>
              </a:spcAft>
              <a:buSzPts val="1100"/>
              <a:buNone/>
              <a:defRPr/>
            </a:lvl5pPr>
            <a:lvl6pPr indent="-228600" lvl="5" marL="2743200" rtl="0" algn="l">
              <a:lnSpc>
                <a:spcPct val="100000"/>
              </a:lnSpc>
              <a:spcBef>
                <a:spcPts val="0"/>
              </a:spcBef>
              <a:spcAft>
                <a:spcPts val="0"/>
              </a:spcAft>
              <a:buSzPts val="1100"/>
              <a:buNone/>
              <a:defRPr/>
            </a:lvl6pPr>
            <a:lvl7pPr indent="-228600" lvl="6" marL="3200400" rtl="0" algn="l">
              <a:lnSpc>
                <a:spcPct val="100000"/>
              </a:lnSpc>
              <a:spcBef>
                <a:spcPts val="0"/>
              </a:spcBef>
              <a:spcAft>
                <a:spcPts val="0"/>
              </a:spcAft>
              <a:buSzPts val="1100"/>
              <a:buNone/>
              <a:defRPr/>
            </a:lvl7pPr>
            <a:lvl8pPr indent="-228600" lvl="7" marL="3657600" rtl="0" algn="l">
              <a:lnSpc>
                <a:spcPct val="100000"/>
              </a:lnSpc>
              <a:spcBef>
                <a:spcPts val="0"/>
              </a:spcBef>
              <a:spcAft>
                <a:spcPts val="0"/>
              </a:spcAft>
              <a:buSzPts val="1100"/>
              <a:buNone/>
              <a:defRPr/>
            </a:lvl8pPr>
            <a:lvl9pPr indent="-228600" lvl="8" marL="4114800" rtl="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java.sun.com/j2se/1.5.0/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java.sun.com/j2se/1.5.0/docs/api/javax/swing/text/html/HTML.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java.sun.com/j2se/1.5.0/docs/api/javax/swing/text/html/HTML.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p:nvPr/>
        </p:nvSpPr>
        <p:spPr>
          <a:xfrm>
            <a:off x="0" y="1216890"/>
            <a:ext cx="9141300" cy="11346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000000"/>
                </a:solidFill>
                <a:latin typeface="Arial"/>
                <a:ea typeface="Arial"/>
                <a:cs typeface="Arial"/>
                <a:sym typeface="Arial"/>
              </a:rPr>
              <a:t>Clase </a:t>
            </a:r>
            <a:r>
              <a:rPr b="1" lang="es" sz="4500"/>
              <a:t>31</a:t>
            </a:r>
            <a:endParaRPr b="0" i="0" sz="45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500"/>
              <a:buFont typeface="Arial"/>
              <a:buNone/>
            </a:pPr>
            <a:r>
              <a:t/>
            </a:r>
            <a:endParaRPr b="0" i="0" sz="4500" u="none" cap="none" strike="noStrike">
              <a:solidFill>
                <a:srgbClr val="000000"/>
              </a:solidFill>
              <a:latin typeface="Arial"/>
              <a:ea typeface="Arial"/>
              <a:cs typeface="Arial"/>
              <a:sym typeface="Arial"/>
            </a:endParaRPr>
          </a:p>
        </p:txBody>
      </p:sp>
      <p:sp>
        <p:nvSpPr>
          <p:cNvPr id="106" name="Google Shape;106;p26"/>
          <p:cNvSpPr/>
          <p:nvPr/>
        </p:nvSpPr>
        <p:spPr>
          <a:xfrm>
            <a:off x="0" y="2093850"/>
            <a:ext cx="9141300" cy="474900"/>
          </a:xfrm>
          <a:prstGeom prst="rect">
            <a:avLst/>
          </a:prstGeom>
          <a:noFill/>
          <a:ln>
            <a:noFill/>
          </a:ln>
        </p:spPr>
        <p:txBody>
          <a:bodyPr anchorCtr="0" anchor="t" bIns="33750" lIns="67500" spcFirstLastPara="1" rIns="67500" wrap="square" tIns="33750">
            <a:no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Calibri"/>
                <a:ea typeface="Calibri"/>
                <a:cs typeface="Calibri"/>
                <a:sym typeface="Calibri"/>
              </a:rPr>
              <a:t>Introducción a Java Web (parte 2)</a:t>
            </a:r>
            <a:endParaRPr b="1"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107" name="Google Shape;107;p26"/>
          <p:cNvSpPr/>
          <p:nvPr/>
        </p:nvSpPr>
        <p:spPr>
          <a:xfrm>
            <a:off x="5496930" y="3492720"/>
            <a:ext cx="3237000" cy="474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6"/>
          <p:cNvPicPr preferRelativeResize="0"/>
          <p:nvPr/>
        </p:nvPicPr>
        <p:blipFill rotWithShape="1">
          <a:blip r:embed="rId3">
            <a:alphaModFix/>
          </a:blip>
          <a:srcRect b="0" l="0" r="0" t="0"/>
          <a:stretch/>
        </p:blipFill>
        <p:spPr>
          <a:xfrm>
            <a:off x="4447900" y="2563350"/>
            <a:ext cx="3237001" cy="2427750"/>
          </a:xfrm>
          <a:prstGeom prst="rect">
            <a:avLst/>
          </a:prstGeom>
          <a:noFill/>
          <a:ln>
            <a:noFill/>
          </a:ln>
        </p:spPr>
      </p:pic>
      <p:pic>
        <p:nvPicPr>
          <p:cNvPr id="109" name="Google Shape;109;p26"/>
          <p:cNvPicPr preferRelativeResize="0"/>
          <p:nvPr/>
        </p:nvPicPr>
        <p:blipFill rotWithShape="1">
          <a:blip r:embed="rId4">
            <a:alphaModFix/>
          </a:blip>
          <a:srcRect b="0" l="0" r="0" t="0"/>
          <a:stretch/>
        </p:blipFill>
        <p:spPr>
          <a:xfrm>
            <a:off x="1844175" y="2721150"/>
            <a:ext cx="2477792" cy="226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457360" y="841025"/>
            <a:ext cx="8229300" cy="3540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2300" u="sng"/>
              <a:t>Directivas JSP</a:t>
            </a:r>
            <a:endParaRPr b="1" i="1" sz="2300" u="sng"/>
          </a:p>
        </p:txBody>
      </p:sp>
      <p:sp>
        <p:nvSpPr>
          <p:cNvPr id="115" name="Google Shape;115;p27"/>
          <p:cNvSpPr txBox="1"/>
          <p:nvPr>
            <p:ph idx="1" type="subTitle"/>
          </p:nvPr>
        </p:nvSpPr>
        <p:spPr>
          <a:xfrm>
            <a:off x="457360" y="1480490"/>
            <a:ext cx="8229300" cy="2901600"/>
          </a:xfrm>
          <a:prstGeom prst="rect">
            <a:avLst/>
          </a:prstGeom>
        </p:spPr>
        <p:txBody>
          <a:bodyPr anchorCtr="0" anchor="ctr" bIns="0" lIns="0" spcFirstLastPara="1" rIns="0" wrap="square" tIns="0">
            <a:spAutoFit/>
          </a:bodyPr>
          <a:lstStyle/>
          <a:p>
            <a:pPr indent="0" lvl="0" marL="0" rtl="0" algn="l">
              <a:lnSpc>
                <a:spcPct val="115000"/>
              </a:lnSpc>
              <a:spcBef>
                <a:spcPts val="0"/>
              </a:spcBef>
              <a:spcAft>
                <a:spcPts val="0"/>
              </a:spcAft>
              <a:buNone/>
            </a:pPr>
            <a:r>
              <a:rPr lang="es" sz="2000">
                <a:solidFill>
                  <a:srgbClr val="333333"/>
                </a:solidFill>
                <a:highlight>
                  <a:srgbClr val="FFFFFF"/>
                </a:highlight>
              </a:rPr>
              <a:t>Las directivas JSP nos permiten configurar alguna información que pueda ser usada en nuestra página JSP, por ejemplo cosas como importar clases, definir una página de error, incluir una página JSP en otra, en fin.</a:t>
            </a:r>
            <a:endParaRPr sz="20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 sz="2000">
                <a:solidFill>
                  <a:srgbClr val="333333"/>
                </a:solidFill>
                <a:highlight>
                  <a:srgbClr val="FFFFFF"/>
                </a:highlight>
              </a:rPr>
              <a:t>Dos de las directivas principales que existen en JSP son:</a:t>
            </a:r>
            <a:endParaRPr sz="2000">
              <a:solidFill>
                <a:srgbClr val="333333"/>
              </a:solidFill>
              <a:highlight>
                <a:srgbClr val="FFFFFF"/>
              </a:highlight>
            </a:endParaRPr>
          </a:p>
          <a:p>
            <a:pPr indent="-355600" lvl="0" marL="457200" rtl="0" algn="l">
              <a:lnSpc>
                <a:spcPct val="115000"/>
              </a:lnSpc>
              <a:spcBef>
                <a:spcPts val="900"/>
              </a:spcBef>
              <a:spcAft>
                <a:spcPts val="0"/>
              </a:spcAft>
              <a:buClr>
                <a:srgbClr val="333333"/>
              </a:buClr>
              <a:buSzPts val="2000"/>
              <a:buFont typeface="Arial"/>
              <a:buChar char="●"/>
            </a:pPr>
            <a:r>
              <a:rPr lang="es" sz="2000">
                <a:solidFill>
                  <a:srgbClr val="333333"/>
                </a:solidFill>
                <a:highlight>
                  <a:srgbClr val="FFFFFF"/>
                </a:highlight>
              </a:rPr>
              <a:t>Page</a:t>
            </a:r>
            <a:endParaRPr sz="200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Arial"/>
              <a:buChar char="●"/>
            </a:pPr>
            <a:r>
              <a:rPr lang="es" sz="2000">
                <a:solidFill>
                  <a:srgbClr val="333333"/>
                </a:solidFill>
                <a:highlight>
                  <a:srgbClr val="FFFFFF"/>
                </a:highlight>
              </a:rPr>
              <a:t>Include</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457360" y="2217750"/>
            <a:ext cx="8229300" cy="4617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3000"/>
              <a:t>Page</a:t>
            </a:r>
            <a:endParaRPr b="1" i="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idx="1" type="subTitle"/>
          </p:nvPr>
        </p:nvSpPr>
        <p:spPr>
          <a:xfrm>
            <a:off x="457360" y="2020890"/>
            <a:ext cx="8229300" cy="15393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2000">
                <a:solidFill>
                  <a:srgbClr val="333333"/>
                </a:solidFill>
                <a:highlight>
                  <a:srgbClr val="FFFFFF"/>
                </a:highlight>
              </a:rPr>
              <a:t>Se utiliza para establecer algunas propiedades a nuestra página jsp. Tiene los siguientes atributos: import, sesión, buffer, autoflush, isThreadSafe, errorPage, entre otros.</a:t>
            </a:r>
            <a:endParaRPr sz="2000">
              <a:solidFill>
                <a:srgbClr val="333333"/>
              </a:solidFill>
              <a:highlight>
                <a:srgbClr val="FFFFFF"/>
              </a:highlight>
            </a:endParaRPr>
          </a:p>
          <a:p>
            <a:pPr indent="0" lvl="0" marL="0" rtl="0" algn="l">
              <a:spcBef>
                <a:spcPts val="0"/>
              </a:spcBef>
              <a:spcAft>
                <a:spcPts val="0"/>
              </a:spcAft>
              <a:buNone/>
            </a:pPr>
            <a:r>
              <a:t/>
            </a:r>
            <a:endParaRPr sz="2000">
              <a:solidFill>
                <a:srgbClr val="333333"/>
              </a:solidFill>
              <a:highlight>
                <a:srgbClr val="FFFFFF"/>
              </a:highlight>
            </a:endParaRPr>
          </a:p>
          <a:p>
            <a:pPr indent="0" lvl="0" marL="0" rtl="0" algn="l">
              <a:spcBef>
                <a:spcPts val="0"/>
              </a:spcBef>
              <a:spcAft>
                <a:spcPts val="0"/>
              </a:spcAft>
              <a:buNone/>
            </a:pPr>
            <a:r>
              <a:rPr lang="es" sz="2000">
                <a:solidFill>
                  <a:srgbClr val="333333"/>
                </a:solidFill>
                <a:highlight>
                  <a:srgbClr val="FFFFFF"/>
                </a:highlight>
              </a:rPr>
              <a:t>Veamos el siguiente ejemplo de su utilidad:</a:t>
            </a:r>
            <a:endParaRPr sz="20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idx="1" type="subTitle"/>
          </p:nvPr>
        </p:nvSpPr>
        <p:spPr>
          <a:xfrm>
            <a:off x="457360" y="1634840"/>
            <a:ext cx="8229300" cy="2647500"/>
          </a:xfrm>
          <a:prstGeom prst="rect">
            <a:avLst/>
          </a:prstGeom>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b="1" lang="es" sz="2000">
                <a:solidFill>
                  <a:schemeClr val="dk1"/>
                </a:solidFill>
                <a:highlight>
                  <a:srgbClr val="F8F8F8"/>
                </a:highlight>
                <a:latin typeface="Courier New"/>
                <a:ea typeface="Courier New"/>
                <a:cs typeface="Courier New"/>
                <a:sym typeface="Courier New"/>
              </a:rPr>
              <a:t>package</a:t>
            </a:r>
            <a:r>
              <a:rPr lang="es" sz="2000">
                <a:solidFill>
                  <a:srgbClr val="222222"/>
                </a:solidFill>
                <a:highlight>
                  <a:srgbClr val="F8F8F8"/>
                </a:highlight>
                <a:latin typeface="Courier New"/>
                <a:ea typeface="Courier New"/>
                <a:cs typeface="Courier New"/>
                <a:sym typeface="Courier New"/>
              </a:rPr>
              <a:t> </a:t>
            </a:r>
            <a:r>
              <a:rPr lang="es" sz="2000">
                <a:solidFill>
                  <a:srgbClr val="006699"/>
                </a:solidFill>
                <a:highlight>
                  <a:srgbClr val="F8F8F8"/>
                </a:highlight>
                <a:latin typeface="Courier New"/>
                <a:ea typeface="Courier New"/>
                <a:cs typeface="Courier New"/>
                <a:sym typeface="Courier New"/>
              </a:rPr>
              <a:t>ejemplo</a:t>
            </a:r>
            <a:r>
              <a:rPr lang="es" sz="2000">
                <a:solidFill>
                  <a:srgbClr val="339933"/>
                </a:solidFill>
                <a:highlight>
                  <a:srgbClr val="F8F8F8"/>
                </a:highlight>
                <a:latin typeface="Courier New"/>
                <a:ea typeface="Courier New"/>
                <a:cs typeface="Courier New"/>
                <a:sym typeface="Courier New"/>
              </a:rPr>
              <a:t>;</a:t>
            </a:r>
            <a:endParaRPr sz="20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s" sz="2000">
                <a:solidFill>
                  <a:schemeClr val="dk1"/>
                </a:solidFill>
                <a:highlight>
                  <a:srgbClr val="F8F8F8"/>
                </a:highlight>
                <a:latin typeface="Courier New"/>
                <a:ea typeface="Courier New"/>
                <a:cs typeface="Courier New"/>
                <a:sym typeface="Courier New"/>
              </a:rPr>
              <a:t>public</a:t>
            </a:r>
            <a:r>
              <a:rPr lang="es" sz="2000">
                <a:solidFill>
                  <a:srgbClr val="222222"/>
                </a:solidFill>
                <a:highlight>
                  <a:srgbClr val="F8F8F8"/>
                </a:highlight>
                <a:latin typeface="Courier New"/>
                <a:ea typeface="Courier New"/>
                <a:cs typeface="Courier New"/>
                <a:sym typeface="Courier New"/>
              </a:rPr>
              <a:t> </a:t>
            </a:r>
            <a:r>
              <a:rPr b="1" lang="es" sz="2000">
                <a:solidFill>
                  <a:schemeClr val="dk1"/>
                </a:solidFill>
                <a:highlight>
                  <a:srgbClr val="F8F8F8"/>
                </a:highlight>
                <a:latin typeface="Courier New"/>
                <a:ea typeface="Courier New"/>
                <a:cs typeface="Courier New"/>
                <a:sym typeface="Courier New"/>
              </a:rPr>
              <a:t>class</a:t>
            </a:r>
            <a:r>
              <a:rPr lang="es" sz="2000">
                <a:solidFill>
                  <a:srgbClr val="222222"/>
                </a:solidFill>
                <a:highlight>
                  <a:srgbClr val="F8F8F8"/>
                </a:highlight>
                <a:latin typeface="Courier New"/>
                <a:ea typeface="Courier New"/>
                <a:cs typeface="Courier New"/>
                <a:sym typeface="Courier New"/>
              </a:rPr>
              <a:t> ClaseDeEjemplo </a:t>
            </a:r>
            <a:r>
              <a:rPr lang="es" sz="2000">
                <a:solidFill>
                  <a:srgbClr val="009900"/>
                </a:solidFill>
                <a:highlight>
                  <a:srgbClr val="F8F8F8"/>
                </a:highlight>
                <a:latin typeface="Courier New"/>
                <a:ea typeface="Courier New"/>
                <a:cs typeface="Courier New"/>
                <a:sym typeface="Courier New"/>
              </a:rPr>
              <a:t>{</a:t>
            </a:r>
            <a:endParaRPr sz="2000">
              <a:solidFill>
                <a:srgbClr val="009900"/>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2000">
                <a:solidFill>
                  <a:srgbClr val="222222"/>
                </a:solidFill>
                <a:highlight>
                  <a:srgbClr val="F8F8F8"/>
                </a:highlight>
                <a:latin typeface="Courier New"/>
                <a:ea typeface="Courier New"/>
                <a:cs typeface="Courier New"/>
                <a:sym typeface="Courier New"/>
              </a:rPr>
              <a:t>    </a:t>
            </a:r>
            <a:r>
              <a:rPr b="1" lang="es" sz="2000">
                <a:solidFill>
                  <a:schemeClr val="dk1"/>
                </a:solidFill>
                <a:highlight>
                  <a:srgbClr val="F8F8F8"/>
                </a:highlight>
                <a:latin typeface="Courier New"/>
                <a:ea typeface="Courier New"/>
                <a:cs typeface="Courier New"/>
                <a:sym typeface="Courier New"/>
              </a:rPr>
              <a:t>public</a:t>
            </a:r>
            <a:r>
              <a:rPr lang="es" sz="2000">
                <a:solidFill>
                  <a:srgbClr val="222222"/>
                </a:solidFill>
                <a:highlight>
                  <a:srgbClr val="F8F8F8"/>
                </a:highlight>
                <a:latin typeface="Courier New"/>
                <a:ea typeface="Courier New"/>
                <a:cs typeface="Courier New"/>
                <a:sym typeface="Courier New"/>
              </a:rPr>
              <a:t> </a:t>
            </a:r>
            <a:r>
              <a:rPr b="1" lang="es" sz="2000">
                <a:solidFill>
                  <a:schemeClr val="dk1"/>
                </a:solidFill>
                <a:highlight>
                  <a:srgbClr val="F8F8F8"/>
                </a:highlight>
                <a:latin typeface="Courier New"/>
                <a:ea typeface="Courier New"/>
                <a:cs typeface="Courier New"/>
                <a:sym typeface="Courier New"/>
              </a:rPr>
              <a:t>static</a:t>
            </a:r>
            <a:r>
              <a:rPr lang="es" sz="2000">
                <a:solidFill>
                  <a:srgbClr val="222222"/>
                </a:solidFill>
                <a:highlight>
                  <a:srgbClr val="F8F8F8"/>
                </a:highlight>
                <a:latin typeface="Courier New"/>
                <a:ea typeface="Courier New"/>
                <a:cs typeface="Courier New"/>
                <a:sym typeface="Courier New"/>
              </a:rPr>
              <a:t> </a:t>
            </a:r>
            <a:r>
              <a:rPr b="1" lang="es" sz="2000">
                <a:solidFill>
                  <a:srgbClr val="003399"/>
                </a:solidFill>
                <a:highlight>
                  <a:srgbClr val="F8F8F8"/>
                </a:highlight>
                <a:uFill>
                  <a:noFill/>
                </a:uFill>
                <a:latin typeface="Courier New"/>
                <a:ea typeface="Courier New"/>
                <a:cs typeface="Courier New"/>
                <a:sym typeface="Courier New"/>
                <a:hlinkClick r:id="rId3">
                  <a:extLst>
                    <a:ext uri="{A12FA001-AC4F-418D-AE19-62706E023703}">
                      <ahyp:hlinkClr val="tx"/>
                    </a:ext>
                  </a:extLst>
                </a:hlinkClick>
              </a:rPr>
              <a:t>String</a:t>
            </a:r>
            <a:r>
              <a:rPr lang="es" sz="2000">
                <a:solidFill>
                  <a:srgbClr val="222222"/>
                </a:solidFill>
                <a:highlight>
                  <a:srgbClr val="F8F8F8"/>
                </a:highlight>
                <a:latin typeface="Courier New"/>
                <a:ea typeface="Courier New"/>
                <a:cs typeface="Courier New"/>
                <a:sym typeface="Courier New"/>
              </a:rPr>
              <a:t> mostrarMensaje</a:t>
            </a:r>
            <a:r>
              <a:rPr lang="es" sz="2000">
                <a:solidFill>
                  <a:srgbClr val="009900"/>
                </a:solidFill>
                <a:highlight>
                  <a:srgbClr val="F8F8F8"/>
                </a:highlight>
                <a:latin typeface="Courier New"/>
                <a:ea typeface="Courier New"/>
                <a:cs typeface="Courier New"/>
                <a:sym typeface="Courier New"/>
              </a:rPr>
              <a:t>()</a:t>
            </a:r>
            <a:r>
              <a:rPr lang="es" sz="2000">
                <a:solidFill>
                  <a:srgbClr val="222222"/>
                </a:solidFill>
                <a:highlight>
                  <a:srgbClr val="F8F8F8"/>
                </a:highlight>
                <a:latin typeface="Courier New"/>
                <a:ea typeface="Courier New"/>
                <a:cs typeface="Courier New"/>
                <a:sym typeface="Courier New"/>
              </a:rPr>
              <a:t> </a:t>
            </a:r>
            <a:r>
              <a:rPr lang="es" sz="2000">
                <a:solidFill>
                  <a:srgbClr val="009900"/>
                </a:solidFill>
                <a:highlight>
                  <a:srgbClr val="F8F8F8"/>
                </a:highlight>
                <a:latin typeface="Courier New"/>
                <a:ea typeface="Courier New"/>
                <a:cs typeface="Courier New"/>
                <a:sym typeface="Courier New"/>
              </a:rPr>
              <a:t>{</a:t>
            </a:r>
            <a:endParaRPr sz="2000">
              <a:solidFill>
                <a:srgbClr val="009900"/>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2000">
                <a:solidFill>
                  <a:srgbClr val="222222"/>
                </a:solidFill>
                <a:highlight>
                  <a:srgbClr val="F8F8F8"/>
                </a:highlight>
                <a:latin typeface="Courier New"/>
                <a:ea typeface="Courier New"/>
                <a:cs typeface="Courier New"/>
                <a:sym typeface="Courier New"/>
              </a:rPr>
              <a:t>        </a:t>
            </a:r>
            <a:r>
              <a:rPr b="1" lang="es" sz="2000">
                <a:solidFill>
                  <a:schemeClr val="dk1"/>
                </a:solidFill>
                <a:highlight>
                  <a:srgbClr val="F8F8F8"/>
                </a:highlight>
                <a:latin typeface="Courier New"/>
                <a:ea typeface="Courier New"/>
                <a:cs typeface="Courier New"/>
                <a:sym typeface="Courier New"/>
              </a:rPr>
              <a:t>return</a:t>
            </a:r>
            <a:r>
              <a:rPr lang="es" sz="2000">
                <a:solidFill>
                  <a:srgbClr val="222222"/>
                </a:solidFill>
                <a:highlight>
                  <a:srgbClr val="F8F8F8"/>
                </a:highlight>
                <a:latin typeface="Courier New"/>
                <a:ea typeface="Courier New"/>
                <a:cs typeface="Courier New"/>
                <a:sym typeface="Courier New"/>
              </a:rPr>
              <a:t> </a:t>
            </a:r>
            <a:r>
              <a:rPr lang="es" sz="2000">
                <a:solidFill>
                  <a:srgbClr val="0000FF"/>
                </a:solidFill>
                <a:highlight>
                  <a:srgbClr val="F8F8F8"/>
                </a:highlight>
                <a:latin typeface="Courier New"/>
                <a:ea typeface="Courier New"/>
                <a:cs typeface="Courier New"/>
                <a:sym typeface="Courier New"/>
              </a:rPr>
              <a:t>"Este es un ejemplo de import en JSP."</a:t>
            </a:r>
            <a:r>
              <a:rPr lang="es" sz="2000">
                <a:solidFill>
                  <a:srgbClr val="339933"/>
                </a:solidFill>
                <a:highlight>
                  <a:srgbClr val="F8F8F8"/>
                </a:highlight>
                <a:latin typeface="Courier New"/>
                <a:ea typeface="Courier New"/>
                <a:cs typeface="Courier New"/>
                <a:sym typeface="Courier New"/>
              </a:rPr>
              <a:t>;</a:t>
            </a:r>
            <a:endParaRPr sz="20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2000">
                <a:solidFill>
                  <a:srgbClr val="222222"/>
                </a:solidFill>
                <a:highlight>
                  <a:srgbClr val="F8F8F8"/>
                </a:highlight>
                <a:latin typeface="Courier New"/>
                <a:ea typeface="Courier New"/>
                <a:cs typeface="Courier New"/>
                <a:sym typeface="Courier New"/>
              </a:rPr>
              <a:t>    </a:t>
            </a:r>
            <a:r>
              <a:rPr lang="es" sz="2000">
                <a:solidFill>
                  <a:srgbClr val="009900"/>
                </a:solidFill>
                <a:highlight>
                  <a:srgbClr val="F8F8F8"/>
                </a:highlight>
                <a:latin typeface="Courier New"/>
                <a:ea typeface="Courier New"/>
                <a:cs typeface="Courier New"/>
                <a:sym typeface="Courier New"/>
              </a:rPr>
              <a:t>}</a:t>
            </a:r>
            <a:endParaRPr sz="2000">
              <a:solidFill>
                <a:srgbClr val="009900"/>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2000">
                <a:solidFill>
                  <a:srgbClr val="009900"/>
                </a:solidFill>
                <a:highlight>
                  <a:srgbClr val="F8F8F8"/>
                </a:highlight>
                <a:latin typeface="Courier New"/>
                <a:ea typeface="Courier New"/>
                <a:cs typeface="Courier New"/>
                <a:sym typeface="Courier New"/>
              </a:rPr>
              <a:t>}</a:t>
            </a:r>
            <a:r>
              <a:rPr lang="es" sz="2000">
                <a:solidFill>
                  <a:srgbClr val="222222"/>
                </a:solidFill>
                <a:highlight>
                  <a:srgbClr val="F8F8F8"/>
                </a:highlight>
                <a:latin typeface="Courier New"/>
                <a:ea typeface="Courier New"/>
                <a:cs typeface="Courier New"/>
                <a:sym typeface="Courier New"/>
              </a:rPr>
              <a:t> </a:t>
            </a:r>
            <a:r>
              <a:rPr i="1" lang="es" sz="2000">
                <a:solidFill>
                  <a:srgbClr val="666666"/>
                </a:solidFill>
                <a:highlight>
                  <a:srgbClr val="F8F8F8"/>
                </a:highlight>
                <a:latin typeface="Courier New"/>
                <a:ea typeface="Courier New"/>
                <a:cs typeface="Courier New"/>
                <a:sym typeface="Courier New"/>
              </a:rPr>
              <a:t>// fin de la clase ClaseDeEjemplo</a:t>
            </a:r>
            <a:endParaRPr i="1" sz="2000">
              <a:solidFill>
                <a:srgbClr val="666666"/>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ph idx="1" type="subTitle"/>
          </p:nvPr>
        </p:nvSpPr>
        <p:spPr>
          <a:xfrm>
            <a:off x="457110" y="1203390"/>
            <a:ext cx="8229300" cy="4032900"/>
          </a:xfrm>
          <a:prstGeom prst="rect">
            <a:avLst/>
          </a:prstGeom>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lang="es" sz="1600">
                <a:solidFill>
                  <a:srgbClr val="339933"/>
                </a:solidFill>
                <a:highlight>
                  <a:srgbClr val="FFFF00"/>
                </a:highlight>
                <a:latin typeface="Courier New"/>
                <a:ea typeface="Courier New"/>
                <a:cs typeface="Courier New"/>
                <a:sym typeface="Courier New"/>
              </a:rPr>
              <a:t>&lt;%</a:t>
            </a:r>
            <a:r>
              <a:rPr lang="es" sz="1600">
                <a:solidFill>
                  <a:srgbClr val="222222"/>
                </a:solidFill>
                <a:highlight>
                  <a:srgbClr val="FFFF00"/>
                </a:highlight>
                <a:latin typeface="Courier New"/>
                <a:ea typeface="Courier New"/>
                <a:cs typeface="Courier New"/>
                <a:sym typeface="Courier New"/>
              </a:rPr>
              <a:t>@page contentType=</a:t>
            </a:r>
            <a:r>
              <a:rPr lang="es" sz="1600">
                <a:solidFill>
                  <a:srgbClr val="0000FF"/>
                </a:solidFill>
                <a:highlight>
                  <a:srgbClr val="FFFF00"/>
                </a:highlight>
                <a:latin typeface="Courier New"/>
                <a:ea typeface="Courier New"/>
                <a:cs typeface="Courier New"/>
                <a:sym typeface="Courier New"/>
              </a:rPr>
              <a:t>"text/html"</a:t>
            </a:r>
            <a:r>
              <a:rPr lang="es" sz="1600">
                <a:solidFill>
                  <a:srgbClr val="222222"/>
                </a:solidFill>
                <a:highlight>
                  <a:srgbClr val="FFFF00"/>
                </a:highlight>
                <a:latin typeface="Courier New"/>
                <a:ea typeface="Courier New"/>
                <a:cs typeface="Courier New"/>
                <a:sym typeface="Courier New"/>
              </a:rPr>
              <a:t> pageEncoding=</a:t>
            </a:r>
            <a:r>
              <a:rPr lang="es" sz="1600">
                <a:solidFill>
                  <a:srgbClr val="0000FF"/>
                </a:solidFill>
                <a:highlight>
                  <a:srgbClr val="FFFF00"/>
                </a:highlight>
                <a:latin typeface="Courier New"/>
                <a:ea typeface="Courier New"/>
                <a:cs typeface="Courier New"/>
                <a:sym typeface="Courier New"/>
              </a:rPr>
              <a:t>"UTF-8"</a:t>
            </a:r>
            <a:r>
              <a:rPr lang="es" sz="1600">
                <a:solidFill>
                  <a:srgbClr val="339933"/>
                </a:solidFill>
                <a:highlight>
                  <a:srgbClr val="FFFF00"/>
                </a:highlight>
                <a:latin typeface="Courier New"/>
                <a:ea typeface="Courier New"/>
                <a:cs typeface="Courier New"/>
                <a:sym typeface="Courier New"/>
              </a:rPr>
              <a:t>%&gt;</a:t>
            </a:r>
            <a:endParaRPr sz="1600">
              <a:solidFill>
                <a:srgbClr val="339933"/>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339933"/>
                </a:solidFill>
                <a:highlight>
                  <a:srgbClr val="FFFF00"/>
                </a:highlight>
                <a:latin typeface="Courier New"/>
                <a:ea typeface="Courier New"/>
                <a:cs typeface="Courier New"/>
                <a:sym typeface="Courier New"/>
              </a:rPr>
              <a:t>&lt;%</a:t>
            </a:r>
            <a:r>
              <a:rPr lang="es" sz="1600">
                <a:solidFill>
                  <a:srgbClr val="222222"/>
                </a:solidFill>
                <a:highlight>
                  <a:srgbClr val="FFFF00"/>
                </a:highlight>
                <a:latin typeface="Courier New"/>
                <a:ea typeface="Courier New"/>
                <a:cs typeface="Courier New"/>
                <a:sym typeface="Courier New"/>
              </a:rPr>
              <a:t>@page </a:t>
            </a:r>
            <a:r>
              <a:rPr b="1" lang="es" sz="1600">
                <a:solidFill>
                  <a:schemeClr val="dk1"/>
                </a:solidFill>
                <a:highlight>
                  <a:srgbClr val="FFFF00"/>
                </a:highlight>
                <a:latin typeface="Courier New"/>
                <a:ea typeface="Courier New"/>
                <a:cs typeface="Courier New"/>
                <a:sym typeface="Courier New"/>
              </a:rPr>
              <a:t>import</a:t>
            </a:r>
            <a:r>
              <a:rPr lang="es" sz="1600">
                <a:solidFill>
                  <a:srgbClr val="222222"/>
                </a:solidFill>
                <a:highlight>
                  <a:srgbClr val="FFFF00"/>
                </a:highlight>
                <a:latin typeface="Courier New"/>
                <a:ea typeface="Courier New"/>
                <a:cs typeface="Courier New"/>
                <a:sym typeface="Courier New"/>
              </a:rPr>
              <a:t>=</a:t>
            </a:r>
            <a:r>
              <a:rPr lang="es" sz="1600">
                <a:solidFill>
                  <a:srgbClr val="0000FF"/>
                </a:solidFill>
                <a:highlight>
                  <a:srgbClr val="FFFF00"/>
                </a:highlight>
                <a:latin typeface="Courier New"/>
                <a:ea typeface="Courier New"/>
                <a:cs typeface="Courier New"/>
                <a:sym typeface="Courier New"/>
              </a:rPr>
              <a:t>"ejemplo.ClaseDeEjemplo"</a:t>
            </a:r>
            <a:r>
              <a:rPr lang="es" sz="1600">
                <a:solidFill>
                  <a:srgbClr val="339933"/>
                </a:solidFill>
                <a:highlight>
                  <a:srgbClr val="FFFF00"/>
                </a:highlight>
                <a:latin typeface="Courier New"/>
                <a:ea typeface="Courier New"/>
                <a:cs typeface="Courier New"/>
                <a:sym typeface="Courier New"/>
              </a:rPr>
              <a:t>%&gt;</a:t>
            </a:r>
            <a:endParaRPr sz="1600">
              <a:solidFill>
                <a:srgbClr val="339933"/>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DOCTYPE </a:t>
            </a:r>
            <a:r>
              <a:rPr b="1" lang="es" sz="1600">
                <a:solidFill>
                  <a:srgbClr val="003399"/>
                </a:solidFill>
                <a:highlight>
                  <a:srgbClr val="F8F8F8"/>
                </a:highlight>
                <a:uFill>
                  <a:noFill/>
                </a:uFill>
                <a:latin typeface="Courier New"/>
                <a:ea typeface="Courier New"/>
                <a:cs typeface="Courier New"/>
                <a:sym typeface="Courier New"/>
                <a:hlinkClick r:id="rId3">
                  <a:extLst>
                    <a:ext uri="{A12FA001-AC4F-418D-AE19-62706E023703}">
                      <ahyp:hlinkClr val="tx"/>
                    </a:ext>
                  </a:extLst>
                </a:hlinkClick>
              </a:rPr>
              <a:t>HTML</a:t>
            </a:r>
            <a:r>
              <a:rPr lang="es" sz="1600">
                <a:solidFill>
                  <a:srgbClr val="222222"/>
                </a:solidFill>
                <a:highlight>
                  <a:srgbClr val="F8F8F8"/>
                </a:highlight>
                <a:latin typeface="Courier New"/>
                <a:ea typeface="Courier New"/>
                <a:cs typeface="Courier New"/>
                <a:sym typeface="Courier New"/>
              </a:rPr>
              <a:t> PUBLIC </a:t>
            </a:r>
            <a:r>
              <a:rPr lang="es" sz="1600">
                <a:solidFill>
                  <a:srgbClr val="0000FF"/>
                </a:solidFill>
                <a:highlight>
                  <a:srgbClr val="F8F8F8"/>
                </a:highlight>
                <a:latin typeface="Courier New"/>
                <a:ea typeface="Courier New"/>
                <a:cs typeface="Courier New"/>
                <a:sym typeface="Courier New"/>
              </a:rPr>
              <a:t>"-//W3C//DTD HTML 4.01 Transitional//EN"</a:t>
            </a:r>
            <a:endParaRPr sz="1600">
              <a:solidFill>
                <a:srgbClr val="0000FF"/>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0000FF"/>
                </a:solidFill>
                <a:highlight>
                  <a:srgbClr val="F8F8F8"/>
                </a:highlight>
                <a:latin typeface="Courier New"/>
                <a:ea typeface="Courier New"/>
                <a:cs typeface="Courier New"/>
                <a:sym typeface="Courier New"/>
              </a:rPr>
              <a:t>"http://www.w3.org/TR/html4/loose.dtd"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html</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head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meta http-equiv=</a:t>
            </a:r>
            <a:r>
              <a:rPr lang="es" sz="1600">
                <a:solidFill>
                  <a:srgbClr val="0000FF"/>
                </a:solidFill>
                <a:highlight>
                  <a:srgbClr val="F8F8F8"/>
                </a:highlight>
                <a:latin typeface="Courier New"/>
                <a:ea typeface="Courier New"/>
                <a:cs typeface="Courier New"/>
                <a:sym typeface="Courier New"/>
              </a:rPr>
              <a:t>"Content-Type"</a:t>
            </a:r>
            <a:r>
              <a:rPr lang="es" sz="1600">
                <a:solidFill>
                  <a:srgbClr val="222222"/>
                </a:solidFill>
                <a:highlight>
                  <a:srgbClr val="F8F8F8"/>
                </a:highlight>
                <a:latin typeface="Courier New"/>
                <a:ea typeface="Courier New"/>
                <a:cs typeface="Courier New"/>
                <a:sym typeface="Courier New"/>
              </a:rPr>
              <a:t> content=</a:t>
            </a:r>
            <a:r>
              <a:rPr lang="es" sz="1600">
                <a:solidFill>
                  <a:srgbClr val="0000FF"/>
                </a:solidFill>
                <a:highlight>
                  <a:srgbClr val="F8F8F8"/>
                </a:highlight>
                <a:latin typeface="Courier New"/>
                <a:ea typeface="Courier New"/>
                <a:cs typeface="Courier New"/>
                <a:sym typeface="Courier New"/>
              </a:rPr>
              <a:t>"text/html; charset=UTF-8"</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title</a:t>
            </a:r>
            <a:r>
              <a:rPr lang="es" sz="1600">
                <a:solidFill>
                  <a:srgbClr val="339933"/>
                </a:solidFill>
                <a:highlight>
                  <a:srgbClr val="F8F8F8"/>
                </a:highlight>
                <a:latin typeface="Courier New"/>
                <a:ea typeface="Courier New"/>
                <a:cs typeface="Courier New"/>
                <a:sym typeface="Courier New"/>
              </a:rPr>
              <a:t>&gt;</a:t>
            </a:r>
            <a:r>
              <a:rPr lang="es" sz="1600">
                <a:solidFill>
                  <a:srgbClr val="222222"/>
                </a:solidFill>
                <a:highlight>
                  <a:srgbClr val="F8F8F8"/>
                </a:highlight>
                <a:latin typeface="Courier New"/>
                <a:ea typeface="Courier New"/>
                <a:cs typeface="Courier New"/>
                <a:sym typeface="Courier New"/>
              </a:rPr>
              <a:t>JSP Page</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/title</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/head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body</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h1</a:t>
            </a:r>
            <a:r>
              <a:rPr lang="es" sz="1600">
                <a:solidFill>
                  <a:srgbClr val="339933"/>
                </a:solidFill>
                <a:highlight>
                  <a:srgbClr val="F8F8F8"/>
                </a:highlight>
                <a:latin typeface="Courier New"/>
                <a:ea typeface="Courier New"/>
                <a:cs typeface="Courier New"/>
                <a:sym typeface="Courier New"/>
              </a:rPr>
              <a:t>&gt;&lt;%</a:t>
            </a:r>
            <a:r>
              <a:rPr lang="es" sz="1600">
                <a:solidFill>
                  <a:srgbClr val="222222"/>
                </a:solidFill>
                <a:highlight>
                  <a:srgbClr val="F8F8F8"/>
                </a:highlight>
                <a:latin typeface="Courier New"/>
                <a:ea typeface="Courier New"/>
                <a:cs typeface="Courier New"/>
                <a:sym typeface="Courier New"/>
              </a:rPr>
              <a:t>=ClaseDeEjemplo.</a:t>
            </a:r>
            <a:r>
              <a:rPr lang="es" sz="1600">
                <a:solidFill>
                  <a:srgbClr val="006633"/>
                </a:solidFill>
                <a:highlight>
                  <a:srgbClr val="F8F8F8"/>
                </a:highlight>
                <a:latin typeface="Courier New"/>
                <a:ea typeface="Courier New"/>
                <a:cs typeface="Courier New"/>
                <a:sym typeface="Courier New"/>
              </a:rPr>
              <a:t>mostrarMensaje</a:t>
            </a:r>
            <a:r>
              <a:rPr lang="es" sz="1600">
                <a:solidFill>
                  <a:srgbClr val="009900"/>
                </a:solidFill>
                <a:highlight>
                  <a:srgbClr val="F8F8F8"/>
                </a:highlight>
                <a:latin typeface="Courier New"/>
                <a:ea typeface="Courier New"/>
                <a:cs typeface="Courier New"/>
                <a:sym typeface="Courier New"/>
              </a:rPr>
              <a:t>()</a:t>
            </a:r>
            <a:r>
              <a:rPr lang="es" sz="1600">
                <a:solidFill>
                  <a:srgbClr val="339933"/>
                </a:solidFill>
                <a:highlight>
                  <a:srgbClr val="F8F8F8"/>
                </a:highlight>
                <a:latin typeface="Courier New"/>
                <a:ea typeface="Courier New"/>
                <a:cs typeface="Courier New"/>
                <a:sym typeface="Courier New"/>
              </a:rPr>
              <a:t>%&gt;&lt;</a:t>
            </a:r>
            <a:r>
              <a:rPr lang="es" sz="1600">
                <a:solidFill>
                  <a:srgbClr val="222222"/>
                </a:solidFill>
                <a:highlight>
                  <a:srgbClr val="F8F8F8"/>
                </a:highlight>
                <a:latin typeface="Courier New"/>
                <a:ea typeface="Courier New"/>
                <a:cs typeface="Courier New"/>
                <a:sym typeface="Courier New"/>
              </a:rPr>
              <a:t>/h1</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/body</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/html</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2"/>
          <p:cNvSpPr txBox="1"/>
          <p:nvPr>
            <p:ph type="title"/>
          </p:nvPr>
        </p:nvSpPr>
        <p:spPr>
          <a:xfrm>
            <a:off x="457360" y="2217750"/>
            <a:ext cx="8229300" cy="4617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b="1" i="1" lang="es" sz="3000"/>
              <a:t>Include</a:t>
            </a:r>
            <a:endParaRPr b="1" i="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3"/>
          <p:cNvSpPr txBox="1"/>
          <p:nvPr>
            <p:ph idx="1" type="subTitle"/>
          </p:nvPr>
        </p:nvSpPr>
        <p:spPr>
          <a:xfrm>
            <a:off x="547935" y="1578090"/>
            <a:ext cx="8229300" cy="16932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s" sz="2200">
                <a:solidFill>
                  <a:srgbClr val="333333"/>
                </a:solidFill>
                <a:highlight>
                  <a:srgbClr val="FFFFFF"/>
                </a:highlight>
              </a:rPr>
              <a:t>Nos permite insertar contenido de otro archivo en una jsp.</a:t>
            </a:r>
            <a:endParaRPr sz="2200">
              <a:solidFill>
                <a:srgbClr val="333333"/>
              </a:solidFill>
              <a:highlight>
                <a:srgbClr val="FFFFFF"/>
              </a:highlight>
            </a:endParaRPr>
          </a:p>
          <a:p>
            <a:pPr indent="0" lvl="0" marL="0" rtl="0" algn="l">
              <a:spcBef>
                <a:spcPts val="0"/>
              </a:spcBef>
              <a:spcAft>
                <a:spcPts val="0"/>
              </a:spcAft>
              <a:buNone/>
            </a:pPr>
            <a:r>
              <a:t/>
            </a:r>
            <a:endParaRPr sz="2200">
              <a:solidFill>
                <a:srgbClr val="333333"/>
              </a:solidFill>
              <a:highlight>
                <a:srgbClr val="FFFFFF"/>
              </a:highlight>
            </a:endParaRPr>
          </a:p>
          <a:p>
            <a:pPr indent="0" lvl="0" marL="0" rtl="0" algn="l">
              <a:spcBef>
                <a:spcPts val="0"/>
              </a:spcBef>
              <a:spcAft>
                <a:spcPts val="0"/>
              </a:spcAft>
              <a:buNone/>
            </a:pPr>
            <a:r>
              <a:t/>
            </a:r>
            <a:endParaRPr sz="2200">
              <a:solidFill>
                <a:srgbClr val="333333"/>
              </a:solidFill>
              <a:highlight>
                <a:srgbClr val="FFFFFF"/>
              </a:highlight>
            </a:endParaRPr>
          </a:p>
          <a:p>
            <a:pPr indent="0" lvl="0" marL="0" rtl="0" algn="l">
              <a:spcBef>
                <a:spcPts val="0"/>
              </a:spcBef>
              <a:spcAft>
                <a:spcPts val="0"/>
              </a:spcAft>
              <a:buNone/>
            </a:pPr>
            <a:r>
              <a:rPr lang="es" sz="2200">
                <a:solidFill>
                  <a:srgbClr val="333333"/>
                </a:solidFill>
                <a:highlight>
                  <a:srgbClr val="FFFFFF"/>
                </a:highlight>
              </a:rPr>
              <a:t>Veamos el ejemplo, creando primero el archivo </a:t>
            </a:r>
            <a:r>
              <a:rPr b="1" lang="es" sz="2200">
                <a:solidFill>
                  <a:srgbClr val="333333"/>
                </a:solidFill>
                <a:highlight>
                  <a:srgbClr val="FFFFFF"/>
                </a:highlight>
              </a:rPr>
              <a:t>“header.jsp”, </a:t>
            </a:r>
            <a:r>
              <a:rPr lang="es" sz="2200">
                <a:solidFill>
                  <a:srgbClr val="333333"/>
                </a:solidFill>
                <a:highlight>
                  <a:srgbClr val="FFFFFF"/>
                </a:highlight>
              </a:rPr>
              <a:t>y luego en el archivo donde lo llamemos colocamos:</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4"/>
          <p:cNvSpPr txBox="1"/>
          <p:nvPr>
            <p:ph idx="1" type="subTitle"/>
          </p:nvPr>
        </p:nvSpPr>
        <p:spPr>
          <a:xfrm>
            <a:off x="457360" y="1080140"/>
            <a:ext cx="8229300" cy="3817200"/>
          </a:xfrm>
          <a:prstGeom prst="rect">
            <a:avLst/>
          </a:prstGeom>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@page contentType=</a:t>
            </a:r>
            <a:r>
              <a:rPr lang="es" sz="1600">
                <a:solidFill>
                  <a:srgbClr val="0000FF"/>
                </a:solidFill>
                <a:highlight>
                  <a:srgbClr val="F8F8F8"/>
                </a:highlight>
                <a:latin typeface="Courier New"/>
                <a:ea typeface="Courier New"/>
                <a:cs typeface="Courier New"/>
                <a:sym typeface="Courier New"/>
              </a:rPr>
              <a:t>"text/html"</a:t>
            </a:r>
            <a:r>
              <a:rPr lang="es" sz="1600">
                <a:solidFill>
                  <a:srgbClr val="222222"/>
                </a:solidFill>
                <a:highlight>
                  <a:srgbClr val="F8F8F8"/>
                </a:highlight>
                <a:latin typeface="Courier New"/>
                <a:ea typeface="Courier New"/>
                <a:cs typeface="Courier New"/>
                <a:sym typeface="Courier New"/>
              </a:rPr>
              <a:t> pageEncoding=</a:t>
            </a:r>
            <a:r>
              <a:rPr lang="es" sz="1600">
                <a:solidFill>
                  <a:srgbClr val="0000FF"/>
                </a:solidFill>
                <a:highlight>
                  <a:srgbClr val="F8F8F8"/>
                </a:highlight>
                <a:latin typeface="Courier New"/>
                <a:ea typeface="Courier New"/>
                <a:cs typeface="Courier New"/>
                <a:sym typeface="Courier New"/>
              </a:rPr>
              <a:t>"UTF-8"</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DOCTYPE </a:t>
            </a:r>
            <a:r>
              <a:rPr b="1" lang="es" sz="1600">
                <a:solidFill>
                  <a:srgbClr val="003399"/>
                </a:solidFill>
                <a:highlight>
                  <a:srgbClr val="F8F8F8"/>
                </a:highlight>
                <a:uFill>
                  <a:noFill/>
                </a:uFill>
                <a:latin typeface="Courier New"/>
                <a:ea typeface="Courier New"/>
                <a:cs typeface="Courier New"/>
                <a:sym typeface="Courier New"/>
                <a:hlinkClick r:id="rId3">
                  <a:extLst>
                    <a:ext uri="{A12FA001-AC4F-418D-AE19-62706E023703}">
                      <ahyp:hlinkClr val="tx"/>
                    </a:ext>
                  </a:extLst>
                </a:hlinkClick>
              </a:rPr>
              <a:t>HTML</a:t>
            </a:r>
            <a:r>
              <a:rPr lang="es" sz="1600">
                <a:solidFill>
                  <a:srgbClr val="222222"/>
                </a:solidFill>
                <a:highlight>
                  <a:srgbClr val="F8F8F8"/>
                </a:highlight>
                <a:latin typeface="Courier New"/>
                <a:ea typeface="Courier New"/>
                <a:cs typeface="Courier New"/>
                <a:sym typeface="Courier New"/>
              </a:rPr>
              <a:t> PUBLIC </a:t>
            </a:r>
            <a:r>
              <a:rPr lang="es" sz="1600">
                <a:solidFill>
                  <a:srgbClr val="0000FF"/>
                </a:solidFill>
                <a:highlight>
                  <a:srgbClr val="F8F8F8"/>
                </a:highlight>
                <a:latin typeface="Courier New"/>
                <a:ea typeface="Courier New"/>
                <a:cs typeface="Courier New"/>
                <a:sym typeface="Courier New"/>
              </a:rPr>
              <a:t>"-//W3C//DTD HTML 4.01 Transitional//EN"</a:t>
            </a:r>
            <a:endParaRPr sz="1600">
              <a:solidFill>
                <a:srgbClr val="0000FF"/>
              </a:solidFill>
              <a:highlight>
                <a:srgbClr val="F8F8F8"/>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0000FF"/>
                </a:solidFill>
                <a:highlight>
                  <a:srgbClr val="F8F8F8"/>
                </a:highlight>
                <a:latin typeface="Courier New"/>
                <a:ea typeface="Courier New"/>
                <a:cs typeface="Courier New"/>
                <a:sym typeface="Courier New"/>
              </a:rPr>
              <a:t>"http://www.w3.org/TR/html4/loose.dtd"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html</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head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meta http-equiv=</a:t>
            </a:r>
            <a:r>
              <a:rPr lang="es" sz="1600">
                <a:solidFill>
                  <a:srgbClr val="0000FF"/>
                </a:solidFill>
                <a:highlight>
                  <a:srgbClr val="F8F8F8"/>
                </a:highlight>
                <a:latin typeface="Courier New"/>
                <a:ea typeface="Courier New"/>
                <a:cs typeface="Courier New"/>
                <a:sym typeface="Courier New"/>
              </a:rPr>
              <a:t>"Content-Type"</a:t>
            </a:r>
            <a:r>
              <a:rPr lang="es" sz="1600">
                <a:solidFill>
                  <a:srgbClr val="222222"/>
                </a:solidFill>
                <a:highlight>
                  <a:srgbClr val="F8F8F8"/>
                </a:highlight>
                <a:latin typeface="Courier New"/>
                <a:ea typeface="Courier New"/>
                <a:cs typeface="Courier New"/>
                <a:sym typeface="Courier New"/>
              </a:rPr>
              <a:t> content=</a:t>
            </a:r>
            <a:r>
              <a:rPr lang="es" sz="1600">
                <a:solidFill>
                  <a:srgbClr val="0000FF"/>
                </a:solidFill>
                <a:highlight>
                  <a:srgbClr val="F8F8F8"/>
                </a:highlight>
                <a:latin typeface="Courier New"/>
                <a:ea typeface="Courier New"/>
                <a:cs typeface="Courier New"/>
                <a:sym typeface="Courier New"/>
              </a:rPr>
              <a:t>"text/html; charset=UTF-8"</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title</a:t>
            </a:r>
            <a:r>
              <a:rPr lang="es" sz="1600">
                <a:solidFill>
                  <a:srgbClr val="339933"/>
                </a:solidFill>
                <a:highlight>
                  <a:srgbClr val="F8F8F8"/>
                </a:highlight>
                <a:latin typeface="Courier New"/>
                <a:ea typeface="Courier New"/>
                <a:cs typeface="Courier New"/>
                <a:sym typeface="Courier New"/>
              </a:rPr>
              <a:t>&gt;</a:t>
            </a:r>
            <a:r>
              <a:rPr lang="es" sz="1600">
                <a:solidFill>
                  <a:srgbClr val="222222"/>
                </a:solidFill>
                <a:highlight>
                  <a:srgbClr val="F8F8F8"/>
                </a:highlight>
                <a:latin typeface="Courier New"/>
                <a:ea typeface="Courier New"/>
                <a:cs typeface="Courier New"/>
                <a:sym typeface="Courier New"/>
              </a:rPr>
              <a:t>JSP Page</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/title</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/head</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body</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FFF00"/>
                </a:highlight>
                <a:latin typeface="Courier New"/>
                <a:ea typeface="Courier New"/>
                <a:cs typeface="Courier New"/>
                <a:sym typeface="Courier New"/>
              </a:rPr>
              <a:t>        </a:t>
            </a:r>
            <a:r>
              <a:rPr lang="es" sz="1600">
                <a:solidFill>
                  <a:srgbClr val="339933"/>
                </a:solidFill>
                <a:highlight>
                  <a:srgbClr val="FFFF00"/>
                </a:highlight>
                <a:latin typeface="Courier New"/>
                <a:ea typeface="Courier New"/>
                <a:cs typeface="Courier New"/>
                <a:sym typeface="Courier New"/>
              </a:rPr>
              <a:t>&lt;%</a:t>
            </a:r>
            <a:r>
              <a:rPr lang="es" sz="1600">
                <a:solidFill>
                  <a:srgbClr val="222222"/>
                </a:solidFill>
                <a:highlight>
                  <a:srgbClr val="FFFF00"/>
                </a:highlight>
                <a:latin typeface="Courier New"/>
                <a:ea typeface="Courier New"/>
                <a:cs typeface="Courier New"/>
                <a:sym typeface="Courier New"/>
              </a:rPr>
              <a:t>@include file=</a:t>
            </a:r>
            <a:r>
              <a:rPr lang="es" sz="1600">
                <a:solidFill>
                  <a:srgbClr val="0000FF"/>
                </a:solidFill>
                <a:highlight>
                  <a:srgbClr val="FFFF00"/>
                </a:highlight>
                <a:latin typeface="Courier New"/>
                <a:ea typeface="Courier New"/>
                <a:cs typeface="Courier New"/>
                <a:sym typeface="Courier New"/>
              </a:rPr>
              <a:t>"header.jsp"</a:t>
            </a:r>
            <a:r>
              <a:rPr lang="es" sz="1600">
                <a:solidFill>
                  <a:srgbClr val="222222"/>
                </a:solidFill>
                <a:highlight>
                  <a:srgbClr val="FFFF00"/>
                </a:highlight>
                <a:latin typeface="Courier New"/>
                <a:ea typeface="Courier New"/>
                <a:cs typeface="Courier New"/>
                <a:sym typeface="Courier New"/>
              </a:rPr>
              <a:t>  </a:t>
            </a:r>
            <a:r>
              <a:rPr lang="es" sz="1600">
                <a:solidFill>
                  <a:srgbClr val="339933"/>
                </a:solidFill>
                <a:highlight>
                  <a:srgbClr val="FFFF00"/>
                </a:highlight>
                <a:latin typeface="Courier New"/>
                <a:ea typeface="Courier New"/>
                <a:cs typeface="Courier New"/>
                <a:sym typeface="Courier New"/>
              </a:rPr>
              <a:t>%&gt;</a:t>
            </a:r>
            <a:endParaRPr sz="1600">
              <a:solidFill>
                <a:srgbClr val="339933"/>
              </a:solidFill>
              <a:highlight>
                <a:srgbClr val="FFFF0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Y Este es el cuerpo de nuestra jsp.</a:t>
            </a:r>
            <a:endParaRPr sz="1600">
              <a:solidFill>
                <a:srgbClr val="222222"/>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 sz="1600">
                <a:solidFill>
                  <a:srgbClr val="222222"/>
                </a:solidFill>
                <a:highlight>
                  <a:srgbClr val="F8F8F8"/>
                </a:highlight>
                <a:latin typeface="Courier New"/>
                <a:ea typeface="Courier New"/>
                <a:cs typeface="Courier New"/>
                <a:sym typeface="Courier New"/>
              </a:rPr>
              <a:t>    </a:t>
            </a: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/body</a:t>
            </a:r>
            <a:r>
              <a:rPr lang="es" sz="1600">
                <a:solidFill>
                  <a:srgbClr val="339933"/>
                </a:solidFill>
                <a:highlight>
                  <a:srgbClr val="F8F8F8"/>
                </a:highlight>
                <a:latin typeface="Courier New"/>
                <a:ea typeface="Courier New"/>
                <a:cs typeface="Courier New"/>
                <a:sym typeface="Courier New"/>
              </a:rPr>
              <a:t>&gt;</a:t>
            </a:r>
            <a:endParaRPr sz="1600">
              <a:solidFill>
                <a:srgbClr val="339933"/>
              </a:solidFill>
              <a:highlight>
                <a:srgbClr val="F8F8F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 sz="1600">
                <a:solidFill>
                  <a:srgbClr val="339933"/>
                </a:solidFill>
                <a:highlight>
                  <a:srgbClr val="F8F8F8"/>
                </a:highlight>
                <a:latin typeface="Courier New"/>
                <a:ea typeface="Courier New"/>
                <a:cs typeface="Courier New"/>
                <a:sym typeface="Courier New"/>
              </a:rPr>
              <a:t>&lt;</a:t>
            </a:r>
            <a:r>
              <a:rPr lang="es" sz="1600">
                <a:solidFill>
                  <a:srgbClr val="222222"/>
                </a:solidFill>
                <a:highlight>
                  <a:srgbClr val="F8F8F8"/>
                </a:highlight>
                <a:latin typeface="Courier New"/>
                <a:ea typeface="Courier New"/>
                <a:cs typeface="Courier New"/>
                <a:sym typeface="Courier New"/>
              </a:rPr>
              <a:t>/html</a:t>
            </a:r>
            <a:r>
              <a:rPr lang="es" sz="1600">
                <a:solidFill>
                  <a:srgbClr val="339933"/>
                </a:solidFill>
                <a:highlight>
                  <a:srgbClr val="F8F8F8"/>
                </a:highlight>
                <a:latin typeface="Courier New"/>
                <a:ea typeface="Courier New"/>
                <a:cs typeface="Courier New"/>
                <a:sym typeface="Courier New"/>
              </a:rPr>
              <a: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