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hlcsThXrlm70umevLlMd7DOlS4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22"/>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22"/>
          <p:cNvSpPr txBox="1"/>
          <p:nvPr>
            <p:ph idx="1" type="body"/>
          </p:nvPr>
        </p:nvSpPr>
        <p:spPr>
          <a:xfrm>
            <a:off x="457110" y="1203390"/>
            <a:ext cx="82293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41" name="Google Shape;41;p22"/>
          <p:cNvSpPr txBox="1"/>
          <p:nvPr>
            <p:ph idx="2" type="body"/>
          </p:nvPr>
        </p:nvSpPr>
        <p:spPr>
          <a:xfrm>
            <a:off x="457110" y="2761560"/>
            <a:ext cx="82293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23"/>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23"/>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45" name="Google Shape;45;p23"/>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46" name="Google Shape;46;p23"/>
          <p:cNvSpPr txBox="1"/>
          <p:nvPr>
            <p:ph idx="3" type="body"/>
          </p:nvPr>
        </p:nvSpPr>
        <p:spPr>
          <a:xfrm>
            <a:off x="457110" y="276156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47" name="Google Shape;47;p23"/>
          <p:cNvSpPr txBox="1"/>
          <p:nvPr>
            <p:ph idx="4" type="body"/>
          </p:nvPr>
        </p:nvSpPr>
        <p:spPr>
          <a:xfrm>
            <a:off x="4673970" y="276156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24"/>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0" name="Google Shape;50;p24"/>
          <p:cNvSpPr txBox="1"/>
          <p:nvPr>
            <p:ph idx="1" type="body"/>
          </p:nvPr>
        </p:nvSpPr>
        <p:spPr>
          <a:xfrm>
            <a:off x="457110" y="1203390"/>
            <a:ext cx="26499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51" name="Google Shape;51;p24"/>
          <p:cNvSpPr txBox="1"/>
          <p:nvPr>
            <p:ph idx="2" type="body"/>
          </p:nvPr>
        </p:nvSpPr>
        <p:spPr>
          <a:xfrm>
            <a:off x="3239730" y="1203390"/>
            <a:ext cx="26499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52" name="Google Shape;52;p24"/>
          <p:cNvSpPr txBox="1"/>
          <p:nvPr>
            <p:ph idx="3" type="body"/>
          </p:nvPr>
        </p:nvSpPr>
        <p:spPr>
          <a:xfrm>
            <a:off x="6022350" y="1203390"/>
            <a:ext cx="26499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53" name="Google Shape;53;p24"/>
          <p:cNvSpPr txBox="1"/>
          <p:nvPr>
            <p:ph idx="4" type="body"/>
          </p:nvPr>
        </p:nvSpPr>
        <p:spPr>
          <a:xfrm>
            <a:off x="457110" y="2761560"/>
            <a:ext cx="26499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54" name="Google Shape;54;p24"/>
          <p:cNvSpPr txBox="1"/>
          <p:nvPr>
            <p:ph idx="5" type="body"/>
          </p:nvPr>
        </p:nvSpPr>
        <p:spPr>
          <a:xfrm>
            <a:off x="3239730" y="2761560"/>
            <a:ext cx="26499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55" name="Google Shape;55;p24"/>
          <p:cNvSpPr txBox="1"/>
          <p:nvPr>
            <p:ph idx="6" type="body"/>
          </p:nvPr>
        </p:nvSpPr>
        <p:spPr>
          <a:xfrm>
            <a:off x="6022350" y="2761560"/>
            <a:ext cx="26499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2" name="Google Shape;6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3" name="Google Shape;6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6" name="Google Shape;6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0" name="Google Shape;7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4" name="Google Shape;74;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5" name="Google Shape;7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1" name="Google Shape;81;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2" name="Google Shape;8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5" name="Google Shape;8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14"/>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 name="Google Shape;11;p14"/>
          <p:cNvSpPr txBox="1"/>
          <p:nvPr>
            <p:ph idx="1" type="subTitle"/>
          </p:nvPr>
        </p:nvSpPr>
        <p:spPr>
          <a:xfrm>
            <a:off x="457110" y="1203390"/>
            <a:ext cx="8229300" cy="29832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9" name="Google Shape;89;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0" name="Google Shape;90;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1" name="Google Shape;9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4" name="Google Shape;9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5" name="Shape 95"/>
        <p:cNvGrpSpPr/>
        <p:nvPr/>
      </p:nvGrpSpPr>
      <p:grpSpPr>
        <a:xfrm>
          <a:off x="0" y="0"/>
          <a:ext cx="0" cy="0"/>
          <a:chOff x="0" y="0"/>
          <a:chExt cx="0" cy="0"/>
        </a:xfrm>
      </p:grpSpPr>
      <p:sp>
        <p:nvSpPr>
          <p:cNvPr id="96" name="Google Shape;96;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7" name="Google Shape;97;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8" name="Google Shape;9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15"/>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 name="Google Shape;14;p15"/>
          <p:cNvSpPr txBox="1"/>
          <p:nvPr>
            <p:ph idx="1" type="body"/>
          </p:nvPr>
        </p:nvSpPr>
        <p:spPr>
          <a:xfrm>
            <a:off x="457110" y="1203390"/>
            <a:ext cx="8229300" cy="2983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16"/>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 name="Google Shape;17;p16"/>
          <p:cNvSpPr txBox="1"/>
          <p:nvPr>
            <p:ph idx="1" type="body"/>
          </p:nvPr>
        </p:nvSpPr>
        <p:spPr>
          <a:xfrm>
            <a:off x="457110" y="1203390"/>
            <a:ext cx="4015800" cy="2983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8" name="Google Shape;18;p16"/>
          <p:cNvSpPr txBox="1"/>
          <p:nvPr>
            <p:ph idx="2" type="body"/>
          </p:nvPr>
        </p:nvSpPr>
        <p:spPr>
          <a:xfrm>
            <a:off x="4673970" y="1203390"/>
            <a:ext cx="4015800" cy="2983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7"/>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18"/>
          <p:cNvSpPr txBox="1"/>
          <p:nvPr>
            <p:ph idx="1" type="subTitle"/>
          </p:nvPr>
        </p:nvSpPr>
        <p:spPr>
          <a:xfrm>
            <a:off x="457110" y="205200"/>
            <a:ext cx="8229300" cy="39810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19"/>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19"/>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26" name="Google Shape;26;p19"/>
          <p:cNvSpPr txBox="1"/>
          <p:nvPr>
            <p:ph idx="2" type="body"/>
          </p:nvPr>
        </p:nvSpPr>
        <p:spPr>
          <a:xfrm>
            <a:off x="4673970" y="1203390"/>
            <a:ext cx="4015800" cy="2983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27" name="Google Shape;27;p19"/>
          <p:cNvSpPr txBox="1"/>
          <p:nvPr>
            <p:ph idx="3" type="body"/>
          </p:nvPr>
        </p:nvSpPr>
        <p:spPr>
          <a:xfrm>
            <a:off x="457110" y="276156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20"/>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20"/>
          <p:cNvSpPr txBox="1"/>
          <p:nvPr>
            <p:ph idx="1" type="body"/>
          </p:nvPr>
        </p:nvSpPr>
        <p:spPr>
          <a:xfrm>
            <a:off x="457110" y="1203390"/>
            <a:ext cx="4015800" cy="2983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31" name="Google Shape;31;p20"/>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32" name="Google Shape;32;p20"/>
          <p:cNvSpPr txBox="1"/>
          <p:nvPr>
            <p:ph idx="3" type="body"/>
          </p:nvPr>
        </p:nvSpPr>
        <p:spPr>
          <a:xfrm>
            <a:off x="4673970" y="276156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21"/>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21"/>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36" name="Google Shape;36;p21"/>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37" name="Google Shape;37;p21"/>
          <p:cNvSpPr txBox="1"/>
          <p:nvPr>
            <p:ph idx="3" type="body"/>
          </p:nvPr>
        </p:nvSpPr>
        <p:spPr>
          <a:xfrm>
            <a:off x="457110" y="2761560"/>
            <a:ext cx="82293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457110" y="1203390"/>
            <a:ext cx="8229300" cy="298320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8" name="Google Shape;5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9" name="Google Shape;5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p:nvPr/>
        </p:nvSpPr>
        <p:spPr>
          <a:xfrm>
            <a:off x="0" y="1216890"/>
            <a:ext cx="9141300" cy="1134600"/>
          </a:xfrm>
          <a:prstGeom prst="rect">
            <a:avLst/>
          </a:prstGeom>
          <a:noFill/>
          <a:ln>
            <a:noFill/>
          </a:ln>
        </p:spPr>
        <p:txBody>
          <a:bodyPr anchorCtr="0" anchor="ctr" bIns="33750" lIns="67500" spcFirstLastPara="1" rIns="67500" wrap="square" tIns="33750">
            <a:noAutofit/>
          </a:bodyPr>
          <a:lstStyle/>
          <a:p>
            <a:pPr indent="0" lvl="0" marL="0" marR="0" rtl="0" algn="ctr">
              <a:lnSpc>
                <a:spcPct val="90000"/>
              </a:lnSpc>
              <a:spcBef>
                <a:spcPts val="0"/>
              </a:spcBef>
              <a:spcAft>
                <a:spcPts val="0"/>
              </a:spcAft>
              <a:buClr>
                <a:srgbClr val="000000"/>
              </a:buClr>
              <a:buSzPts val="4500"/>
              <a:buFont typeface="Arial"/>
              <a:buNone/>
            </a:pPr>
            <a:r>
              <a:rPr b="1" i="0" lang="es" sz="4500" u="none" cap="none" strike="noStrike">
                <a:solidFill>
                  <a:srgbClr val="000000"/>
                </a:solidFill>
                <a:latin typeface="Arial"/>
                <a:ea typeface="Arial"/>
                <a:cs typeface="Arial"/>
                <a:sym typeface="Arial"/>
              </a:rPr>
              <a:t>Clase </a:t>
            </a:r>
            <a:r>
              <a:rPr b="1" lang="es" sz="4500"/>
              <a:t>34</a:t>
            </a:r>
            <a:endParaRPr b="0" i="0" sz="45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4500"/>
              <a:buFont typeface="Arial"/>
              <a:buNone/>
            </a:pPr>
            <a:r>
              <a:t/>
            </a:r>
            <a:endParaRPr b="0" i="0" sz="4500" u="none" cap="none" strike="noStrike">
              <a:solidFill>
                <a:srgbClr val="000000"/>
              </a:solidFill>
              <a:latin typeface="Arial"/>
              <a:ea typeface="Arial"/>
              <a:cs typeface="Arial"/>
              <a:sym typeface="Arial"/>
            </a:endParaRPr>
          </a:p>
        </p:txBody>
      </p:sp>
      <p:sp>
        <p:nvSpPr>
          <p:cNvPr id="106" name="Google Shape;106;p1"/>
          <p:cNvSpPr/>
          <p:nvPr/>
        </p:nvSpPr>
        <p:spPr>
          <a:xfrm>
            <a:off x="0" y="2093850"/>
            <a:ext cx="9141300" cy="474900"/>
          </a:xfrm>
          <a:prstGeom prst="rect">
            <a:avLst/>
          </a:prstGeom>
          <a:noFill/>
          <a:ln>
            <a:noFill/>
          </a:ln>
        </p:spPr>
        <p:txBody>
          <a:bodyPr anchorCtr="0" anchor="t" bIns="33750" lIns="67500" spcFirstLastPara="1" rIns="67500" wrap="square" tIns="33750">
            <a:noAutofit/>
          </a:bodyPr>
          <a:lstStyle/>
          <a:p>
            <a:pPr indent="0" lvl="0" marL="0" marR="0" rtl="0" algn="ctr">
              <a:lnSpc>
                <a:spcPct val="100000"/>
              </a:lnSpc>
              <a:spcBef>
                <a:spcPts val="0"/>
              </a:spcBef>
              <a:spcAft>
                <a:spcPts val="0"/>
              </a:spcAft>
              <a:buClr>
                <a:srgbClr val="000000"/>
              </a:buClr>
              <a:buSzPts val="2200"/>
              <a:buFont typeface="Arial"/>
              <a:buNone/>
            </a:pPr>
            <a:r>
              <a:rPr b="1" i="0" lang="es" sz="2200" u="none" cap="none" strike="noStrike">
                <a:solidFill>
                  <a:srgbClr val="000000"/>
                </a:solidFill>
                <a:latin typeface="Calibri"/>
                <a:ea typeface="Calibri"/>
                <a:cs typeface="Calibri"/>
                <a:sym typeface="Calibri"/>
              </a:rPr>
              <a:t>Introducción a Java Web</a:t>
            </a:r>
            <a:endParaRPr b="1" i="0" sz="2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
        <p:nvSpPr>
          <p:cNvPr id="107" name="Google Shape;107;p1"/>
          <p:cNvSpPr/>
          <p:nvPr/>
        </p:nvSpPr>
        <p:spPr>
          <a:xfrm>
            <a:off x="5496930" y="3492720"/>
            <a:ext cx="3237000" cy="474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p1"/>
          <p:cNvPicPr preferRelativeResize="0"/>
          <p:nvPr/>
        </p:nvPicPr>
        <p:blipFill rotWithShape="1">
          <a:blip r:embed="rId3">
            <a:alphaModFix/>
          </a:blip>
          <a:srcRect b="0" l="0" r="0" t="0"/>
          <a:stretch/>
        </p:blipFill>
        <p:spPr>
          <a:xfrm>
            <a:off x="4447900" y="2563350"/>
            <a:ext cx="3237001" cy="2427750"/>
          </a:xfrm>
          <a:prstGeom prst="rect">
            <a:avLst/>
          </a:prstGeom>
          <a:noFill/>
          <a:ln>
            <a:noFill/>
          </a:ln>
        </p:spPr>
      </p:pic>
      <p:pic>
        <p:nvPicPr>
          <p:cNvPr id="109" name="Google Shape;109;p1"/>
          <p:cNvPicPr preferRelativeResize="0"/>
          <p:nvPr/>
        </p:nvPicPr>
        <p:blipFill rotWithShape="1">
          <a:blip r:embed="rId4">
            <a:alphaModFix/>
          </a:blip>
          <a:srcRect b="0" l="0" r="0" t="0"/>
          <a:stretch/>
        </p:blipFill>
        <p:spPr>
          <a:xfrm>
            <a:off x="1844175" y="2721150"/>
            <a:ext cx="2477792" cy="2269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457360" y="681450"/>
            <a:ext cx="8229300" cy="354000"/>
          </a:xfrm>
          <a:prstGeom prst="rect">
            <a:avLst/>
          </a:prstGeom>
          <a:noFill/>
          <a:ln>
            <a:noFill/>
          </a:ln>
        </p:spPr>
        <p:txBody>
          <a:bodyPr anchorCtr="0" anchor="ctr" bIns="0" lIns="0" spcFirstLastPara="1" rIns="0" wrap="square" tIns="0">
            <a:spAutoFit/>
          </a:bodyPr>
          <a:lstStyle/>
          <a:p>
            <a:pPr indent="0" lvl="0" marL="0" rtl="0" algn="ctr">
              <a:lnSpc>
                <a:spcPct val="100000"/>
              </a:lnSpc>
              <a:spcBef>
                <a:spcPts val="0"/>
              </a:spcBef>
              <a:spcAft>
                <a:spcPts val="0"/>
              </a:spcAft>
              <a:buSzPts val="1100"/>
              <a:buNone/>
            </a:pPr>
            <a:r>
              <a:rPr b="1" i="1" lang="es" sz="2300" u="sng"/>
              <a:t>JSP y Servlets en Java</a:t>
            </a:r>
            <a:endParaRPr b="1" i="1" sz="2300" u="sng"/>
          </a:p>
        </p:txBody>
      </p:sp>
      <p:sp>
        <p:nvSpPr>
          <p:cNvPr id="161" name="Google Shape;161;p10"/>
          <p:cNvSpPr txBox="1"/>
          <p:nvPr>
            <p:ph idx="1" type="subTitle"/>
          </p:nvPr>
        </p:nvSpPr>
        <p:spPr>
          <a:xfrm>
            <a:off x="457360" y="1176715"/>
            <a:ext cx="8229300" cy="36387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500"/>
              </a:spcBef>
              <a:spcAft>
                <a:spcPts val="0"/>
              </a:spcAft>
              <a:buClr>
                <a:schemeClr val="dk1"/>
              </a:buClr>
              <a:buSzPts val="1100"/>
              <a:buFont typeface="Arial"/>
              <a:buNone/>
            </a:pPr>
            <a:r>
              <a:rPr b="1" lang="es" sz="1100">
                <a:solidFill>
                  <a:srgbClr val="202122"/>
                </a:solidFill>
                <a:highlight>
                  <a:srgbClr val="FFFFFF"/>
                </a:highlight>
              </a:rPr>
              <a:t>JavaServer Pages</a:t>
            </a:r>
            <a:r>
              <a:rPr lang="es" sz="1100">
                <a:solidFill>
                  <a:srgbClr val="202122"/>
                </a:solidFill>
                <a:highlight>
                  <a:srgbClr val="FFFFFF"/>
                </a:highlight>
              </a:rPr>
              <a:t> (JSP) es una tecnología que ayuda a los desarrolladores de software a crear páginas web dinámicas basadas en HTML y XML, entre otros tipos de documentos, pero usa el lenguaje de programación Java.</a:t>
            </a:r>
            <a:endParaRPr sz="110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s" sz="1100">
                <a:solidFill>
                  <a:srgbClr val="202122"/>
                </a:solidFill>
                <a:highlight>
                  <a:srgbClr val="FFFFFF"/>
                </a:highlight>
              </a:rPr>
              <a:t>Para desplegar y correr JavaServer Pages, se requiere un </a:t>
            </a:r>
            <a:r>
              <a:rPr b="1" lang="es" sz="1100">
                <a:solidFill>
                  <a:srgbClr val="202122"/>
                </a:solidFill>
                <a:highlight>
                  <a:srgbClr val="FFFFFF"/>
                </a:highlight>
              </a:rPr>
              <a:t>servidor web</a:t>
            </a:r>
            <a:r>
              <a:rPr lang="es" sz="1100">
                <a:solidFill>
                  <a:srgbClr val="202122"/>
                </a:solidFill>
                <a:highlight>
                  <a:srgbClr val="FFFFFF"/>
                </a:highlight>
              </a:rPr>
              <a:t> compatible con contenedores servlet como </a:t>
            </a:r>
            <a:r>
              <a:rPr b="1" lang="es" sz="1100">
                <a:solidFill>
                  <a:srgbClr val="202122"/>
                </a:solidFill>
                <a:highlight>
                  <a:srgbClr val="FFFFFF"/>
                </a:highlight>
              </a:rPr>
              <a:t>Apache Tomcat</a:t>
            </a:r>
            <a:r>
              <a:rPr lang="es" sz="1100">
                <a:solidFill>
                  <a:srgbClr val="202122"/>
                </a:solidFill>
                <a:highlight>
                  <a:srgbClr val="FFFFFF"/>
                </a:highlight>
              </a:rPr>
              <a:t> o Jetty.</a:t>
            </a:r>
            <a:endParaRPr sz="110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s" sz="1100">
                <a:solidFill>
                  <a:srgbClr val="202122"/>
                </a:solidFill>
                <a:highlight>
                  <a:srgbClr val="FFFFFF"/>
                </a:highlight>
              </a:rPr>
              <a:t>El rendimiento de una página JSP es el mismo que tendría el </a:t>
            </a:r>
            <a:r>
              <a:rPr b="1" lang="es" sz="1100">
                <a:solidFill>
                  <a:srgbClr val="202122"/>
                </a:solidFill>
                <a:highlight>
                  <a:srgbClr val="FFFFFF"/>
                </a:highlight>
              </a:rPr>
              <a:t>servlet</a:t>
            </a:r>
            <a:r>
              <a:rPr lang="es" sz="1100">
                <a:solidFill>
                  <a:srgbClr val="202122"/>
                </a:solidFill>
                <a:highlight>
                  <a:srgbClr val="FFFFFF"/>
                </a:highlight>
              </a:rPr>
              <a:t> equivalente, ya que el código es compilado como cualquier otra clase Java. A su vez, la máquina virtual compilará dinámicamente a código de máquina las partes de la aplicación que lo requieran. Esto hace que JSP tenga un buen desempeño y sea más eficiente que otras tecnologías web que ejecutan el código de una manera puramente interpretada.</a:t>
            </a:r>
            <a:endParaRPr sz="110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s" sz="1100">
                <a:solidFill>
                  <a:srgbClr val="202122"/>
                </a:solidFill>
                <a:highlight>
                  <a:srgbClr val="FFFFFF"/>
                </a:highlight>
              </a:rPr>
              <a:t>La principal ventaja de </a:t>
            </a:r>
            <a:r>
              <a:rPr b="1" lang="es" sz="1100">
                <a:solidFill>
                  <a:srgbClr val="202122"/>
                </a:solidFill>
                <a:highlight>
                  <a:srgbClr val="FFFFFF"/>
                </a:highlight>
              </a:rPr>
              <a:t>JSP</a:t>
            </a:r>
            <a:r>
              <a:rPr lang="es" sz="1100">
                <a:solidFill>
                  <a:srgbClr val="202122"/>
                </a:solidFill>
                <a:highlight>
                  <a:srgbClr val="FFFFFF"/>
                </a:highlight>
              </a:rPr>
              <a:t> frente a otros lenguajes es que el lenguaje Java es un lenguaje de propósito general que excede el mundo web y que es apto para crear clases que manejen lógica de negocio y acceso a datos de una manera prolija. Esto permite separar en niveles las aplicaciones web, dejando la parte encargada de generar el documento HTML en el archivo JSP.</a:t>
            </a:r>
            <a:endParaRPr sz="110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s" sz="1100">
                <a:solidFill>
                  <a:srgbClr val="202122"/>
                </a:solidFill>
                <a:highlight>
                  <a:srgbClr val="FFFFFF"/>
                </a:highlight>
              </a:rPr>
              <a:t>Otra ventaja es que JSP hereda la portabilidad de Java, y es posible ejecutar las aplicaciones en múltiples plataformas sin cambios. Es común incluso que los desarrolladores trabajen en una plataforma y que la aplicación termine siendo ejecutada en otra.</a:t>
            </a:r>
            <a:endParaRPr sz="1100">
              <a:solidFill>
                <a:srgbClr val="202122"/>
              </a:solidFill>
              <a:highlight>
                <a:srgbClr val="FFFFFF"/>
              </a:highlight>
            </a:endParaRPr>
          </a:p>
          <a:p>
            <a:pPr indent="0" lvl="0" marL="0" rtl="0" algn="l">
              <a:lnSpc>
                <a:spcPct val="115000"/>
              </a:lnSpc>
              <a:spcBef>
                <a:spcPts val="500"/>
              </a:spcBef>
              <a:spcAft>
                <a:spcPts val="0"/>
              </a:spcAft>
              <a:buSzPts val="1100"/>
              <a:buNone/>
            </a:pPr>
            <a:r>
              <a:rPr lang="es" sz="1100">
                <a:solidFill>
                  <a:srgbClr val="202122"/>
                </a:solidFill>
                <a:highlight>
                  <a:srgbClr val="FFFFFF"/>
                </a:highlight>
              </a:rPr>
              <a:t>Los servlets y Java Server Pages (JSPs) son dos métodos de creación de páginas web dinámicas en servidor usando el lenguaje Java. En ese sentido son similares a otros métodos o lenguajes tales como el PHP, ASP o los CGIs, programas que generan páginas web en el servidor. Sin embargo, se diferencian de ellos en otras cosas.</a:t>
            </a:r>
            <a:endParaRPr sz="1100">
              <a:solidFill>
                <a:srgbClr val="202122"/>
              </a:solidFill>
              <a:highlight>
                <a:srgbClr val="FFFFFF"/>
              </a:highlight>
            </a:endParaRPr>
          </a:p>
          <a:p>
            <a:pPr indent="0" lvl="0" marL="0" rtl="0" algn="l">
              <a:lnSpc>
                <a:spcPct val="115000"/>
              </a:lnSpc>
              <a:spcBef>
                <a:spcPts val="500"/>
              </a:spcBef>
              <a:spcAft>
                <a:spcPts val="500"/>
              </a:spcAft>
              <a:buSzPts val="1100"/>
              <a:buNone/>
            </a:pPr>
            <a:r>
              <a:t/>
            </a:r>
            <a:endParaRPr sz="900">
              <a:solidFill>
                <a:srgbClr val="202122"/>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idx="1" type="subTitle"/>
          </p:nvPr>
        </p:nvSpPr>
        <p:spPr>
          <a:xfrm>
            <a:off x="457360" y="1034865"/>
            <a:ext cx="8229300" cy="37359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500"/>
              </a:spcBef>
              <a:spcAft>
                <a:spcPts val="0"/>
              </a:spcAft>
              <a:buSzPts val="1100"/>
              <a:buNone/>
            </a:pPr>
            <a:r>
              <a:rPr lang="es" sz="1100">
                <a:solidFill>
                  <a:srgbClr val="202122"/>
                </a:solidFill>
                <a:highlight>
                  <a:srgbClr val="FFFFFF"/>
                </a:highlight>
              </a:rPr>
              <a:t>Para empezar, los JSPs y servlets se ejecutan en una máquina virtual Java, lo cual permite que, en principio, se puedan usar en cualquier tipo de ordenador, siempre que exista una máquina virtual Java para él. Cada servlet (o JSP, a partir de ahora lo usaremos de forma indistinta) se ejecuta en su propio hilo, es decir, en su propio contexto; pero no se comienza a ejecutar cada vez que recibe una petición, sino que persiste de una petición a la siguiente, de forma que no se pierde tiempo en invocarlo (cargar programa + intérprete). Su persistencia le permite también hacer una serie de cosas de forma más eficiente: conexión a bases de datos y manejo de sesiones, por ejemplo.</a:t>
            </a:r>
            <a:endParaRPr sz="1100">
              <a:solidFill>
                <a:srgbClr val="202122"/>
              </a:solidFill>
              <a:highlight>
                <a:srgbClr val="FFFFFF"/>
              </a:highlight>
            </a:endParaRPr>
          </a:p>
          <a:p>
            <a:pPr indent="0" lvl="0" marL="0" rtl="0" algn="l">
              <a:lnSpc>
                <a:spcPct val="115000"/>
              </a:lnSpc>
              <a:spcBef>
                <a:spcPts val="500"/>
              </a:spcBef>
              <a:spcAft>
                <a:spcPts val="0"/>
              </a:spcAft>
              <a:buSzPts val="1100"/>
              <a:buNone/>
            </a:pPr>
            <a:r>
              <a:rPr lang="es" sz="1100">
                <a:solidFill>
                  <a:srgbClr val="202122"/>
                </a:solidFill>
                <a:highlight>
                  <a:srgbClr val="FFFFFF"/>
                </a:highlight>
              </a:rPr>
              <a:t>Las JSPs son en realidad una forma alternativa de crear servlets ya que el código JSP se traduce a código de servlet Java la primera vez que se le invoca y en adelante es el código del nuevo servlet el que se ejecuta produciendo como salida el código HTML que compone la página web de respuesta.</a:t>
            </a:r>
            <a:endParaRPr sz="110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s" sz="1100">
                <a:solidFill>
                  <a:srgbClr val="202122"/>
                </a:solidFill>
                <a:highlight>
                  <a:srgbClr val="FFFFFF"/>
                </a:highlight>
              </a:rPr>
              <a:t>Un </a:t>
            </a:r>
            <a:r>
              <a:rPr b="1" lang="es" sz="1100">
                <a:solidFill>
                  <a:srgbClr val="202122"/>
                </a:solidFill>
                <a:highlight>
                  <a:srgbClr val="FFFFFF"/>
                </a:highlight>
              </a:rPr>
              <a:t>servlet</a:t>
            </a:r>
            <a:r>
              <a:rPr lang="es" sz="1100">
                <a:solidFill>
                  <a:srgbClr val="202122"/>
                </a:solidFill>
                <a:highlight>
                  <a:srgbClr val="FFFFFF"/>
                </a:highlight>
              </a:rPr>
              <a:t> es una clase en el lenguaje de programación Java, utilizada para ampliar las capacidades de un servidor. Aunque los servlets pueden responder a cualquier tipo de solicitudes, estos son utilizados comúnmente para extender las aplicaciones alojadas por servidores web, de tal manera que pueden ser vistos como applets de Java que se ejecutan en servidores en vez de navegadores web. Este tipo de servlets son la contraparte Java de otras tecnologías de contenido dinámico Web, como PHP y ASP.NET.</a:t>
            </a:r>
            <a:endParaRPr sz="110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s" sz="1100">
                <a:solidFill>
                  <a:srgbClr val="202122"/>
                </a:solidFill>
                <a:highlight>
                  <a:srgbClr val="FFFFFF"/>
                </a:highlight>
              </a:rPr>
              <a:t>La palabra </a:t>
            </a:r>
            <a:r>
              <a:rPr i="1" lang="es" sz="1100">
                <a:solidFill>
                  <a:srgbClr val="202122"/>
                </a:solidFill>
                <a:highlight>
                  <a:srgbClr val="FFFFFF"/>
                </a:highlight>
              </a:rPr>
              <a:t>servlet</a:t>
            </a:r>
            <a:r>
              <a:rPr lang="es" sz="1100">
                <a:solidFill>
                  <a:srgbClr val="202122"/>
                </a:solidFill>
                <a:highlight>
                  <a:srgbClr val="FFFFFF"/>
                </a:highlight>
              </a:rPr>
              <a:t> deriva de otra anterior, </a:t>
            </a:r>
            <a:r>
              <a:rPr i="1" lang="es" sz="1100">
                <a:solidFill>
                  <a:srgbClr val="202122"/>
                </a:solidFill>
                <a:highlight>
                  <a:srgbClr val="FFFFFF"/>
                </a:highlight>
              </a:rPr>
              <a:t>applet</a:t>
            </a:r>
            <a:r>
              <a:rPr lang="es" sz="1100">
                <a:solidFill>
                  <a:srgbClr val="202122"/>
                </a:solidFill>
                <a:highlight>
                  <a:srgbClr val="FFFFFF"/>
                </a:highlight>
              </a:rPr>
              <a:t>, que se refiere a pequeños programas que se ejecutan en el contexto de un navegador web.</a:t>
            </a:r>
            <a:endParaRPr sz="1100">
              <a:solidFill>
                <a:srgbClr val="202122"/>
              </a:solidFill>
              <a:highlight>
                <a:srgbClr val="FFFFFF"/>
              </a:highlight>
            </a:endParaRPr>
          </a:p>
          <a:p>
            <a:pPr indent="0" lvl="0" marL="0" rtl="0" algn="l">
              <a:lnSpc>
                <a:spcPct val="115000"/>
              </a:lnSpc>
              <a:spcBef>
                <a:spcPts val="500"/>
              </a:spcBef>
              <a:spcAft>
                <a:spcPts val="500"/>
              </a:spcAft>
              <a:buSzPts val="1100"/>
              <a:buNone/>
            </a:pPr>
            <a:r>
              <a:rPr lang="es" sz="1100">
                <a:solidFill>
                  <a:srgbClr val="202122"/>
                </a:solidFill>
                <a:highlight>
                  <a:srgbClr val="FFFFFF"/>
                </a:highlight>
              </a:rPr>
              <a:t>El uso más común de los </a:t>
            </a:r>
            <a:r>
              <a:rPr i="1" lang="es" sz="1100">
                <a:solidFill>
                  <a:srgbClr val="202122"/>
                </a:solidFill>
                <a:highlight>
                  <a:srgbClr val="FFFFFF"/>
                </a:highlight>
              </a:rPr>
              <a:t>servlets</a:t>
            </a:r>
            <a:r>
              <a:rPr lang="es" sz="1100">
                <a:solidFill>
                  <a:srgbClr val="202122"/>
                </a:solidFill>
                <a:highlight>
                  <a:srgbClr val="FFFFFF"/>
                </a:highlight>
              </a:rPr>
              <a:t> es generar páginas web de forma dinámica a partir de los parámetros de la petición que envíe el navegador web.</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457110" y="776700"/>
            <a:ext cx="8229300" cy="354000"/>
          </a:xfrm>
          <a:prstGeom prst="rect">
            <a:avLst/>
          </a:prstGeom>
          <a:noFill/>
          <a:ln>
            <a:noFill/>
          </a:ln>
        </p:spPr>
        <p:txBody>
          <a:bodyPr anchorCtr="0" anchor="ctr" bIns="0" lIns="0" spcFirstLastPara="1" rIns="0" wrap="square" tIns="0">
            <a:spAutoFit/>
          </a:bodyPr>
          <a:lstStyle/>
          <a:p>
            <a:pPr indent="0" lvl="0" marL="0" rtl="0" algn="ctr">
              <a:lnSpc>
                <a:spcPct val="100000"/>
              </a:lnSpc>
              <a:spcBef>
                <a:spcPts val="0"/>
              </a:spcBef>
              <a:spcAft>
                <a:spcPts val="0"/>
              </a:spcAft>
              <a:buSzPts val="1100"/>
              <a:buNone/>
            </a:pPr>
            <a:r>
              <a:rPr b="1" i="1" lang="es" sz="2300" u="sng"/>
              <a:t>Arquitectura Cliente - Servidor</a:t>
            </a:r>
            <a:endParaRPr b="1" i="1" sz="2300" u="sng"/>
          </a:p>
        </p:txBody>
      </p:sp>
      <p:sp>
        <p:nvSpPr>
          <p:cNvPr id="115" name="Google Shape;115;p2"/>
          <p:cNvSpPr txBox="1"/>
          <p:nvPr/>
        </p:nvSpPr>
        <p:spPr>
          <a:xfrm>
            <a:off x="395650" y="1216275"/>
            <a:ext cx="8290800" cy="338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500"/>
              </a:spcBef>
              <a:spcAft>
                <a:spcPts val="0"/>
              </a:spcAft>
              <a:buClr>
                <a:schemeClr val="dk1"/>
              </a:buClr>
              <a:buSzPts val="1100"/>
              <a:buFont typeface="Arial"/>
              <a:buNone/>
            </a:pPr>
            <a:r>
              <a:rPr b="0" i="0" lang="es" sz="1050" u="none" cap="none" strike="noStrike">
                <a:solidFill>
                  <a:srgbClr val="202122"/>
                </a:solidFill>
                <a:highlight>
                  <a:srgbClr val="FFFFFF"/>
                </a:highlight>
                <a:latin typeface="Arial"/>
                <a:ea typeface="Arial"/>
                <a:cs typeface="Arial"/>
                <a:sym typeface="Arial"/>
              </a:rPr>
              <a:t>La </a:t>
            </a:r>
            <a:r>
              <a:rPr b="1" i="0" lang="es" sz="1050" u="none" cap="none" strike="noStrike">
                <a:solidFill>
                  <a:srgbClr val="202122"/>
                </a:solidFill>
                <a:highlight>
                  <a:srgbClr val="FFFFFF"/>
                </a:highlight>
                <a:latin typeface="Arial"/>
                <a:ea typeface="Arial"/>
                <a:cs typeface="Arial"/>
                <a:sym typeface="Arial"/>
              </a:rPr>
              <a:t>arquitectura cliente-servidor</a:t>
            </a:r>
            <a:r>
              <a:rPr b="0" i="0" lang="es" sz="1050" u="none" cap="none" strike="noStrike">
                <a:solidFill>
                  <a:srgbClr val="202122"/>
                </a:solidFill>
                <a:highlight>
                  <a:srgbClr val="FFFFFF"/>
                </a:highlight>
                <a:latin typeface="Arial"/>
                <a:ea typeface="Arial"/>
                <a:cs typeface="Arial"/>
                <a:sym typeface="Arial"/>
              </a:rPr>
              <a:t> es un modelo de diseño de software en el que las tareas se reparten entre los proveedores de recursos o servicios, llamados servidores, y los demandantes, llamados clientes. Un cliente realiza peticiones a otro programa, el servidor, quien le da respuesta. Esta idea también se puede aplicar a programas que se ejecutan sobre una sola computadora, aunque es más ventajosa en un sistema operativo multiusuario distribuido a través de una red de computadoras.</a:t>
            </a:r>
            <a:endParaRPr b="0" i="0" sz="1050" u="none" cap="none" strike="noStrike">
              <a:solidFill>
                <a:srgbClr val="202122"/>
              </a:solidFill>
              <a:highlight>
                <a:srgbClr val="FFFFFF"/>
              </a:highlight>
              <a:latin typeface="Arial"/>
              <a:ea typeface="Arial"/>
              <a:cs typeface="Arial"/>
              <a:sym typeface="Arial"/>
            </a:endParaRPr>
          </a:p>
          <a:p>
            <a:pPr indent="0" lvl="0" marL="0" marR="0" rtl="0" algn="l">
              <a:lnSpc>
                <a:spcPct val="115000"/>
              </a:lnSpc>
              <a:spcBef>
                <a:spcPts val="500"/>
              </a:spcBef>
              <a:spcAft>
                <a:spcPts val="0"/>
              </a:spcAft>
              <a:buClr>
                <a:schemeClr val="dk1"/>
              </a:buClr>
              <a:buSzPts val="1100"/>
              <a:buFont typeface="Arial"/>
              <a:buNone/>
            </a:pPr>
            <a:r>
              <a:rPr b="0" i="0" lang="es" sz="1050" u="none" cap="none" strike="noStrike">
                <a:solidFill>
                  <a:srgbClr val="202122"/>
                </a:solidFill>
                <a:highlight>
                  <a:srgbClr val="FFFFFF"/>
                </a:highlight>
                <a:latin typeface="Arial"/>
                <a:ea typeface="Arial"/>
                <a:cs typeface="Arial"/>
                <a:sym typeface="Arial"/>
              </a:rPr>
              <a:t>Algunos ejemplos de aplicaciones que usan el modelo cliente-servidor son el Correo electrónico, un Servidor de impresión y la World Wide Web.</a:t>
            </a:r>
            <a:endParaRPr b="0" i="0" sz="1050" u="none" cap="none" strike="noStrike">
              <a:solidFill>
                <a:srgbClr val="202122"/>
              </a:solidFill>
              <a:highlight>
                <a:srgbClr val="FFFFFF"/>
              </a:highlight>
              <a:latin typeface="Arial"/>
              <a:ea typeface="Arial"/>
              <a:cs typeface="Arial"/>
              <a:sym typeface="Arial"/>
            </a:endParaRPr>
          </a:p>
          <a:p>
            <a:pPr indent="0" lvl="0" marL="0" marR="0" rtl="0" algn="l">
              <a:lnSpc>
                <a:spcPct val="115000"/>
              </a:lnSpc>
              <a:spcBef>
                <a:spcPts val="500"/>
              </a:spcBef>
              <a:spcAft>
                <a:spcPts val="0"/>
              </a:spcAft>
              <a:buClr>
                <a:schemeClr val="dk1"/>
              </a:buClr>
              <a:buSzPts val="1100"/>
              <a:buFont typeface="Arial"/>
              <a:buNone/>
            </a:pPr>
            <a:r>
              <a:rPr b="0" i="0" lang="es" sz="1050" u="none" cap="none" strike="noStrike">
                <a:solidFill>
                  <a:srgbClr val="202122"/>
                </a:solidFill>
                <a:highlight>
                  <a:srgbClr val="FFFFFF"/>
                </a:highlight>
                <a:latin typeface="Arial"/>
                <a:ea typeface="Arial"/>
                <a:cs typeface="Arial"/>
                <a:sym typeface="Arial"/>
              </a:rPr>
              <a:t>En esta arquitectura la capacidad de proceso está repartida entre los clientes y los servidores, aunque son más importantes las ventajas de tipo organizativo debidas a la centralización de la gestión de la información y la separación de responsabilidades, lo que facilita y clarifica el diseño del sistema.</a:t>
            </a:r>
            <a:endParaRPr b="0" i="0" sz="1050" u="none" cap="none" strike="noStrike">
              <a:solidFill>
                <a:srgbClr val="202122"/>
              </a:solidFill>
              <a:highlight>
                <a:srgbClr val="FFFFFF"/>
              </a:highlight>
              <a:latin typeface="Arial"/>
              <a:ea typeface="Arial"/>
              <a:cs typeface="Arial"/>
              <a:sym typeface="Arial"/>
            </a:endParaRPr>
          </a:p>
          <a:p>
            <a:pPr indent="0" lvl="0" marL="0" marR="0" rtl="0" algn="l">
              <a:lnSpc>
                <a:spcPct val="115000"/>
              </a:lnSpc>
              <a:spcBef>
                <a:spcPts val="500"/>
              </a:spcBef>
              <a:spcAft>
                <a:spcPts val="0"/>
              </a:spcAft>
              <a:buClr>
                <a:schemeClr val="dk1"/>
              </a:buClr>
              <a:buSzPts val="1100"/>
              <a:buFont typeface="Arial"/>
              <a:buNone/>
            </a:pPr>
            <a:r>
              <a:rPr b="0" i="0" lang="es" sz="1050" u="none" cap="none" strike="noStrike">
                <a:solidFill>
                  <a:srgbClr val="202122"/>
                </a:solidFill>
                <a:highlight>
                  <a:srgbClr val="FFFFFF"/>
                </a:highlight>
                <a:latin typeface="Arial"/>
                <a:ea typeface="Arial"/>
                <a:cs typeface="Arial"/>
                <a:sym typeface="Arial"/>
              </a:rPr>
              <a:t>La separación entre cliente y servidor es una separación de tipo lógico, donde el servidor no se ejecuta necesariamente sobre una sola máquina ni es necesariamente un solo programa. Los tipos específicos de servidores incluyen los servidores web, los servidores de archivo, los servidores del correo, etc. Mientras que sus propósitos varían de unos servicios a otros, la arquitectura básica seguirá siendo la misma.</a:t>
            </a:r>
            <a:endParaRPr b="0" i="0" sz="1050" u="none" cap="none" strike="noStrike">
              <a:solidFill>
                <a:srgbClr val="202122"/>
              </a:solidFill>
              <a:highlight>
                <a:srgbClr val="FFFFFF"/>
              </a:highlight>
              <a:latin typeface="Arial"/>
              <a:ea typeface="Arial"/>
              <a:cs typeface="Arial"/>
              <a:sym typeface="Arial"/>
            </a:endParaRPr>
          </a:p>
          <a:p>
            <a:pPr indent="0" lvl="0" marL="0" marR="0" rtl="0" algn="l">
              <a:lnSpc>
                <a:spcPct val="115000"/>
              </a:lnSpc>
              <a:spcBef>
                <a:spcPts val="500"/>
              </a:spcBef>
              <a:spcAft>
                <a:spcPts val="0"/>
              </a:spcAft>
              <a:buClr>
                <a:schemeClr val="dk1"/>
              </a:buClr>
              <a:buSzPts val="1100"/>
              <a:buFont typeface="Arial"/>
              <a:buNone/>
            </a:pPr>
            <a:r>
              <a:rPr b="0" i="0" lang="es" sz="1050" u="none" cap="none" strike="noStrike">
                <a:solidFill>
                  <a:srgbClr val="202122"/>
                </a:solidFill>
                <a:highlight>
                  <a:srgbClr val="FFFFFF"/>
                </a:highlight>
                <a:latin typeface="Arial"/>
                <a:ea typeface="Arial"/>
                <a:cs typeface="Arial"/>
                <a:sym typeface="Arial"/>
              </a:rPr>
              <a:t>Una disposición muy común son los </a:t>
            </a:r>
            <a:r>
              <a:rPr b="0" i="1" lang="es" sz="1050" u="none" cap="none" strike="noStrike">
                <a:solidFill>
                  <a:srgbClr val="202122"/>
                </a:solidFill>
                <a:highlight>
                  <a:srgbClr val="FFFFFF"/>
                </a:highlight>
                <a:latin typeface="Arial"/>
                <a:ea typeface="Arial"/>
                <a:cs typeface="Arial"/>
                <a:sym typeface="Arial"/>
              </a:rPr>
              <a:t>sistemas multicapa</a:t>
            </a:r>
            <a:r>
              <a:rPr b="0" i="0" lang="es" sz="1050" u="none" cap="none" strike="noStrike">
                <a:solidFill>
                  <a:srgbClr val="202122"/>
                </a:solidFill>
                <a:highlight>
                  <a:srgbClr val="FFFFFF"/>
                </a:highlight>
                <a:latin typeface="Arial"/>
                <a:ea typeface="Arial"/>
                <a:cs typeface="Arial"/>
                <a:sym typeface="Arial"/>
              </a:rPr>
              <a:t> en los que el servidor se descompone en diferentes programas que pueden ser ejecutados por diferentes </a:t>
            </a:r>
            <a:r>
              <a:rPr b="1" i="0" lang="es" sz="1050" u="none" cap="none" strike="noStrike">
                <a:solidFill>
                  <a:srgbClr val="202122"/>
                </a:solidFill>
                <a:highlight>
                  <a:srgbClr val="FFFFFF"/>
                </a:highlight>
                <a:latin typeface="Arial"/>
                <a:ea typeface="Arial"/>
                <a:cs typeface="Arial"/>
                <a:sym typeface="Arial"/>
              </a:rPr>
              <a:t>computadoras</a:t>
            </a:r>
            <a:r>
              <a:rPr b="0" i="0" lang="es" sz="1050" u="none" cap="none" strike="noStrike">
                <a:solidFill>
                  <a:srgbClr val="202122"/>
                </a:solidFill>
                <a:highlight>
                  <a:srgbClr val="FFFFFF"/>
                </a:highlight>
                <a:latin typeface="Arial"/>
                <a:ea typeface="Arial"/>
                <a:cs typeface="Arial"/>
                <a:sym typeface="Arial"/>
              </a:rPr>
              <a:t> aumentando así el grado de distribución del sistema.</a:t>
            </a:r>
            <a:endParaRPr b="0" i="0" sz="1050" u="none" cap="none" strike="noStrike">
              <a:solidFill>
                <a:srgbClr val="202122"/>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Clr>
                <a:srgbClr val="000000"/>
              </a:buClr>
              <a:buSzPts val="600"/>
              <a:buFont typeface="Arial"/>
              <a:buNone/>
            </a:pPr>
            <a:r>
              <a:t/>
            </a:r>
            <a:endParaRPr b="0" i="0" sz="60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383835" y="893950"/>
            <a:ext cx="8229300" cy="354000"/>
          </a:xfrm>
          <a:prstGeom prst="rect">
            <a:avLst/>
          </a:prstGeom>
          <a:noFill/>
          <a:ln>
            <a:noFill/>
          </a:ln>
        </p:spPr>
        <p:txBody>
          <a:bodyPr anchorCtr="0" anchor="ctr" bIns="0" lIns="0" spcFirstLastPara="1" rIns="0" wrap="square" tIns="0">
            <a:spAutoFit/>
          </a:bodyPr>
          <a:lstStyle/>
          <a:p>
            <a:pPr indent="0" lvl="0" marL="0" rtl="0" algn="ctr">
              <a:lnSpc>
                <a:spcPct val="100000"/>
              </a:lnSpc>
              <a:spcBef>
                <a:spcPts val="0"/>
              </a:spcBef>
              <a:spcAft>
                <a:spcPts val="0"/>
              </a:spcAft>
              <a:buSzPts val="1100"/>
              <a:buNone/>
            </a:pPr>
            <a:r>
              <a:rPr b="1" i="1" lang="es" sz="2300" u="sng"/>
              <a:t>Arquitectura Multi-Capas (n-capas)</a:t>
            </a:r>
            <a:endParaRPr b="1" i="1" sz="2300" u="sng"/>
          </a:p>
        </p:txBody>
      </p:sp>
      <p:sp>
        <p:nvSpPr>
          <p:cNvPr id="121" name="Google Shape;121;p3"/>
          <p:cNvSpPr txBox="1"/>
          <p:nvPr>
            <p:ph idx="1" type="subTitle"/>
          </p:nvPr>
        </p:nvSpPr>
        <p:spPr>
          <a:xfrm>
            <a:off x="383835" y="1430515"/>
            <a:ext cx="8229300" cy="2983200"/>
          </a:xfrm>
          <a:prstGeom prst="rect">
            <a:avLst/>
          </a:prstGeom>
          <a:noFill/>
          <a:ln>
            <a:noFill/>
          </a:ln>
        </p:spPr>
        <p:txBody>
          <a:bodyPr anchorCtr="0" anchor="ctr" bIns="0" lIns="0" spcFirstLastPara="1" rIns="0" wrap="square" tIns="0">
            <a:normAutofit lnSpcReduction="10000"/>
          </a:bodyPr>
          <a:lstStyle/>
          <a:p>
            <a:pPr indent="0" lvl="0" marL="0" rtl="0" algn="l">
              <a:lnSpc>
                <a:spcPct val="115000"/>
              </a:lnSpc>
              <a:spcBef>
                <a:spcPts val="500"/>
              </a:spcBef>
              <a:spcAft>
                <a:spcPts val="0"/>
              </a:spcAft>
              <a:buClr>
                <a:schemeClr val="dk1"/>
              </a:buClr>
              <a:buSzPts val="1100"/>
              <a:buFont typeface="Arial"/>
              <a:buNone/>
            </a:pPr>
            <a:r>
              <a:rPr lang="es" sz="1050">
                <a:solidFill>
                  <a:srgbClr val="202122"/>
                </a:solidFill>
                <a:highlight>
                  <a:srgbClr val="FFFFFF"/>
                </a:highlight>
              </a:rPr>
              <a:t>La arquitectura cliente/servidor genérica tiene dos tipos de nodos en la red: clientes y servidores. Consecuentemente, estas arquitecturas genéricas se refieren a veces como arquitecturas de dos niveles o </a:t>
            </a:r>
            <a:r>
              <a:rPr b="1" lang="es" sz="1050">
                <a:solidFill>
                  <a:srgbClr val="202122"/>
                </a:solidFill>
                <a:highlight>
                  <a:srgbClr val="FFFFFF"/>
                </a:highlight>
              </a:rPr>
              <a:t>dos capas</a:t>
            </a:r>
            <a:r>
              <a:rPr lang="es" sz="1050">
                <a:solidFill>
                  <a:srgbClr val="202122"/>
                </a:solidFill>
                <a:highlight>
                  <a:srgbClr val="FFFFFF"/>
                </a:highlight>
              </a:rPr>
              <a:t>.</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s" sz="1050">
                <a:solidFill>
                  <a:srgbClr val="202122"/>
                </a:solidFill>
                <a:highlight>
                  <a:srgbClr val="FFFFFF"/>
                </a:highlight>
              </a:rPr>
              <a:t>Algunas redes disponen de tres tipos de nodos:</a:t>
            </a:r>
            <a:endParaRPr sz="1050">
              <a:solidFill>
                <a:srgbClr val="202122"/>
              </a:solidFill>
              <a:highlight>
                <a:srgbClr val="FFFFFF"/>
              </a:highlight>
            </a:endParaRPr>
          </a:p>
          <a:p>
            <a:pPr indent="-295275" lvl="0" marL="685800" rtl="0" algn="l">
              <a:lnSpc>
                <a:spcPct val="115000"/>
              </a:lnSpc>
              <a:spcBef>
                <a:spcPts val="600"/>
              </a:spcBef>
              <a:spcAft>
                <a:spcPts val="0"/>
              </a:spcAft>
              <a:buClr>
                <a:srgbClr val="202122"/>
              </a:buClr>
              <a:buSzPts val="1050"/>
              <a:buChar char="●"/>
            </a:pPr>
            <a:r>
              <a:rPr lang="es" sz="1050">
                <a:solidFill>
                  <a:srgbClr val="202122"/>
                </a:solidFill>
                <a:highlight>
                  <a:srgbClr val="FFFFFF"/>
                </a:highlight>
              </a:rPr>
              <a:t>Clientes que interactúan con los usuarios finales.</a:t>
            </a:r>
            <a:endParaRPr sz="1050">
              <a:solidFill>
                <a:srgbClr val="202122"/>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s" sz="1050">
                <a:solidFill>
                  <a:srgbClr val="202122"/>
                </a:solidFill>
                <a:highlight>
                  <a:srgbClr val="FFFFFF"/>
                </a:highlight>
              </a:rPr>
              <a:t>Servidores de aplicación que procesan los datos para los clientes.</a:t>
            </a:r>
            <a:endParaRPr sz="1050">
              <a:solidFill>
                <a:srgbClr val="202122"/>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s" sz="1050">
                <a:solidFill>
                  <a:srgbClr val="202122"/>
                </a:solidFill>
                <a:highlight>
                  <a:srgbClr val="FFFFFF"/>
                </a:highlight>
              </a:rPr>
              <a:t>Servidores de la base de datos que almacenan los datos para los servidores de aplicación.</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s" sz="1050">
                <a:solidFill>
                  <a:srgbClr val="202122"/>
                </a:solidFill>
                <a:highlight>
                  <a:srgbClr val="FFFFFF"/>
                </a:highlight>
              </a:rPr>
              <a:t>Esta configuración se llama una arquitectura de tres-capas.</a:t>
            </a:r>
            <a:endParaRPr sz="1050">
              <a:solidFill>
                <a:srgbClr val="202122"/>
              </a:solidFill>
              <a:highlight>
                <a:srgbClr val="FFFFFF"/>
              </a:highlight>
            </a:endParaRPr>
          </a:p>
          <a:p>
            <a:pPr indent="-295275" lvl="0" marL="685800" rtl="0" algn="l">
              <a:lnSpc>
                <a:spcPct val="115000"/>
              </a:lnSpc>
              <a:spcBef>
                <a:spcPts val="600"/>
              </a:spcBef>
              <a:spcAft>
                <a:spcPts val="0"/>
              </a:spcAft>
              <a:buClr>
                <a:srgbClr val="202122"/>
              </a:buClr>
              <a:buSzPts val="1050"/>
              <a:buChar char="●"/>
            </a:pPr>
            <a:r>
              <a:rPr lang="es" sz="1050">
                <a:solidFill>
                  <a:srgbClr val="202122"/>
                </a:solidFill>
                <a:highlight>
                  <a:srgbClr val="FFFFFF"/>
                </a:highlight>
              </a:rPr>
              <a:t>Ventajas de las arquitecturas n-capas:</a:t>
            </a:r>
            <a:endParaRPr sz="1050">
              <a:solidFill>
                <a:srgbClr val="202122"/>
              </a:solidFill>
              <a:highlight>
                <a:srgbClr val="FFFFFF"/>
              </a:highlight>
            </a:endParaRPr>
          </a:p>
          <a:p>
            <a:pPr indent="0" lvl="0" marL="215900" rtl="0" algn="l">
              <a:lnSpc>
                <a:spcPct val="115000"/>
              </a:lnSpc>
              <a:spcBef>
                <a:spcPts val="200"/>
              </a:spcBef>
              <a:spcAft>
                <a:spcPts val="0"/>
              </a:spcAft>
              <a:buClr>
                <a:schemeClr val="dk1"/>
              </a:buClr>
              <a:buSzPts val="1100"/>
              <a:buFont typeface="Arial"/>
              <a:buNone/>
            </a:pPr>
            <a:r>
              <a:rPr lang="es" sz="1050">
                <a:solidFill>
                  <a:srgbClr val="202122"/>
                </a:solidFill>
                <a:highlight>
                  <a:srgbClr val="FFFFFF"/>
                </a:highlight>
              </a:rPr>
              <a:t>La ventaja fundamental de una arquitectura </a:t>
            </a:r>
            <a:r>
              <a:rPr b="1" lang="es" sz="1050">
                <a:solidFill>
                  <a:srgbClr val="202122"/>
                </a:solidFill>
                <a:highlight>
                  <a:srgbClr val="FFFFFF"/>
                </a:highlight>
              </a:rPr>
              <a:t>n-capas</a:t>
            </a:r>
            <a:r>
              <a:rPr lang="es" sz="1050">
                <a:solidFill>
                  <a:srgbClr val="202122"/>
                </a:solidFill>
                <a:highlight>
                  <a:srgbClr val="FFFFFF"/>
                </a:highlight>
              </a:rPr>
              <a:t> comparado con una arquitectura de dos niveles (o una tres-capas con una de dos niveles) es que separa hacia fuera el proceso, eso ocurre para mejorar el balance de la carga en los diversos servidores; es más escalable.</a:t>
            </a:r>
            <a:endParaRPr sz="1050">
              <a:solidFill>
                <a:srgbClr val="202122"/>
              </a:solidFill>
              <a:highlight>
                <a:srgbClr val="FFFFFF"/>
              </a:highlight>
            </a:endParaRPr>
          </a:p>
          <a:p>
            <a:pPr indent="-295275" lvl="0" marL="685800" rtl="0" algn="l">
              <a:lnSpc>
                <a:spcPct val="115000"/>
              </a:lnSpc>
              <a:spcBef>
                <a:spcPts val="700"/>
              </a:spcBef>
              <a:spcAft>
                <a:spcPts val="0"/>
              </a:spcAft>
              <a:buClr>
                <a:srgbClr val="202122"/>
              </a:buClr>
              <a:buSzPts val="1050"/>
              <a:buChar char="●"/>
            </a:pPr>
            <a:r>
              <a:rPr lang="es" sz="1050">
                <a:solidFill>
                  <a:srgbClr val="202122"/>
                </a:solidFill>
                <a:highlight>
                  <a:srgbClr val="FFFFFF"/>
                </a:highlight>
              </a:rPr>
              <a:t>Desventajas de las arquitecturas de la n-capas:</a:t>
            </a:r>
            <a:endParaRPr sz="1050">
              <a:solidFill>
                <a:srgbClr val="202122"/>
              </a:solidFill>
              <a:highlight>
                <a:srgbClr val="FFFFFF"/>
              </a:highlight>
            </a:endParaRPr>
          </a:p>
          <a:p>
            <a:pPr indent="-295275" lvl="0" marL="889000" rtl="0" algn="l">
              <a:lnSpc>
                <a:spcPct val="115000"/>
              </a:lnSpc>
              <a:spcBef>
                <a:spcPts val="0"/>
              </a:spcBef>
              <a:spcAft>
                <a:spcPts val="0"/>
              </a:spcAft>
              <a:buClr>
                <a:srgbClr val="202122"/>
              </a:buClr>
              <a:buSzPts val="1050"/>
              <a:buChar char="●"/>
            </a:pPr>
            <a:r>
              <a:rPr lang="es" sz="1050">
                <a:solidFill>
                  <a:srgbClr val="202122"/>
                </a:solidFill>
                <a:highlight>
                  <a:srgbClr val="FFFFFF"/>
                </a:highlight>
              </a:rPr>
              <a:t>Pone más carga en la red, debido a una mayor cantidad de tráfico de red.</a:t>
            </a:r>
            <a:endParaRPr sz="1050">
              <a:solidFill>
                <a:srgbClr val="202122"/>
              </a:solidFill>
              <a:highlight>
                <a:srgbClr val="FFFFFF"/>
              </a:highlight>
            </a:endParaRPr>
          </a:p>
          <a:p>
            <a:pPr indent="-295275" lvl="0" marL="889000" rtl="0" algn="l">
              <a:lnSpc>
                <a:spcPct val="115000"/>
              </a:lnSpc>
              <a:spcBef>
                <a:spcPts val="0"/>
              </a:spcBef>
              <a:spcAft>
                <a:spcPts val="0"/>
              </a:spcAft>
              <a:buClr>
                <a:srgbClr val="202122"/>
              </a:buClr>
              <a:buSzPts val="1050"/>
              <a:buChar char="●"/>
            </a:pPr>
            <a:r>
              <a:rPr lang="es" sz="1050">
                <a:solidFill>
                  <a:srgbClr val="202122"/>
                </a:solidFill>
                <a:highlight>
                  <a:srgbClr val="FFFFFF"/>
                </a:highlight>
              </a:rPr>
              <a:t>Es mucho más difícil programar y probar el software que en arquitectura de dos niveles porque tienen que comunicarse más dispositivos para terminar la transacción de un usuario.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457110" y="820675"/>
            <a:ext cx="8229300" cy="354000"/>
          </a:xfrm>
          <a:prstGeom prst="rect">
            <a:avLst/>
          </a:prstGeom>
          <a:noFill/>
          <a:ln>
            <a:noFill/>
          </a:ln>
        </p:spPr>
        <p:txBody>
          <a:bodyPr anchorCtr="0" anchor="ctr" bIns="0" lIns="0" spcFirstLastPara="1" rIns="0" wrap="square" tIns="0">
            <a:spAutoFit/>
          </a:bodyPr>
          <a:lstStyle/>
          <a:p>
            <a:pPr indent="0" lvl="0" marL="0" rtl="0" algn="ctr">
              <a:lnSpc>
                <a:spcPct val="100000"/>
              </a:lnSpc>
              <a:spcBef>
                <a:spcPts val="0"/>
              </a:spcBef>
              <a:spcAft>
                <a:spcPts val="0"/>
              </a:spcAft>
              <a:buSzPts val="1100"/>
              <a:buNone/>
            </a:pPr>
            <a:r>
              <a:rPr b="1" i="1" lang="es" sz="2300" u="sng"/>
              <a:t>Modelo Vista Controlador (MVC)</a:t>
            </a:r>
            <a:endParaRPr b="1" i="1" sz="2300" u="sng"/>
          </a:p>
        </p:txBody>
      </p:sp>
      <p:sp>
        <p:nvSpPr>
          <p:cNvPr id="127" name="Google Shape;127;p4"/>
          <p:cNvSpPr txBox="1"/>
          <p:nvPr>
            <p:ph idx="1" type="subTitle"/>
          </p:nvPr>
        </p:nvSpPr>
        <p:spPr>
          <a:xfrm>
            <a:off x="457360" y="1591715"/>
            <a:ext cx="8229300" cy="2634600"/>
          </a:xfrm>
          <a:prstGeom prst="rect">
            <a:avLst/>
          </a:prstGeom>
          <a:noFill/>
          <a:ln>
            <a:noFill/>
          </a:ln>
        </p:spPr>
        <p:txBody>
          <a:bodyPr anchorCtr="0" anchor="ctr" bIns="0" lIns="0" spcFirstLastPara="1" rIns="0" wrap="square" tIns="0">
            <a:spAutoFit/>
          </a:bodyPr>
          <a:lstStyle/>
          <a:p>
            <a:pPr indent="0" lvl="0" marL="0" rtl="0" algn="just">
              <a:lnSpc>
                <a:spcPct val="115000"/>
              </a:lnSpc>
              <a:spcBef>
                <a:spcPts val="900"/>
              </a:spcBef>
              <a:spcAft>
                <a:spcPts val="0"/>
              </a:spcAft>
              <a:buClr>
                <a:schemeClr val="dk1"/>
              </a:buClr>
              <a:buSzPts val="1100"/>
              <a:buFont typeface="Arial"/>
              <a:buNone/>
            </a:pPr>
            <a:r>
              <a:rPr lang="es" sz="1200">
                <a:solidFill>
                  <a:schemeClr val="dk1"/>
                </a:solidFill>
                <a:highlight>
                  <a:srgbClr val="FFFFFF"/>
                </a:highlight>
              </a:rPr>
              <a:t>Modelo Vista Controlador (MVC) es un estilo de arquitectura de software que separa los datos de una aplicación, la interfaz de usuario, y la lógica de control en tres componentes distintos.</a:t>
            </a:r>
            <a:endParaRPr sz="1200">
              <a:solidFill>
                <a:schemeClr val="dk1"/>
              </a:solidFill>
              <a:highlight>
                <a:srgbClr val="FFFFFF"/>
              </a:highlight>
            </a:endParaRPr>
          </a:p>
          <a:p>
            <a:pPr indent="0" lvl="0" marL="0" rtl="0" algn="just">
              <a:lnSpc>
                <a:spcPct val="115000"/>
              </a:lnSpc>
              <a:spcBef>
                <a:spcPts val="900"/>
              </a:spcBef>
              <a:spcAft>
                <a:spcPts val="0"/>
              </a:spcAft>
              <a:buClr>
                <a:schemeClr val="dk1"/>
              </a:buClr>
              <a:buSzPts val="1100"/>
              <a:buFont typeface="Arial"/>
              <a:buNone/>
            </a:pPr>
            <a:r>
              <a:rPr lang="es" sz="1200">
                <a:solidFill>
                  <a:schemeClr val="dk1"/>
                </a:solidFill>
                <a:highlight>
                  <a:srgbClr val="FFFFFF"/>
                </a:highlight>
              </a:rPr>
              <a:t>Se trata de un modelo muy maduro y que ha demostrado su validez a lo largo de los años en todo tipo de aplicaciones, y sobre multitud de lenguajes y plataformas de desarrollo.</a:t>
            </a:r>
            <a:endParaRPr sz="1200">
              <a:solidFill>
                <a:schemeClr val="dk1"/>
              </a:solidFill>
              <a:highlight>
                <a:srgbClr val="FFFFFF"/>
              </a:highlight>
            </a:endParaRPr>
          </a:p>
          <a:p>
            <a:pPr indent="-304800" lvl="0" marL="457200" rtl="0" algn="l">
              <a:lnSpc>
                <a:spcPct val="115000"/>
              </a:lnSpc>
              <a:spcBef>
                <a:spcPts val="900"/>
              </a:spcBef>
              <a:spcAft>
                <a:spcPts val="0"/>
              </a:spcAft>
              <a:buClr>
                <a:schemeClr val="dk1"/>
              </a:buClr>
              <a:buSzPts val="1200"/>
              <a:buChar char="●"/>
            </a:pPr>
            <a:r>
              <a:rPr lang="es" sz="1200">
                <a:solidFill>
                  <a:schemeClr val="dk1"/>
                </a:solidFill>
                <a:highlight>
                  <a:srgbClr val="FFFFFF"/>
                </a:highlight>
              </a:rPr>
              <a:t>El </a:t>
            </a:r>
            <a:r>
              <a:rPr b="1" lang="es" sz="1200">
                <a:solidFill>
                  <a:schemeClr val="dk1"/>
                </a:solidFill>
                <a:highlight>
                  <a:srgbClr val="FFFFFF"/>
                </a:highlight>
              </a:rPr>
              <a:t>Modelo</a:t>
            </a:r>
            <a:r>
              <a:rPr lang="es" sz="1200">
                <a:solidFill>
                  <a:schemeClr val="dk1"/>
                </a:solidFill>
                <a:highlight>
                  <a:srgbClr val="FFFFFF"/>
                </a:highlight>
              </a:rPr>
              <a:t> que contiene una representación de los datos que maneja el sistema, su lógica de negocio, y sus mecanismos de persistencia.</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lang="es" sz="1200">
                <a:solidFill>
                  <a:schemeClr val="dk1"/>
                </a:solidFill>
                <a:highlight>
                  <a:srgbClr val="FFFFFF"/>
                </a:highlight>
              </a:rPr>
              <a:t>La </a:t>
            </a:r>
            <a:r>
              <a:rPr b="1" lang="es" sz="1200">
                <a:solidFill>
                  <a:schemeClr val="dk1"/>
                </a:solidFill>
                <a:highlight>
                  <a:srgbClr val="FFFFFF"/>
                </a:highlight>
              </a:rPr>
              <a:t>Vista</a:t>
            </a:r>
            <a:r>
              <a:rPr lang="es" sz="1200">
                <a:solidFill>
                  <a:schemeClr val="dk1"/>
                </a:solidFill>
                <a:highlight>
                  <a:srgbClr val="FFFFFF"/>
                </a:highlight>
              </a:rPr>
              <a:t>, o interfaz de usuario, que compone la información que se envía al cliente y los mecanismos interacción con éste.</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lang="es" sz="1200">
                <a:solidFill>
                  <a:schemeClr val="dk1"/>
                </a:solidFill>
                <a:highlight>
                  <a:srgbClr val="FFFFFF"/>
                </a:highlight>
              </a:rPr>
              <a:t>El </a:t>
            </a:r>
            <a:r>
              <a:rPr b="1" lang="es" sz="1200">
                <a:solidFill>
                  <a:schemeClr val="dk1"/>
                </a:solidFill>
                <a:highlight>
                  <a:srgbClr val="FFFFFF"/>
                </a:highlight>
              </a:rPr>
              <a:t>Controlador</a:t>
            </a:r>
            <a:r>
              <a:rPr lang="es" sz="1200">
                <a:solidFill>
                  <a:schemeClr val="dk1"/>
                </a:solidFill>
                <a:highlight>
                  <a:srgbClr val="FFFFFF"/>
                </a:highlight>
              </a:rPr>
              <a:t>, que actúa como intermediario entre el Modelo y la Vista, gestionando el flujo de información entre ellos y las transformaciones para adaptar los datos a las necesidades de cada uno. </a:t>
            </a:r>
            <a:endParaRPr sz="1200">
              <a:solidFill>
                <a:schemeClr val="dk1"/>
              </a:solidFill>
              <a:highlight>
                <a:srgbClr val="FFFFFF"/>
              </a:highlight>
            </a:endParaRPr>
          </a:p>
          <a:p>
            <a:pPr indent="0" lvl="0" marL="0" rtl="0" algn="l">
              <a:lnSpc>
                <a:spcPct val="115000"/>
              </a:lnSpc>
              <a:spcBef>
                <a:spcPts val="1100"/>
              </a:spcBef>
              <a:spcAft>
                <a:spcPts val="1100"/>
              </a:spcAft>
              <a:buSzPts val="1100"/>
              <a:buNone/>
            </a:pPr>
            <a:r>
              <a:t/>
            </a:r>
            <a:endParaRPr sz="9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303235" y="974525"/>
            <a:ext cx="8229300" cy="354000"/>
          </a:xfrm>
          <a:prstGeom prst="rect">
            <a:avLst/>
          </a:prstGeom>
          <a:noFill/>
          <a:ln>
            <a:noFill/>
          </a:ln>
        </p:spPr>
        <p:txBody>
          <a:bodyPr anchorCtr="0" anchor="ctr" bIns="0" lIns="0" spcFirstLastPara="1" rIns="0" wrap="square" tIns="0">
            <a:spAutoFit/>
          </a:bodyPr>
          <a:lstStyle/>
          <a:p>
            <a:pPr indent="0" lvl="0" marL="0" rtl="0" algn="ctr">
              <a:lnSpc>
                <a:spcPct val="100000"/>
              </a:lnSpc>
              <a:spcBef>
                <a:spcPts val="0"/>
              </a:spcBef>
              <a:spcAft>
                <a:spcPts val="0"/>
              </a:spcAft>
              <a:buSzPts val="1100"/>
              <a:buNone/>
            </a:pPr>
            <a:r>
              <a:rPr b="1" i="1" lang="es" sz="2300" u="sng"/>
              <a:t>Modelo</a:t>
            </a:r>
            <a:endParaRPr b="1" i="1" sz="2300" u="sng"/>
          </a:p>
        </p:txBody>
      </p:sp>
      <p:sp>
        <p:nvSpPr>
          <p:cNvPr id="133" name="Google Shape;133;p5"/>
          <p:cNvSpPr txBox="1"/>
          <p:nvPr>
            <p:ph idx="1" type="subTitle"/>
          </p:nvPr>
        </p:nvSpPr>
        <p:spPr>
          <a:xfrm>
            <a:off x="303235" y="1531315"/>
            <a:ext cx="8229300" cy="1810800"/>
          </a:xfrm>
          <a:prstGeom prst="rect">
            <a:avLst/>
          </a:prstGeom>
          <a:noFill/>
          <a:ln>
            <a:noFill/>
          </a:ln>
        </p:spPr>
        <p:txBody>
          <a:bodyPr anchorCtr="0" anchor="ctr" bIns="0" lIns="0" spcFirstLastPara="1" rIns="0" wrap="square" tIns="0">
            <a:spAutoFit/>
          </a:bodyPr>
          <a:lstStyle/>
          <a:p>
            <a:pPr indent="-311150" lvl="0" marL="457200" rtl="0" algn="l">
              <a:lnSpc>
                <a:spcPct val="115000"/>
              </a:lnSpc>
              <a:spcBef>
                <a:spcPts val="0"/>
              </a:spcBef>
              <a:spcAft>
                <a:spcPts val="0"/>
              </a:spcAft>
              <a:buClr>
                <a:schemeClr val="dk1"/>
              </a:buClr>
              <a:buSzPts val="1300"/>
              <a:buChar char="●"/>
            </a:pPr>
            <a:r>
              <a:rPr lang="es" sz="1300">
                <a:solidFill>
                  <a:schemeClr val="dk1"/>
                </a:solidFill>
                <a:highlight>
                  <a:srgbClr val="FFFFFF"/>
                </a:highlight>
              </a:rPr>
              <a:t>Acceder a la capa de almacenamiento de datos. Lo ideal es que el modelo sea independiente del sistema de almacenamiento.</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s" sz="1300">
                <a:solidFill>
                  <a:schemeClr val="dk1"/>
                </a:solidFill>
                <a:highlight>
                  <a:srgbClr val="FFFFFF"/>
                </a:highlight>
              </a:rPr>
              <a:t>Define las reglas de negocio (la funcionalidad del sistema). Un ejemplo de regla puede ser: "Si la mercancía pedida no está en el almacén, consultar el tiempo de entrega estándar del proveedor".</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s" sz="1300">
                <a:solidFill>
                  <a:schemeClr val="dk1"/>
                </a:solidFill>
                <a:highlight>
                  <a:srgbClr val="FFFFFF"/>
                </a:highlight>
              </a:rPr>
              <a:t>Lleva un registro de las vistas y controladores del sistema.</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s" sz="1300">
                <a:solidFill>
                  <a:schemeClr val="dk1"/>
                </a:solidFill>
                <a:highlight>
                  <a:srgbClr val="FFFFFF"/>
                </a:highlight>
              </a:rPr>
              <a:t>Si estamos ante un modelo activo, notificará a las vistas los cambios que en los datos pueda producir un agente externo (por ejemplo, un fichero por lotes  que actualiza los datos, un temporizador que desencadena una inserción, etc.).</a:t>
            </a:r>
            <a:endParaRPr sz="13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457110" y="703425"/>
            <a:ext cx="8229300" cy="384900"/>
          </a:xfrm>
          <a:prstGeom prst="rect">
            <a:avLst/>
          </a:prstGeom>
          <a:noFill/>
          <a:ln>
            <a:noFill/>
          </a:ln>
        </p:spPr>
        <p:txBody>
          <a:bodyPr anchorCtr="0" anchor="ctr" bIns="0" lIns="0" spcFirstLastPara="1" rIns="0" wrap="square" tIns="0">
            <a:spAutoFit/>
          </a:bodyPr>
          <a:lstStyle/>
          <a:p>
            <a:pPr indent="0" lvl="0" marL="0" rtl="0" algn="ctr">
              <a:lnSpc>
                <a:spcPct val="100000"/>
              </a:lnSpc>
              <a:spcBef>
                <a:spcPts val="0"/>
              </a:spcBef>
              <a:spcAft>
                <a:spcPts val="0"/>
              </a:spcAft>
              <a:buSzPts val="1100"/>
              <a:buNone/>
            </a:pPr>
            <a:r>
              <a:rPr b="1" i="1" lang="es" sz="2500" u="sng"/>
              <a:t>Vista</a:t>
            </a:r>
            <a:endParaRPr b="1" i="1" sz="2500" u="sng"/>
          </a:p>
        </p:txBody>
      </p:sp>
      <p:sp>
        <p:nvSpPr>
          <p:cNvPr id="139" name="Google Shape;139;p6"/>
          <p:cNvSpPr txBox="1"/>
          <p:nvPr>
            <p:ph idx="1" type="subTitle"/>
          </p:nvPr>
        </p:nvSpPr>
        <p:spPr>
          <a:xfrm>
            <a:off x="457110" y="1635665"/>
            <a:ext cx="8229300" cy="1662300"/>
          </a:xfrm>
          <a:prstGeom prst="rect">
            <a:avLst/>
          </a:prstGeom>
          <a:noFill/>
          <a:ln>
            <a:noFill/>
          </a:ln>
        </p:spPr>
        <p:txBody>
          <a:bodyPr anchorCtr="0" anchor="ctr" bIns="0" lIns="0" spcFirstLastPara="1" rIns="0" wrap="square" tIns="0">
            <a:spAutoFit/>
          </a:bodyPr>
          <a:lstStyle/>
          <a:p>
            <a:pPr indent="-330200" lvl="0" marL="457200" rtl="0" algn="l">
              <a:lnSpc>
                <a:spcPct val="115000"/>
              </a:lnSpc>
              <a:spcBef>
                <a:spcPts val="0"/>
              </a:spcBef>
              <a:spcAft>
                <a:spcPts val="0"/>
              </a:spcAft>
              <a:buClr>
                <a:schemeClr val="dk1"/>
              </a:buClr>
              <a:buSzPts val="1600"/>
              <a:buChar char="●"/>
            </a:pPr>
            <a:r>
              <a:rPr lang="es" sz="1600">
                <a:solidFill>
                  <a:schemeClr val="dk1"/>
                </a:solidFill>
                <a:highlight>
                  <a:srgbClr val="FFFFFF"/>
                </a:highlight>
              </a:rPr>
              <a:t>Recibir datos del modelo y los muestra al usuario.</a:t>
            </a:r>
            <a:endParaRPr sz="1600">
              <a:solidFill>
                <a:schemeClr val="dk1"/>
              </a:solidFill>
              <a:highlight>
                <a:srgbClr val="FFFFFF"/>
              </a:highlight>
            </a:endParaRPr>
          </a:p>
          <a:p>
            <a:pPr indent="-330200" lvl="0" marL="457200" rtl="0" algn="l">
              <a:lnSpc>
                <a:spcPct val="115000"/>
              </a:lnSpc>
              <a:spcBef>
                <a:spcPts val="0"/>
              </a:spcBef>
              <a:spcAft>
                <a:spcPts val="0"/>
              </a:spcAft>
              <a:buClr>
                <a:schemeClr val="dk1"/>
              </a:buClr>
              <a:buSzPts val="1600"/>
              <a:buChar char="●"/>
            </a:pPr>
            <a:r>
              <a:rPr lang="es" sz="1600">
                <a:solidFill>
                  <a:schemeClr val="dk1"/>
                </a:solidFill>
                <a:highlight>
                  <a:srgbClr val="FFFFFF"/>
                </a:highlight>
              </a:rPr>
              <a:t>Tienen un registro de su controlador asociado (normalmente porque además lo instancia).</a:t>
            </a:r>
            <a:endParaRPr sz="1600">
              <a:solidFill>
                <a:schemeClr val="dk1"/>
              </a:solidFill>
              <a:highlight>
                <a:srgbClr val="FFFFFF"/>
              </a:highlight>
            </a:endParaRPr>
          </a:p>
          <a:p>
            <a:pPr indent="-330200" lvl="0" marL="457200" rtl="0" algn="l">
              <a:lnSpc>
                <a:spcPct val="115000"/>
              </a:lnSpc>
              <a:spcBef>
                <a:spcPts val="0"/>
              </a:spcBef>
              <a:spcAft>
                <a:spcPts val="0"/>
              </a:spcAft>
              <a:buClr>
                <a:schemeClr val="dk1"/>
              </a:buClr>
              <a:buSzPts val="1600"/>
              <a:buChar char="●"/>
            </a:pPr>
            <a:r>
              <a:rPr lang="es" sz="1600">
                <a:solidFill>
                  <a:schemeClr val="dk1"/>
                </a:solidFill>
                <a:highlight>
                  <a:srgbClr val="FFFFFF"/>
                </a:highlight>
              </a:rPr>
              <a:t>Pueden dar el servicio de "Actualización()", para que sea invocado por el controlador o por el modelo (cuando es un modelo activo que informa de los cambios en los datos producidos por otros agentes).</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457360" y="1040450"/>
            <a:ext cx="8229300" cy="354000"/>
          </a:xfrm>
          <a:prstGeom prst="rect">
            <a:avLst/>
          </a:prstGeom>
          <a:noFill/>
          <a:ln>
            <a:noFill/>
          </a:ln>
        </p:spPr>
        <p:txBody>
          <a:bodyPr anchorCtr="0" anchor="ctr" bIns="0" lIns="0" spcFirstLastPara="1" rIns="0" wrap="square" tIns="0">
            <a:spAutoFit/>
          </a:bodyPr>
          <a:lstStyle/>
          <a:p>
            <a:pPr indent="0" lvl="0" marL="0" rtl="0" algn="ctr">
              <a:lnSpc>
                <a:spcPct val="100000"/>
              </a:lnSpc>
              <a:spcBef>
                <a:spcPts val="0"/>
              </a:spcBef>
              <a:spcAft>
                <a:spcPts val="0"/>
              </a:spcAft>
              <a:buSzPts val="1100"/>
              <a:buNone/>
            </a:pPr>
            <a:r>
              <a:rPr b="1" i="1" lang="es" sz="2300" u="sng"/>
              <a:t>Controlador</a:t>
            </a:r>
            <a:endParaRPr b="1" i="1" sz="2300" u="sng"/>
          </a:p>
        </p:txBody>
      </p:sp>
      <p:sp>
        <p:nvSpPr>
          <p:cNvPr id="145" name="Google Shape;145;p7"/>
          <p:cNvSpPr txBox="1"/>
          <p:nvPr>
            <p:ph idx="1" type="subTitle"/>
          </p:nvPr>
        </p:nvSpPr>
        <p:spPr>
          <a:xfrm>
            <a:off x="457360" y="1811515"/>
            <a:ext cx="8229300" cy="1206900"/>
          </a:xfrm>
          <a:prstGeom prst="rect">
            <a:avLst/>
          </a:prstGeom>
          <a:noFill/>
          <a:ln>
            <a:noFill/>
          </a:ln>
        </p:spPr>
        <p:txBody>
          <a:bodyPr anchorCtr="0" anchor="ctr" bIns="0" lIns="0" spcFirstLastPara="1" rIns="0" wrap="square" tIns="0">
            <a:spAutoFit/>
          </a:bodyPr>
          <a:lstStyle/>
          <a:p>
            <a:pPr indent="-317500" lvl="0" marL="457200" rtl="0" algn="l">
              <a:lnSpc>
                <a:spcPct val="115000"/>
              </a:lnSpc>
              <a:spcBef>
                <a:spcPts val="0"/>
              </a:spcBef>
              <a:spcAft>
                <a:spcPts val="0"/>
              </a:spcAft>
              <a:buClr>
                <a:schemeClr val="dk1"/>
              </a:buClr>
              <a:buSzPts val="1400"/>
              <a:buChar char="●"/>
            </a:pPr>
            <a:r>
              <a:rPr lang="es">
                <a:solidFill>
                  <a:schemeClr val="dk1"/>
                </a:solidFill>
                <a:highlight>
                  <a:srgbClr val="FFFFFF"/>
                </a:highlight>
              </a:rPr>
              <a:t> Recibe los eventos de entrada (un clic, un cambio en un campo de texto, etc.).</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s">
                <a:solidFill>
                  <a:schemeClr val="dk1"/>
                </a:solidFill>
                <a:highlight>
                  <a:srgbClr val="FFFFFF"/>
                </a:highlight>
              </a:rPr>
              <a:t>Contiene reglas de gestión de eventos, del tipo "SI Evento Z, entonces Acción W". Estas acciones pueden suponer peticiones al modelo o a las vistas. Una de estas peticiones a las vistas puede ser una llamada al método "Actualizar()". Una petición al modelo puede ser "Obtener_tiempo_de_entrega ( nueva_orden_de_venta )". </a:t>
            </a:r>
            <a:endParaRPr>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8"/>
          <p:cNvPicPr preferRelativeResize="0"/>
          <p:nvPr/>
        </p:nvPicPr>
        <p:blipFill rotWithShape="1">
          <a:blip r:embed="rId3">
            <a:alphaModFix/>
          </a:blip>
          <a:srcRect b="0" l="0" r="0" t="0"/>
          <a:stretch/>
        </p:blipFill>
        <p:spPr>
          <a:xfrm>
            <a:off x="2271337" y="874100"/>
            <a:ext cx="4601325" cy="4026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idx="1" type="subTitle"/>
          </p:nvPr>
        </p:nvSpPr>
        <p:spPr>
          <a:xfrm>
            <a:off x="457360" y="946965"/>
            <a:ext cx="8229300" cy="4008300"/>
          </a:xfrm>
          <a:prstGeom prst="rect">
            <a:avLst/>
          </a:prstGeom>
          <a:noFill/>
          <a:ln>
            <a:noFill/>
          </a:ln>
        </p:spPr>
        <p:txBody>
          <a:bodyPr anchorCtr="0" anchor="ctr" bIns="0" lIns="0" spcFirstLastPara="1" rIns="0" wrap="square" tIns="0">
            <a:spAutoFit/>
          </a:bodyPr>
          <a:lstStyle/>
          <a:p>
            <a:pPr indent="-304800" lvl="0" marL="571500" rtl="0" algn="l">
              <a:lnSpc>
                <a:spcPct val="115000"/>
              </a:lnSpc>
              <a:spcBef>
                <a:spcPts val="1500"/>
              </a:spcBef>
              <a:spcAft>
                <a:spcPts val="0"/>
              </a:spcAft>
              <a:buClr>
                <a:schemeClr val="dk1"/>
              </a:buClr>
              <a:buSzPts val="1200"/>
              <a:buAutoNum type="arabicPeriod"/>
            </a:pPr>
            <a:r>
              <a:rPr lang="es" sz="1200">
                <a:solidFill>
                  <a:schemeClr val="dk1"/>
                </a:solidFill>
                <a:highlight>
                  <a:srgbClr val="FFFFFF"/>
                </a:highlight>
              </a:rPr>
              <a:t>El usuario interactúa con la interfaz de usuario de alguna forma (por ejemplo, el usuario pulsa un botón, enlace, etc.)</a:t>
            </a:r>
            <a:endParaRPr sz="1200">
              <a:solidFill>
                <a:schemeClr val="dk1"/>
              </a:solidFill>
              <a:highlight>
                <a:srgbClr val="FFFFFF"/>
              </a:highlight>
            </a:endParaRPr>
          </a:p>
          <a:p>
            <a:pPr indent="-304800" lvl="0" marL="571500" rtl="0" algn="l">
              <a:lnSpc>
                <a:spcPct val="115000"/>
              </a:lnSpc>
              <a:spcBef>
                <a:spcPts val="0"/>
              </a:spcBef>
              <a:spcAft>
                <a:spcPts val="0"/>
              </a:spcAft>
              <a:buClr>
                <a:schemeClr val="dk1"/>
              </a:buClr>
              <a:buSzPts val="1200"/>
              <a:buAutoNum type="arabicPeriod"/>
            </a:pPr>
            <a:r>
              <a:rPr lang="es" sz="1200">
                <a:solidFill>
                  <a:schemeClr val="dk1"/>
                </a:solidFill>
                <a:highlight>
                  <a:srgbClr val="FFFFFF"/>
                </a:highlight>
              </a:rPr>
              <a:t>El controlador recibe (por parte de los objetos de la interfaz-vista) la notificación de la acción solicitada por el usuario. El controlador gestiona el evento que llega, frecuentemente a través de un gestor de eventos (handler) o callback.</a:t>
            </a:r>
            <a:endParaRPr sz="1200">
              <a:solidFill>
                <a:schemeClr val="dk1"/>
              </a:solidFill>
              <a:highlight>
                <a:srgbClr val="FFFFFF"/>
              </a:highlight>
            </a:endParaRPr>
          </a:p>
          <a:p>
            <a:pPr indent="-304800" lvl="0" marL="571500" rtl="0" algn="l">
              <a:lnSpc>
                <a:spcPct val="115000"/>
              </a:lnSpc>
              <a:spcBef>
                <a:spcPts val="0"/>
              </a:spcBef>
              <a:spcAft>
                <a:spcPts val="0"/>
              </a:spcAft>
              <a:buClr>
                <a:schemeClr val="dk1"/>
              </a:buClr>
              <a:buSzPts val="1200"/>
              <a:buAutoNum type="arabicPeriod"/>
            </a:pPr>
            <a:r>
              <a:rPr lang="es" sz="1200">
                <a:solidFill>
                  <a:schemeClr val="dk1"/>
                </a:solidFill>
                <a:highlight>
                  <a:srgbClr val="FFFFFF"/>
                </a:highlight>
              </a:rPr>
              <a:t>El controlador accede al modelo, actualizándolo, posiblemente modificándolo de forma adecuada a la acción solicitada por el usuario (por ejemplo, el controlador actualiza el carro de la compra del usuario). Los controladores complejos están a menudo estructurados usando un patrón de comando que encapsula las acciones y simplifica su extensión.</a:t>
            </a:r>
            <a:endParaRPr sz="1200">
              <a:solidFill>
                <a:schemeClr val="dk1"/>
              </a:solidFill>
              <a:highlight>
                <a:srgbClr val="FFFFFF"/>
              </a:highlight>
            </a:endParaRPr>
          </a:p>
          <a:p>
            <a:pPr indent="-304800" lvl="0" marL="571500" rtl="0" algn="l">
              <a:lnSpc>
                <a:spcPct val="115000"/>
              </a:lnSpc>
              <a:spcBef>
                <a:spcPts val="0"/>
              </a:spcBef>
              <a:spcAft>
                <a:spcPts val="0"/>
              </a:spcAft>
              <a:buClr>
                <a:schemeClr val="dk1"/>
              </a:buClr>
              <a:buSzPts val="1200"/>
              <a:buAutoNum type="arabicPeriod"/>
            </a:pPr>
            <a:r>
              <a:rPr lang="es" sz="1200">
                <a:solidFill>
                  <a:schemeClr val="dk1"/>
                </a:solidFill>
                <a:highlight>
                  <a:srgbClr val="FFFFFF"/>
                </a:highlight>
              </a:rPr>
              <a:t>El controlador delega a los objetos de la vista la tarea de desplegar la interfaz de usuario. La vista obtiene sus datos del modelo para generar la interfaz apropiada para el usuario donde se refleja los cambios en el modelo (por ejemplo, produce un listado del contenido del carro de la compra). El modelo no debe tener conocimiento directo sobre la vista. Sin embargo, se podría utilizar el patrón Observador para proveer cierta indirección entre el modelo y la vista, permitiendo al modelo notificar a los interesados de cualquier cambio. Un objeto vista puede registrarse con el modelo y esperar a los cambios, pero aun así el modelo en sí mismo sigue sin saber nada de la vista. El controlador no pasa objetos de dominio (el modelo) a la vista aunque puede dar la orden a la vista para que se actualice. Nota: En algunas implementaciones la vista no tiene acceso directo al modelo, dejando que el controlador envíe los datos del modelo a la vista.</a:t>
            </a:r>
            <a:endParaRPr sz="1200">
              <a:solidFill>
                <a:schemeClr val="dk1"/>
              </a:solidFill>
              <a:highlight>
                <a:srgbClr val="FFFFFF"/>
              </a:highlight>
            </a:endParaRPr>
          </a:p>
          <a:p>
            <a:pPr indent="-304800" lvl="0" marL="571500" rtl="0" algn="l">
              <a:lnSpc>
                <a:spcPct val="115000"/>
              </a:lnSpc>
              <a:spcBef>
                <a:spcPts val="0"/>
              </a:spcBef>
              <a:spcAft>
                <a:spcPts val="0"/>
              </a:spcAft>
              <a:buClr>
                <a:schemeClr val="dk1"/>
              </a:buClr>
              <a:buSzPts val="1200"/>
              <a:buAutoNum type="arabicPeriod"/>
            </a:pPr>
            <a:r>
              <a:rPr lang="es" sz="1200">
                <a:solidFill>
                  <a:schemeClr val="dk1"/>
                </a:solidFill>
                <a:highlight>
                  <a:srgbClr val="FFFFFF"/>
                </a:highlight>
              </a:rPr>
              <a:t>La interfaz de usuario espera nuevas interacciones del usuario, comenzando el ciclo nuevamente.</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