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1" roundtripDataSignature="AMtx7mixvXHDhkpJ683E1z5yrru0d2rc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1" name="Shape 11"/>
        <p:cNvGrpSpPr/>
        <p:nvPr/>
      </p:nvGrpSpPr>
      <p:grpSpPr>
        <a:xfrm>
          <a:off x="0" y="0"/>
          <a:ext cx="0" cy="0"/>
          <a:chOff x="0" y="0"/>
          <a:chExt cx="0" cy="0"/>
        </a:xfrm>
      </p:grpSpPr>
      <p:sp>
        <p:nvSpPr>
          <p:cNvPr id="12" name="Google Shape;12;p3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 name="Google Shape;13;p3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 name="Google Shape;14;p3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3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3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5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5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5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80" name="Shape 80"/>
        <p:cNvGrpSpPr/>
        <p:nvPr/>
      </p:nvGrpSpPr>
      <p:grpSpPr>
        <a:xfrm>
          <a:off x="0" y="0"/>
          <a:ext cx="0" cy="0"/>
          <a:chOff x="0" y="0"/>
          <a:chExt cx="0" cy="0"/>
        </a:xfrm>
      </p:grpSpPr>
      <p:sp>
        <p:nvSpPr>
          <p:cNvPr id="81" name="Google Shape;81;p5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52"/>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83" name="Google Shape;83;p52"/>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84" name="Google Shape;84;p5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5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5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87" name="Shape 87"/>
        <p:cNvGrpSpPr/>
        <p:nvPr/>
      </p:nvGrpSpPr>
      <p:grpSpPr>
        <a:xfrm>
          <a:off x="0" y="0"/>
          <a:ext cx="0" cy="0"/>
          <a:chOff x="0" y="0"/>
          <a:chExt cx="0" cy="0"/>
        </a:xfrm>
      </p:grpSpPr>
      <p:sp>
        <p:nvSpPr>
          <p:cNvPr id="88" name="Google Shape;88;p5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53"/>
          <p:cNvSpPr/>
          <p:nvPr>
            <p:ph idx="2" type="pic"/>
          </p:nvPr>
        </p:nvSpPr>
        <p:spPr>
          <a:xfrm>
            <a:off x="3887391" y="740569"/>
            <a:ext cx="4629300" cy="3655200"/>
          </a:xfrm>
          <a:prstGeom prst="rect">
            <a:avLst/>
          </a:prstGeom>
          <a:noFill/>
          <a:ln>
            <a:noFill/>
          </a:ln>
        </p:spPr>
      </p:sp>
      <p:sp>
        <p:nvSpPr>
          <p:cNvPr id="90" name="Google Shape;90;p53"/>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91" name="Google Shape;91;p5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5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5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94" name="Shape 94"/>
        <p:cNvGrpSpPr/>
        <p:nvPr/>
      </p:nvGrpSpPr>
      <p:grpSpPr>
        <a:xfrm>
          <a:off x="0" y="0"/>
          <a:ext cx="0" cy="0"/>
          <a:chOff x="0" y="0"/>
          <a:chExt cx="0" cy="0"/>
        </a:xfrm>
      </p:grpSpPr>
      <p:sp>
        <p:nvSpPr>
          <p:cNvPr id="95" name="Google Shape;95;p5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5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7" name="Google Shape;97;p5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5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5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100" name="Shape 100"/>
        <p:cNvGrpSpPr/>
        <p:nvPr/>
      </p:nvGrpSpPr>
      <p:grpSpPr>
        <a:xfrm>
          <a:off x="0" y="0"/>
          <a:ext cx="0" cy="0"/>
          <a:chOff x="0" y="0"/>
          <a:chExt cx="0" cy="0"/>
        </a:xfrm>
      </p:grpSpPr>
      <p:sp>
        <p:nvSpPr>
          <p:cNvPr id="101" name="Google Shape;101;p55"/>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55"/>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3" name="Google Shape;103;p5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5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5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7" name="Shape 17"/>
        <p:cNvGrpSpPr/>
        <p:nvPr/>
      </p:nvGrpSpPr>
      <p:grpSpPr>
        <a:xfrm>
          <a:off x="0" y="0"/>
          <a:ext cx="0" cy="0"/>
          <a:chOff x="0" y="0"/>
          <a:chExt cx="0" cy="0"/>
        </a:xfrm>
      </p:grpSpPr>
      <p:sp>
        <p:nvSpPr>
          <p:cNvPr id="18" name="Google Shape;18;p4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p44"/>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20" name="Google Shape;20;p44"/>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1" name="Google Shape;21;p4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4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 name="Google Shape;23;p4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4" name="Shape 24"/>
        <p:cNvGrpSpPr/>
        <p:nvPr/>
      </p:nvGrpSpPr>
      <p:grpSpPr>
        <a:xfrm>
          <a:off x="0" y="0"/>
          <a:ext cx="0" cy="0"/>
          <a:chOff x="0" y="0"/>
          <a:chExt cx="0" cy="0"/>
        </a:xfrm>
      </p:grpSpPr>
      <p:sp>
        <p:nvSpPr>
          <p:cNvPr id="25" name="Google Shape;25;p45"/>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 name="Google Shape;26;p45"/>
          <p:cNvSpPr/>
          <p:nvPr>
            <p:ph idx="2" type="pic"/>
          </p:nvPr>
        </p:nvSpPr>
        <p:spPr>
          <a:xfrm>
            <a:off x="3887391" y="740569"/>
            <a:ext cx="4629300" cy="3655200"/>
          </a:xfrm>
          <a:prstGeom prst="rect">
            <a:avLst/>
          </a:prstGeom>
          <a:noFill/>
          <a:ln>
            <a:noFill/>
          </a:ln>
        </p:spPr>
      </p:sp>
      <p:sp>
        <p:nvSpPr>
          <p:cNvPr id="27" name="Google Shape;27;p45"/>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8" name="Google Shape;28;p4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 name="Google Shape;29;p4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 name="Google Shape;30;p4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1" name="Shape 31"/>
        <p:cNvGrpSpPr/>
        <p:nvPr/>
      </p:nvGrpSpPr>
      <p:grpSpPr>
        <a:xfrm>
          <a:off x="0" y="0"/>
          <a:ext cx="0" cy="0"/>
          <a:chOff x="0" y="0"/>
          <a:chExt cx="0" cy="0"/>
        </a:xfrm>
      </p:grpSpPr>
      <p:sp>
        <p:nvSpPr>
          <p:cNvPr id="32" name="Google Shape;32;p4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 name="Google Shape;33;p46"/>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 name="Google Shape;34;p4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4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 name="Google Shape;36;p4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37" name="Shape 37"/>
        <p:cNvGrpSpPr/>
        <p:nvPr/>
      </p:nvGrpSpPr>
      <p:grpSpPr>
        <a:xfrm>
          <a:off x="0" y="0"/>
          <a:ext cx="0" cy="0"/>
          <a:chOff x="0" y="0"/>
          <a:chExt cx="0" cy="0"/>
        </a:xfrm>
      </p:grpSpPr>
      <p:sp>
        <p:nvSpPr>
          <p:cNvPr id="38" name="Google Shape;38;p47"/>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 name="Google Shape;39;p47"/>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 name="Google Shape;40;p4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1" name="Google Shape;41;p4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2" name="Google Shape;42;p4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49" name="Shape 49"/>
        <p:cNvGrpSpPr/>
        <p:nvPr/>
      </p:nvGrpSpPr>
      <p:grpSpPr>
        <a:xfrm>
          <a:off x="0" y="0"/>
          <a:ext cx="0" cy="0"/>
          <a:chOff x="0" y="0"/>
          <a:chExt cx="0" cy="0"/>
        </a:xfrm>
      </p:grpSpPr>
      <p:sp>
        <p:nvSpPr>
          <p:cNvPr id="50" name="Google Shape;50;p4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1" name="Google Shape;51;p4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2" name="Google Shape;52;p4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4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4" name="Google Shape;54;p4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55" name="Shape 55"/>
        <p:cNvGrpSpPr/>
        <p:nvPr/>
      </p:nvGrpSpPr>
      <p:grpSpPr>
        <a:xfrm>
          <a:off x="0" y="0"/>
          <a:ext cx="0" cy="0"/>
          <a:chOff x="0" y="0"/>
          <a:chExt cx="0" cy="0"/>
        </a:xfrm>
      </p:grpSpPr>
      <p:sp>
        <p:nvSpPr>
          <p:cNvPr id="56" name="Google Shape;56;p4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7" name="Google Shape;57;p4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8" name="Google Shape;58;p4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9" name="Google Shape;59;p4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4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4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62" name="Shape 62"/>
        <p:cNvGrpSpPr/>
        <p:nvPr/>
      </p:nvGrpSpPr>
      <p:grpSpPr>
        <a:xfrm>
          <a:off x="0" y="0"/>
          <a:ext cx="0" cy="0"/>
          <a:chOff x="0" y="0"/>
          <a:chExt cx="0" cy="0"/>
        </a:xfrm>
      </p:grpSpPr>
      <p:sp>
        <p:nvSpPr>
          <p:cNvPr id="63" name="Google Shape;63;p4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4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65" name="Google Shape;65;p49"/>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6" name="Google Shape;66;p4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67" name="Google Shape;67;p49"/>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8" name="Google Shape;68;p4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4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4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71" name="Shape 71"/>
        <p:cNvGrpSpPr/>
        <p:nvPr/>
      </p:nvGrpSpPr>
      <p:grpSpPr>
        <a:xfrm>
          <a:off x="0" y="0"/>
          <a:ext cx="0" cy="0"/>
          <a:chOff x="0" y="0"/>
          <a:chExt cx="0" cy="0"/>
        </a:xfrm>
      </p:grpSpPr>
      <p:sp>
        <p:nvSpPr>
          <p:cNvPr id="72" name="Google Shape;72;p5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5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5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5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11" Type="http://schemas.openxmlformats.org/officeDocument/2006/relationships/theme" Target="../theme/theme3.xml"/><Relationship Id="rId10" Type="http://schemas.openxmlformats.org/officeDocument/2006/relationships/slideLayout" Target="../slideLayouts/slideLayout14.xml"/><Relationship Id="rId9" Type="http://schemas.openxmlformats.org/officeDocument/2006/relationships/slideLayout" Target="../slideLayouts/slideLayout13.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3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3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3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3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3" name="Shape 43"/>
        <p:cNvGrpSpPr/>
        <p:nvPr/>
      </p:nvGrpSpPr>
      <p:grpSpPr>
        <a:xfrm>
          <a:off x="0" y="0"/>
          <a:ext cx="0" cy="0"/>
          <a:chOff x="0" y="0"/>
          <a:chExt cx="0" cy="0"/>
        </a:xfrm>
      </p:grpSpPr>
      <p:sp>
        <p:nvSpPr>
          <p:cNvPr id="44" name="Google Shape;44;p4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45" name="Google Shape;45;p4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6" name="Google Shape;46;p4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47" name="Google Shape;47;p4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48" name="Google Shape;48;p4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2.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https://www.w3schools.com/tags/ref_standardattributes.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
          <p:cNvPicPr preferRelativeResize="0"/>
          <p:nvPr/>
        </p:nvPicPr>
        <p:blipFill rotWithShape="1">
          <a:blip r:embed="rId3">
            <a:alphaModFix/>
          </a:blip>
          <a:srcRect b="0" l="0" r="0" t="0"/>
          <a:stretch/>
        </p:blipFill>
        <p:spPr>
          <a:xfrm>
            <a:off x="537223" y="2275875"/>
            <a:ext cx="4887350" cy="2567775"/>
          </a:xfrm>
          <a:prstGeom prst="rect">
            <a:avLst/>
          </a:prstGeom>
          <a:noFill/>
          <a:ln>
            <a:noFill/>
          </a:ln>
        </p:spPr>
      </p:pic>
      <p:sp>
        <p:nvSpPr>
          <p:cNvPr id="111" name="Google Shape;111;p1"/>
          <p:cNvSpPr txBox="1"/>
          <p:nvPr>
            <p:ph type="title"/>
          </p:nvPr>
        </p:nvSpPr>
        <p:spPr>
          <a:xfrm>
            <a:off x="0" y="784677"/>
            <a:ext cx="8914500" cy="7146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r>
              <a:rPr b="1" lang="es" sz="4500">
                <a:latin typeface="Arial"/>
                <a:ea typeface="Arial"/>
                <a:cs typeface="Arial"/>
                <a:sym typeface="Arial"/>
              </a:rPr>
              <a:t>Clase 4</a:t>
            </a:r>
            <a:endParaRPr/>
          </a:p>
        </p:txBody>
      </p:sp>
      <p:pic>
        <p:nvPicPr>
          <p:cNvPr descr="logo de HTML5" id="112" name="Google Shape;112;p1"/>
          <p:cNvPicPr preferRelativeResize="0"/>
          <p:nvPr/>
        </p:nvPicPr>
        <p:blipFill rotWithShape="1">
          <a:blip r:embed="rId4">
            <a:alphaModFix/>
          </a:blip>
          <a:srcRect b="0" l="0" r="0" t="15153"/>
          <a:stretch/>
        </p:blipFill>
        <p:spPr>
          <a:xfrm>
            <a:off x="5862572" y="2634746"/>
            <a:ext cx="1482711" cy="1325669"/>
          </a:xfrm>
          <a:prstGeom prst="rect">
            <a:avLst/>
          </a:prstGeom>
          <a:noFill/>
          <a:ln>
            <a:noFill/>
          </a:ln>
        </p:spPr>
      </p:pic>
      <p:pic>
        <p:nvPicPr>
          <p:cNvPr id="113" name="Google Shape;113;p1"/>
          <p:cNvPicPr preferRelativeResize="0"/>
          <p:nvPr/>
        </p:nvPicPr>
        <p:blipFill rotWithShape="1">
          <a:blip r:embed="rId5">
            <a:alphaModFix/>
          </a:blip>
          <a:srcRect b="0" l="66528" r="0" t="35848"/>
          <a:stretch/>
        </p:blipFill>
        <p:spPr>
          <a:xfrm>
            <a:off x="6835550" y="3029719"/>
            <a:ext cx="1237196" cy="1455052"/>
          </a:xfrm>
          <a:prstGeom prst="rect">
            <a:avLst/>
          </a:prstGeom>
          <a:noFill/>
          <a:ln>
            <a:noFill/>
          </a:ln>
        </p:spPr>
      </p:pic>
      <p:sp>
        <p:nvSpPr>
          <p:cNvPr id="114" name="Google Shape;114;p1"/>
          <p:cNvSpPr txBox="1"/>
          <p:nvPr/>
        </p:nvSpPr>
        <p:spPr>
          <a:xfrm>
            <a:off x="149925" y="1570673"/>
            <a:ext cx="9144000" cy="3771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100"/>
              <a:buFont typeface="Arial"/>
              <a:buNone/>
            </a:pPr>
            <a:r>
              <a:rPr b="1" i="0" lang="es" sz="2000" u="none" cap="none" strike="noStrike">
                <a:solidFill>
                  <a:srgbClr val="000000"/>
                </a:solidFill>
                <a:latin typeface="Arial"/>
                <a:ea typeface="Arial"/>
                <a:cs typeface="Arial"/>
                <a:sym typeface="Arial"/>
              </a:rPr>
              <a:t>REPASO GIT-GITHUB-HTML5</a:t>
            </a:r>
            <a:endParaRPr b="1" i="0" sz="20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ph type="title"/>
          </p:nvPr>
        </p:nvSpPr>
        <p:spPr>
          <a:xfrm>
            <a:off x="628650" y="446874"/>
            <a:ext cx="7886700" cy="8217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1100"/>
              <a:buFont typeface="Arial"/>
              <a:buNone/>
            </a:pPr>
            <a:r>
              <a:rPr b="1" lang="es" sz="3500">
                <a:latin typeface="Arial"/>
                <a:ea typeface="Arial"/>
                <a:cs typeface="Arial"/>
                <a:sym typeface="Arial"/>
              </a:rPr>
              <a:t>COMANDOS GIT</a:t>
            </a:r>
            <a:endParaRPr/>
          </a:p>
        </p:txBody>
      </p:sp>
      <p:sp>
        <p:nvSpPr>
          <p:cNvPr id="167" name="Google Shape;167;p1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Clr>
                <a:schemeClr val="dk1"/>
              </a:buClr>
              <a:buSzPts val="1100"/>
              <a:buFont typeface="Arial"/>
              <a:buNone/>
            </a:pPr>
            <a:r>
              <a:rPr b="1" lang="es"/>
              <a:t>GIT COMMIT: </a:t>
            </a:r>
            <a:r>
              <a:rPr lang="es"/>
              <a:t>Genera una “foto” del estado actual del repositorio.</a:t>
            </a:r>
            <a:br>
              <a:rPr lang="es"/>
            </a:br>
            <a:endParaRPr/>
          </a:p>
          <a:p>
            <a:pPr indent="0" lvl="0" marL="0" rtl="0" algn="l">
              <a:lnSpc>
                <a:spcPct val="90000"/>
              </a:lnSpc>
              <a:spcBef>
                <a:spcPts val="800"/>
              </a:spcBef>
              <a:spcAft>
                <a:spcPts val="0"/>
              </a:spcAft>
              <a:buClr>
                <a:schemeClr val="dk1"/>
              </a:buClr>
              <a:buSzPts val="1100"/>
              <a:buFont typeface="Arial"/>
              <a:buNone/>
            </a:pPr>
            <a:r>
              <a:rPr b="1" lang="es"/>
              <a:t>GIT PUSH: </a:t>
            </a:r>
            <a:r>
              <a:rPr lang="es"/>
              <a:t>Sube los cambios commiteados al repositorio de Github.</a:t>
            </a:r>
            <a:br>
              <a:rPr lang="es"/>
            </a:br>
            <a:endParaRPr/>
          </a:p>
          <a:p>
            <a:pPr indent="0" lvl="0" marL="0" rtl="0" algn="l">
              <a:lnSpc>
                <a:spcPct val="90000"/>
              </a:lnSpc>
              <a:spcBef>
                <a:spcPts val="800"/>
              </a:spcBef>
              <a:spcAft>
                <a:spcPts val="0"/>
              </a:spcAft>
              <a:buClr>
                <a:schemeClr val="dk1"/>
              </a:buClr>
              <a:buSzPts val="1100"/>
              <a:buFont typeface="Arial"/>
              <a:buNone/>
            </a:pPr>
            <a:r>
              <a:rPr b="1" lang="es"/>
              <a:t>GIT PULL:</a:t>
            </a:r>
            <a:r>
              <a:rPr lang="es"/>
              <a:t> Actualiza los cambios del repositorio en nuestra máquina.</a:t>
            </a:r>
            <a:br>
              <a:rPr lang="es"/>
            </a:br>
            <a:endParaRPr/>
          </a:p>
          <a:p>
            <a:pPr indent="0" lvl="0" marL="0" rtl="0" algn="l">
              <a:lnSpc>
                <a:spcPct val="90000"/>
              </a:lnSpc>
              <a:spcBef>
                <a:spcPts val="800"/>
              </a:spcBef>
              <a:spcAft>
                <a:spcPts val="0"/>
              </a:spcAft>
              <a:buClr>
                <a:schemeClr val="dk1"/>
              </a:buClr>
              <a:buSzPts val="1100"/>
              <a:buFont typeface="Arial"/>
              <a:buNone/>
            </a:pPr>
            <a:r>
              <a:rPr b="1" lang="es"/>
              <a:t>GIT FETCH/GIT MERGE:</a:t>
            </a:r>
            <a:r>
              <a:rPr lang="es"/>
              <a:t> Actualiza/une ramas.</a:t>
            </a:r>
            <a:br>
              <a:rPr lang="es"/>
            </a:br>
            <a:endParaRPr/>
          </a:p>
          <a:p>
            <a:pPr indent="0" lvl="0" marL="0" rtl="0" algn="l">
              <a:lnSpc>
                <a:spcPct val="90000"/>
              </a:lnSpc>
              <a:spcBef>
                <a:spcPts val="800"/>
              </a:spcBef>
              <a:spcAft>
                <a:spcPts val="0"/>
              </a:spcAft>
              <a:buClr>
                <a:schemeClr val="dk1"/>
              </a:buClr>
              <a:buSzPts val="1100"/>
              <a:buFont typeface="Arial"/>
              <a:buNone/>
            </a:pPr>
            <a:r>
              <a:rPr b="1" lang="es"/>
              <a:t>GIT REVERSE: </a:t>
            </a:r>
            <a:r>
              <a:rPr lang="es"/>
              <a:t>Vuelve atrás un estado (commit) para recuperar cambios.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0" y="273844"/>
            <a:ext cx="9144000" cy="6306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1400"/>
              <a:buNone/>
            </a:pPr>
            <a:r>
              <a:rPr b="1" lang="es" sz="3000">
                <a:latin typeface="Arial"/>
                <a:ea typeface="Arial"/>
                <a:cs typeface="Arial"/>
                <a:sym typeface="Arial"/>
              </a:rPr>
              <a:t>   Etiquetas semánticas</a:t>
            </a:r>
            <a:endParaRPr b="1" sz="3000">
              <a:latin typeface="Arial"/>
              <a:ea typeface="Arial"/>
              <a:cs typeface="Arial"/>
              <a:sym typeface="Arial"/>
            </a:endParaRPr>
          </a:p>
        </p:txBody>
      </p:sp>
      <p:sp>
        <p:nvSpPr>
          <p:cNvPr id="174" name="Google Shape;174;p11"/>
          <p:cNvSpPr txBox="1"/>
          <p:nvPr>
            <p:ph idx="1" type="body"/>
          </p:nvPr>
        </p:nvSpPr>
        <p:spPr>
          <a:xfrm>
            <a:off x="369713" y="1107919"/>
            <a:ext cx="8293800" cy="3903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Clr>
                <a:schemeClr val="dk1"/>
              </a:buClr>
              <a:buSzPts val="800"/>
              <a:buFont typeface="Arial"/>
              <a:buNone/>
            </a:pPr>
            <a:r>
              <a:rPr lang="es" sz="1700">
                <a:latin typeface="Arial"/>
                <a:ea typeface="Arial"/>
                <a:cs typeface="Arial"/>
                <a:sym typeface="Arial"/>
              </a:rPr>
              <a:t>En versiones anteriores a HTML5, al crear la estructura de una página, normalmente  se utilizaban etiquetas &lt;div&gt; para ir agrupando secciones de la página. </a:t>
            </a:r>
            <a:endParaRPr sz="1700">
              <a:latin typeface="Arial"/>
              <a:ea typeface="Arial"/>
              <a:cs typeface="Arial"/>
              <a:sym typeface="Arial"/>
            </a:endParaRPr>
          </a:p>
          <a:p>
            <a:pPr indent="0" lvl="0" marL="0" rtl="0" algn="l">
              <a:lnSpc>
                <a:spcPct val="90000"/>
              </a:lnSpc>
              <a:spcBef>
                <a:spcPts val="800"/>
              </a:spcBef>
              <a:spcAft>
                <a:spcPts val="0"/>
              </a:spcAft>
              <a:buClr>
                <a:schemeClr val="dk1"/>
              </a:buClr>
              <a:buSzPts val="800"/>
              <a:buFont typeface="Arial"/>
              <a:buNone/>
            </a:pPr>
            <a:r>
              <a:t/>
            </a:r>
            <a:endParaRPr sz="1900"/>
          </a:p>
          <a:p>
            <a:pPr indent="0" lvl="0" marL="0" rtl="0" algn="l">
              <a:lnSpc>
                <a:spcPct val="90000"/>
              </a:lnSpc>
              <a:spcBef>
                <a:spcPts val="800"/>
              </a:spcBef>
              <a:spcAft>
                <a:spcPts val="0"/>
              </a:spcAft>
              <a:buClr>
                <a:schemeClr val="dk1"/>
              </a:buClr>
              <a:buSzPts val="800"/>
              <a:buFont typeface="Arial"/>
              <a:buNone/>
            </a:pPr>
            <a:r>
              <a:t/>
            </a:r>
            <a:endParaRPr sz="1900"/>
          </a:p>
          <a:p>
            <a:pPr indent="0" lvl="0" marL="0" rtl="0" algn="l">
              <a:lnSpc>
                <a:spcPct val="90000"/>
              </a:lnSpc>
              <a:spcBef>
                <a:spcPts val="800"/>
              </a:spcBef>
              <a:spcAft>
                <a:spcPts val="0"/>
              </a:spcAft>
              <a:buClr>
                <a:schemeClr val="dk1"/>
              </a:buClr>
              <a:buSzPts val="800"/>
              <a:buFont typeface="Arial"/>
              <a:buNone/>
            </a:pPr>
            <a:r>
              <a:t/>
            </a:r>
            <a:endParaRPr sz="1900"/>
          </a:p>
          <a:p>
            <a:pPr indent="0" lvl="0" marL="0" rtl="0" algn="l">
              <a:lnSpc>
                <a:spcPct val="90000"/>
              </a:lnSpc>
              <a:spcBef>
                <a:spcPts val="800"/>
              </a:spcBef>
              <a:spcAft>
                <a:spcPts val="0"/>
              </a:spcAft>
              <a:buClr>
                <a:schemeClr val="dk1"/>
              </a:buClr>
              <a:buSzPts val="800"/>
              <a:buFont typeface="Arial"/>
              <a:buNone/>
            </a:pPr>
            <a:r>
              <a:t/>
            </a:r>
            <a:endParaRPr sz="1900"/>
          </a:p>
          <a:p>
            <a:pPr indent="0" lvl="0" marL="0" rtl="0" algn="l">
              <a:lnSpc>
                <a:spcPct val="90000"/>
              </a:lnSpc>
              <a:spcBef>
                <a:spcPts val="800"/>
              </a:spcBef>
              <a:spcAft>
                <a:spcPts val="0"/>
              </a:spcAft>
              <a:buClr>
                <a:schemeClr val="dk1"/>
              </a:buClr>
              <a:buSzPts val="800"/>
              <a:buFont typeface="Arial"/>
              <a:buNone/>
            </a:pPr>
            <a:r>
              <a:t/>
            </a:r>
            <a:endParaRPr sz="1900"/>
          </a:p>
          <a:p>
            <a:pPr indent="0" lvl="0" marL="0" rtl="0" algn="l">
              <a:lnSpc>
                <a:spcPct val="90000"/>
              </a:lnSpc>
              <a:spcBef>
                <a:spcPts val="800"/>
              </a:spcBef>
              <a:spcAft>
                <a:spcPts val="0"/>
              </a:spcAft>
              <a:buSzPts val="1400"/>
              <a:buNone/>
            </a:pPr>
            <a:r>
              <a:t/>
            </a:r>
            <a:endParaRPr/>
          </a:p>
        </p:txBody>
      </p:sp>
      <p:pic>
        <p:nvPicPr>
          <p:cNvPr id="175" name="Google Shape;175;p11"/>
          <p:cNvPicPr preferRelativeResize="0"/>
          <p:nvPr/>
        </p:nvPicPr>
        <p:blipFill rotWithShape="1">
          <a:blip r:embed="rId3">
            <a:alphaModFix/>
          </a:blip>
          <a:srcRect b="0" l="0" r="0" t="0"/>
          <a:stretch/>
        </p:blipFill>
        <p:spPr>
          <a:xfrm>
            <a:off x="953480" y="2528400"/>
            <a:ext cx="6965342" cy="2615100"/>
          </a:xfrm>
          <a:prstGeom prst="rect">
            <a:avLst/>
          </a:prstGeom>
          <a:noFill/>
          <a:ln>
            <a:noFill/>
          </a:ln>
        </p:spPr>
      </p:pic>
      <p:sp>
        <p:nvSpPr>
          <p:cNvPr id="176" name="Google Shape;176;p11"/>
          <p:cNvSpPr txBox="1"/>
          <p:nvPr/>
        </p:nvSpPr>
        <p:spPr>
          <a:xfrm>
            <a:off x="1793631" y="2099603"/>
            <a:ext cx="1920300" cy="392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100"/>
              <a:buFont typeface="Arial"/>
              <a:buNone/>
            </a:pPr>
            <a:r>
              <a:rPr b="1" i="0" lang="es" sz="2100" u="none" cap="none" strike="noStrike">
                <a:solidFill>
                  <a:srgbClr val="000000"/>
                </a:solidFill>
                <a:latin typeface="Arial"/>
                <a:ea typeface="Arial"/>
                <a:cs typeface="Arial"/>
                <a:sym typeface="Arial"/>
              </a:rPr>
              <a:t>HTML4</a:t>
            </a:r>
            <a:endParaRPr b="1" i="0" sz="1100" u="none" cap="none" strike="noStrike">
              <a:solidFill>
                <a:srgbClr val="000000"/>
              </a:solidFill>
              <a:latin typeface="Arial"/>
              <a:ea typeface="Arial"/>
              <a:cs typeface="Arial"/>
              <a:sym typeface="Arial"/>
            </a:endParaRPr>
          </a:p>
        </p:txBody>
      </p:sp>
      <p:sp>
        <p:nvSpPr>
          <p:cNvPr id="177" name="Google Shape;177;p11"/>
          <p:cNvSpPr txBox="1"/>
          <p:nvPr/>
        </p:nvSpPr>
        <p:spPr>
          <a:xfrm>
            <a:off x="5137789" y="2089331"/>
            <a:ext cx="1920300" cy="392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100"/>
              <a:buFont typeface="Arial"/>
              <a:buNone/>
            </a:pPr>
            <a:r>
              <a:rPr b="1" i="0" lang="es" sz="2100" u="none" cap="none" strike="noStrike">
                <a:solidFill>
                  <a:srgbClr val="000000"/>
                </a:solidFill>
                <a:latin typeface="Arial"/>
                <a:ea typeface="Arial"/>
                <a:cs typeface="Arial"/>
                <a:sym typeface="Arial"/>
              </a:rPr>
              <a:t>HTML5</a:t>
            </a:r>
            <a:endParaRPr b="1" i="0" sz="11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idx="1" type="body"/>
          </p:nvPr>
        </p:nvSpPr>
        <p:spPr>
          <a:xfrm>
            <a:off x="286313" y="1041094"/>
            <a:ext cx="8571300" cy="35916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s" sz="1500">
                <a:highlight>
                  <a:srgbClr val="FFFFFF"/>
                </a:highlight>
                <a:latin typeface="Arial"/>
                <a:ea typeface="Arial"/>
                <a:cs typeface="Arial"/>
                <a:sym typeface="Arial"/>
              </a:rPr>
              <a:t>Un elemento semántico describe claramente su significado tanto para el navegador como para el desarrollador.</a:t>
            </a:r>
            <a:endParaRPr sz="1500">
              <a:highlight>
                <a:srgbClr val="FFFFFF"/>
              </a:highlight>
              <a:latin typeface="Arial"/>
              <a:ea typeface="Arial"/>
              <a:cs typeface="Arial"/>
              <a:sym typeface="Arial"/>
            </a:endParaRPr>
          </a:p>
          <a:p>
            <a:pPr indent="-247650" lvl="0" marL="304800" rtl="0" algn="l">
              <a:lnSpc>
                <a:spcPct val="90000"/>
              </a:lnSpc>
              <a:spcBef>
                <a:spcPts val="800"/>
              </a:spcBef>
              <a:spcAft>
                <a:spcPts val="0"/>
              </a:spcAft>
              <a:buSzPts val="1900"/>
              <a:buFont typeface="Noto Sans Symbols"/>
              <a:buChar char="⮚"/>
            </a:pPr>
            <a:r>
              <a:rPr b="1" lang="es" sz="1500">
                <a:latin typeface="Arial"/>
                <a:ea typeface="Arial"/>
                <a:cs typeface="Arial"/>
                <a:sym typeface="Arial"/>
              </a:rPr>
              <a:t>&lt;header&gt; </a:t>
            </a:r>
            <a:r>
              <a:rPr lang="es" sz="1500">
                <a:latin typeface="Arial"/>
                <a:ea typeface="Arial"/>
                <a:cs typeface="Arial"/>
                <a:sym typeface="Arial"/>
              </a:rPr>
              <a:t>Cabecera principal de la página.</a:t>
            </a:r>
            <a:endParaRPr/>
          </a:p>
          <a:p>
            <a:pPr indent="-247650" lvl="0" marL="304800" rtl="0" algn="l">
              <a:lnSpc>
                <a:spcPct val="90000"/>
              </a:lnSpc>
              <a:spcBef>
                <a:spcPts val="800"/>
              </a:spcBef>
              <a:spcAft>
                <a:spcPts val="0"/>
              </a:spcAft>
              <a:buSzPts val="1900"/>
              <a:buFont typeface="Noto Sans Symbols"/>
              <a:buChar char="⮚"/>
            </a:pPr>
            <a:r>
              <a:rPr b="1" lang="es" sz="1500">
                <a:latin typeface="Arial"/>
                <a:ea typeface="Arial"/>
                <a:cs typeface="Arial"/>
                <a:sym typeface="Arial"/>
              </a:rPr>
              <a:t>&lt;nav&gt;</a:t>
            </a:r>
            <a:r>
              <a:rPr lang="es" sz="1500">
                <a:latin typeface="Arial"/>
                <a:ea typeface="Arial"/>
                <a:cs typeface="Arial"/>
                <a:sym typeface="Arial"/>
              </a:rPr>
              <a:t> Apartado de navegación (enlaces de secciones, categorías, etc).</a:t>
            </a:r>
            <a:endParaRPr/>
          </a:p>
          <a:p>
            <a:pPr indent="-247650" lvl="0" marL="304800" rtl="0" algn="l">
              <a:lnSpc>
                <a:spcPct val="90000"/>
              </a:lnSpc>
              <a:spcBef>
                <a:spcPts val="800"/>
              </a:spcBef>
              <a:spcAft>
                <a:spcPts val="0"/>
              </a:spcAft>
              <a:buSzPts val="1900"/>
              <a:buFont typeface="Noto Sans Symbols"/>
              <a:buChar char="⮚"/>
            </a:pPr>
            <a:r>
              <a:rPr b="1" lang="es" sz="1500">
                <a:latin typeface="Arial"/>
                <a:ea typeface="Arial"/>
                <a:cs typeface="Arial"/>
                <a:sym typeface="Arial"/>
              </a:rPr>
              <a:t>&lt;main&gt;</a:t>
            </a:r>
            <a:r>
              <a:rPr lang="es" sz="1500">
                <a:latin typeface="Arial"/>
                <a:ea typeface="Arial"/>
                <a:cs typeface="Arial"/>
                <a:sym typeface="Arial"/>
              </a:rPr>
              <a:t> Especifica el contenido principal de un documento.</a:t>
            </a:r>
            <a:endParaRPr/>
          </a:p>
          <a:p>
            <a:pPr indent="-247650" lvl="0" marL="304800" rtl="0" algn="l">
              <a:lnSpc>
                <a:spcPct val="90000"/>
              </a:lnSpc>
              <a:spcBef>
                <a:spcPts val="800"/>
              </a:spcBef>
              <a:spcAft>
                <a:spcPts val="0"/>
              </a:spcAft>
              <a:buSzPts val="1900"/>
              <a:buFont typeface="Noto Sans Symbols"/>
              <a:buChar char="⮚"/>
            </a:pPr>
            <a:r>
              <a:rPr b="1" lang="es" sz="1500">
                <a:latin typeface="Arial"/>
                <a:ea typeface="Arial"/>
                <a:cs typeface="Arial"/>
                <a:sym typeface="Arial"/>
              </a:rPr>
              <a:t>&lt;section&gt; </a:t>
            </a:r>
            <a:r>
              <a:rPr lang="es" sz="1500">
                <a:latin typeface="Arial"/>
                <a:ea typeface="Arial"/>
                <a:cs typeface="Arial"/>
                <a:sym typeface="Arial"/>
              </a:rPr>
              <a:t>Define una sección en un documento y si lo acompañamos de h1-h6 podemos estructurar mejor toda la página creando jerarquías del contenido.</a:t>
            </a:r>
            <a:endParaRPr/>
          </a:p>
          <a:p>
            <a:pPr indent="-247650" lvl="0" marL="304800" rtl="0" algn="l">
              <a:lnSpc>
                <a:spcPct val="90000"/>
              </a:lnSpc>
              <a:spcBef>
                <a:spcPts val="800"/>
              </a:spcBef>
              <a:spcAft>
                <a:spcPts val="0"/>
              </a:spcAft>
              <a:buSzPts val="1900"/>
              <a:buFont typeface="Noto Sans Symbols"/>
              <a:buChar char="⮚"/>
            </a:pPr>
            <a:r>
              <a:rPr b="1" lang="es" sz="1500">
                <a:latin typeface="Arial"/>
                <a:ea typeface="Arial"/>
                <a:cs typeface="Arial"/>
                <a:sym typeface="Arial"/>
              </a:rPr>
              <a:t>&lt;article&gt;</a:t>
            </a:r>
            <a:r>
              <a:rPr lang="es" sz="1500">
                <a:latin typeface="Arial"/>
                <a:ea typeface="Arial"/>
                <a:cs typeface="Arial"/>
                <a:sym typeface="Arial"/>
              </a:rPr>
              <a:t> </a:t>
            </a:r>
            <a:r>
              <a:rPr b="0" i="0" lang="es" sz="1500">
                <a:solidFill>
                  <a:srgbClr val="222222"/>
                </a:solidFill>
                <a:latin typeface="Arial"/>
                <a:ea typeface="Arial"/>
                <a:cs typeface="Arial"/>
                <a:sym typeface="Arial"/>
              </a:rPr>
              <a:t> </a:t>
            </a:r>
            <a:r>
              <a:rPr b="0" i="0" lang="es" sz="1500">
                <a:solidFill>
                  <a:schemeClr val="dk1"/>
                </a:solidFill>
                <a:latin typeface="Arial"/>
                <a:ea typeface="Arial"/>
                <a:cs typeface="Arial"/>
                <a:sym typeface="Arial"/>
              </a:rPr>
              <a:t>representa un componente de una página que consiste en una composición autónoma en la página.</a:t>
            </a:r>
            <a:endParaRPr/>
          </a:p>
          <a:p>
            <a:pPr indent="-247650" lvl="0" marL="304800" rtl="0" algn="l">
              <a:lnSpc>
                <a:spcPct val="90000"/>
              </a:lnSpc>
              <a:spcBef>
                <a:spcPts val="800"/>
              </a:spcBef>
              <a:spcAft>
                <a:spcPts val="0"/>
              </a:spcAft>
              <a:buSzPts val="1900"/>
              <a:buFont typeface="Noto Sans Symbols"/>
              <a:buChar char="⮚"/>
            </a:pPr>
            <a:r>
              <a:rPr b="1" lang="es" sz="1500">
                <a:latin typeface="Arial"/>
                <a:ea typeface="Arial"/>
                <a:cs typeface="Arial"/>
                <a:sym typeface="Arial"/>
              </a:rPr>
              <a:t>&lt;aside&gt;</a:t>
            </a:r>
            <a:r>
              <a:rPr lang="es" sz="1500">
                <a:latin typeface="Arial"/>
                <a:ea typeface="Arial"/>
                <a:cs typeface="Arial"/>
                <a:sym typeface="Arial"/>
              </a:rPr>
              <a:t> Agrupación de contenido no relacionado con el tema principal del documento.</a:t>
            </a:r>
            <a:endParaRPr/>
          </a:p>
          <a:p>
            <a:pPr indent="-247650" lvl="0" marL="304800" rtl="0" algn="l">
              <a:lnSpc>
                <a:spcPct val="90000"/>
              </a:lnSpc>
              <a:spcBef>
                <a:spcPts val="800"/>
              </a:spcBef>
              <a:spcAft>
                <a:spcPts val="0"/>
              </a:spcAft>
              <a:buSzPts val="1900"/>
              <a:buFont typeface="Noto Sans Symbols"/>
              <a:buChar char="⮚"/>
            </a:pPr>
            <a:r>
              <a:rPr b="1" lang="es" sz="1500">
                <a:latin typeface="Arial"/>
                <a:ea typeface="Arial"/>
                <a:cs typeface="Arial"/>
                <a:sym typeface="Arial"/>
              </a:rPr>
              <a:t>&lt;footer&gt;</a:t>
            </a:r>
            <a:r>
              <a:rPr lang="es" sz="1500">
                <a:latin typeface="Arial"/>
                <a:ea typeface="Arial"/>
                <a:cs typeface="Arial"/>
                <a:sym typeface="Arial"/>
              </a:rPr>
              <a:t> Pie de página (del documento completo) o de una sección.</a:t>
            </a:r>
            <a:endParaRPr/>
          </a:p>
          <a:p>
            <a:pPr indent="-127000" lvl="0" marL="304800" rtl="0" algn="l">
              <a:lnSpc>
                <a:spcPct val="90000"/>
              </a:lnSpc>
              <a:spcBef>
                <a:spcPts val="800"/>
              </a:spcBef>
              <a:spcAft>
                <a:spcPts val="0"/>
              </a:spcAft>
              <a:buSzPts val="1900"/>
              <a:buFont typeface="Noto Sans Symbols"/>
              <a:buNone/>
            </a:pPr>
            <a:r>
              <a:t/>
            </a:r>
            <a:endParaRPr sz="1700">
              <a:latin typeface="Arial"/>
              <a:ea typeface="Arial"/>
              <a:cs typeface="Arial"/>
              <a:sym typeface="Arial"/>
            </a:endParaRPr>
          </a:p>
          <a:p>
            <a:pPr indent="0" lvl="0" marL="0" rtl="0" algn="l">
              <a:lnSpc>
                <a:spcPct val="90000"/>
              </a:lnSpc>
              <a:spcBef>
                <a:spcPts val="800"/>
              </a:spcBef>
              <a:spcAft>
                <a:spcPts val="0"/>
              </a:spcAft>
              <a:buClr>
                <a:schemeClr val="dk1"/>
              </a:buClr>
              <a:buSzPts val="800"/>
              <a:buFont typeface="Arial"/>
              <a:buNone/>
            </a:pPr>
            <a:r>
              <a:t/>
            </a:r>
            <a:endParaRPr sz="1800"/>
          </a:p>
          <a:p>
            <a:pPr indent="0" lvl="0" marL="0" rtl="0" algn="l">
              <a:lnSpc>
                <a:spcPct val="90000"/>
              </a:lnSpc>
              <a:spcBef>
                <a:spcPts val="800"/>
              </a:spcBef>
              <a:spcAft>
                <a:spcPts val="0"/>
              </a:spcAft>
              <a:buSzPts val="1400"/>
              <a:buNone/>
            </a:pPr>
            <a:r>
              <a:t/>
            </a:r>
            <a:endParaRPr/>
          </a:p>
        </p:txBody>
      </p:sp>
      <p:sp>
        <p:nvSpPr>
          <p:cNvPr id="184" name="Google Shape;184;p12"/>
          <p:cNvSpPr txBox="1"/>
          <p:nvPr>
            <p:ph type="title"/>
          </p:nvPr>
        </p:nvSpPr>
        <p:spPr>
          <a:xfrm>
            <a:off x="0" y="273844"/>
            <a:ext cx="9144000" cy="6306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1400"/>
              <a:buNone/>
            </a:pPr>
            <a:r>
              <a:rPr b="1" lang="es" sz="3000">
                <a:latin typeface="Arial"/>
                <a:ea typeface="Arial"/>
                <a:cs typeface="Arial"/>
                <a:sym typeface="Arial"/>
              </a:rPr>
              <a:t>   Etiquetas semánticas</a:t>
            </a:r>
            <a:endParaRPr b="1" sz="3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3"/>
          <p:cNvSpPr txBox="1"/>
          <p:nvPr>
            <p:ph idx="1" type="body"/>
          </p:nvPr>
        </p:nvSpPr>
        <p:spPr>
          <a:xfrm>
            <a:off x="253219" y="914625"/>
            <a:ext cx="8474700" cy="2124000"/>
          </a:xfrm>
          <a:prstGeom prst="rect">
            <a:avLst/>
          </a:prstGeom>
          <a:noFill/>
          <a:ln>
            <a:noFill/>
          </a:ln>
        </p:spPr>
        <p:txBody>
          <a:bodyPr anchorCtr="0" anchor="t" bIns="34275" lIns="68575" spcFirstLastPara="1" rIns="68575" wrap="square" tIns="34275">
            <a:noAutofit/>
          </a:bodyPr>
          <a:lstStyle/>
          <a:p>
            <a:pPr indent="-254000" lvl="0" marL="304800" rtl="0" algn="l">
              <a:lnSpc>
                <a:spcPct val="90000"/>
              </a:lnSpc>
              <a:spcBef>
                <a:spcPts val="800"/>
              </a:spcBef>
              <a:spcAft>
                <a:spcPts val="0"/>
              </a:spcAft>
              <a:buSzPts val="2000"/>
              <a:buFont typeface="Noto Sans Symbols"/>
              <a:buChar char="⮚"/>
            </a:pPr>
            <a:r>
              <a:rPr b="1" lang="es" sz="1800">
                <a:latin typeface="Arial"/>
                <a:ea typeface="Arial"/>
                <a:cs typeface="Arial"/>
                <a:sym typeface="Arial"/>
              </a:rPr>
              <a:t>span: </a:t>
            </a:r>
            <a:r>
              <a:rPr lang="es" sz="1800">
                <a:latin typeface="Arial"/>
                <a:ea typeface="Arial"/>
                <a:cs typeface="Arial"/>
                <a:sym typeface="Arial"/>
              </a:rPr>
              <a:t>Es un contenedor en línea. Sirve para aplicar estilo al texto o agrupar elementos en línea.</a:t>
            </a:r>
            <a:endParaRPr sz="1800">
              <a:latin typeface="Arial"/>
              <a:ea typeface="Arial"/>
              <a:cs typeface="Arial"/>
              <a:sym typeface="Arial"/>
            </a:endParaRPr>
          </a:p>
          <a:p>
            <a:pPr indent="0" lvl="0" marL="342900" rtl="0" algn="l">
              <a:lnSpc>
                <a:spcPct val="90000"/>
              </a:lnSpc>
              <a:spcBef>
                <a:spcPts val="800"/>
              </a:spcBef>
              <a:spcAft>
                <a:spcPts val="0"/>
              </a:spcAft>
              <a:buSzPts val="1400"/>
              <a:buNone/>
            </a:pPr>
            <a:r>
              <a:rPr b="1" lang="es" sz="1800">
                <a:latin typeface="Arial"/>
                <a:ea typeface="Arial"/>
                <a:cs typeface="Arial"/>
                <a:sym typeface="Arial"/>
              </a:rPr>
              <a:t>	Sus etiquetas son:</a:t>
            </a:r>
            <a:r>
              <a:rPr lang="es" sz="1800">
                <a:latin typeface="Arial"/>
                <a:ea typeface="Arial"/>
                <a:cs typeface="Arial"/>
                <a:sym typeface="Arial"/>
              </a:rPr>
              <a:t> &lt;span&gt; y &lt;/span&gt; (ambas obligatorias).</a:t>
            </a:r>
            <a:endParaRPr sz="1800">
              <a:latin typeface="Arial"/>
              <a:ea typeface="Arial"/>
              <a:cs typeface="Arial"/>
              <a:sym typeface="Arial"/>
            </a:endParaRPr>
          </a:p>
          <a:p>
            <a:pPr indent="0" lvl="0" marL="342900" rtl="0" algn="l">
              <a:lnSpc>
                <a:spcPct val="90000"/>
              </a:lnSpc>
              <a:spcBef>
                <a:spcPts val="800"/>
              </a:spcBef>
              <a:spcAft>
                <a:spcPts val="0"/>
              </a:spcAft>
              <a:buSzPts val="1400"/>
              <a:buNone/>
            </a:pPr>
            <a:r>
              <a:rPr b="1" lang="es" sz="1800">
                <a:latin typeface="Arial"/>
                <a:ea typeface="Arial"/>
                <a:cs typeface="Arial"/>
                <a:sym typeface="Arial"/>
              </a:rPr>
              <a:t>	Está definido como: </a:t>
            </a:r>
            <a:r>
              <a:rPr lang="es" sz="1800">
                <a:latin typeface="Arial"/>
                <a:ea typeface="Arial"/>
                <a:cs typeface="Arial"/>
                <a:sym typeface="Arial"/>
              </a:rPr>
              <a:t>Elemento especial, y por lo tanto en línea.</a:t>
            </a:r>
            <a:endParaRPr sz="1800">
              <a:latin typeface="Arial"/>
              <a:ea typeface="Arial"/>
              <a:cs typeface="Arial"/>
              <a:sym typeface="Arial"/>
            </a:endParaRPr>
          </a:p>
          <a:p>
            <a:pPr indent="0" lvl="0" marL="342900" rtl="0" algn="l">
              <a:lnSpc>
                <a:spcPct val="90000"/>
              </a:lnSpc>
              <a:spcBef>
                <a:spcPts val="800"/>
              </a:spcBef>
              <a:spcAft>
                <a:spcPts val="0"/>
              </a:spcAft>
              <a:buSzPts val="1400"/>
              <a:buNone/>
            </a:pPr>
            <a:r>
              <a:rPr b="1" lang="es" sz="1800">
                <a:latin typeface="Arial"/>
                <a:ea typeface="Arial"/>
                <a:cs typeface="Arial"/>
                <a:sym typeface="Arial"/>
              </a:rPr>
              <a:t>	Crea una caja:</a:t>
            </a:r>
            <a:r>
              <a:rPr lang="es" sz="1800">
                <a:latin typeface="Arial"/>
                <a:ea typeface="Arial"/>
                <a:cs typeface="Arial"/>
                <a:sym typeface="Arial"/>
              </a:rPr>
              <a:t> En línea.</a:t>
            </a:r>
            <a:endParaRPr sz="1800">
              <a:latin typeface="Arial"/>
              <a:ea typeface="Arial"/>
              <a:cs typeface="Arial"/>
              <a:sym typeface="Arial"/>
            </a:endParaRPr>
          </a:p>
          <a:p>
            <a:pPr indent="0" lvl="0" marL="342900" rtl="0" algn="l">
              <a:lnSpc>
                <a:spcPct val="90000"/>
              </a:lnSpc>
              <a:spcBef>
                <a:spcPts val="800"/>
              </a:spcBef>
              <a:spcAft>
                <a:spcPts val="0"/>
              </a:spcAft>
              <a:buSzPts val="1400"/>
              <a:buNone/>
            </a:pPr>
            <a:r>
              <a:rPr b="1" lang="es" sz="1800">
                <a:latin typeface="Arial"/>
                <a:ea typeface="Arial"/>
                <a:cs typeface="Arial"/>
                <a:sym typeface="Arial"/>
              </a:rPr>
              <a:t>	Puede contener:</a:t>
            </a:r>
            <a:r>
              <a:rPr lang="es" sz="1800">
                <a:latin typeface="Arial"/>
                <a:ea typeface="Arial"/>
                <a:cs typeface="Arial"/>
                <a:sym typeface="Arial"/>
              </a:rPr>
              <a:t> Texto, y/o Elementos en línea.</a:t>
            </a:r>
            <a:endParaRPr/>
          </a:p>
          <a:p>
            <a:pPr indent="0" lvl="0" marL="342900" rtl="0" algn="l">
              <a:lnSpc>
                <a:spcPct val="90000"/>
              </a:lnSpc>
              <a:spcBef>
                <a:spcPts val="800"/>
              </a:spcBef>
              <a:spcAft>
                <a:spcPts val="0"/>
              </a:spcAft>
              <a:buSzPts val="1400"/>
              <a:buNone/>
            </a:pPr>
            <a:r>
              <a:t/>
            </a:r>
            <a:endParaRPr sz="1800">
              <a:latin typeface="Arial"/>
              <a:ea typeface="Arial"/>
              <a:cs typeface="Arial"/>
              <a:sym typeface="Arial"/>
            </a:endParaRPr>
          </a:p>
          <a:p>
            <a:pPr indent="0" lvl="0" marL="0" rtl="0" algn="l">
              <a:lnSpc>
                <a:spcPct val="90000"/>
              </a:lnSpc>
              <a:spcBef>
                <a:spcPts val="800"/>
              </a:spcBef>
              <a:spcAft>
                <a:spcPts val="0"/>
              </a:spcAft>
              <a:buSzPts val="1400"/>
              <a:buNone/>
            </a:pPr>
            <a:r>
              <a:t/>
            </a:r>
            <a:endParaRPr/>
          </a:p>
          <a:p>
            <a:pPr indent="0" lvl="0" marL="0" rtl="0" algn="l">
              <a:lnSpc>
                <a:spcPct val="90000"/>
              </a:lnSpc>
              <a:spcBef>
                <a:spcPts val="800"/>
              </a:spcBef>
              <a:spcAft>
                <a:spcPts val="0"/>
              </a:spcAft>
              <a:buSzPts val="1400"/>
              <a:buNone/>
            </a:pPr>
            <a:r>
              <a:t/>
            </a:r>
            <a:endParaRPr/>
          </a:p>
          <a:p>
            <a:pPr indent="0" lvl="0" marL="0" rtl="0" algn="l">
              <a:lnSpc>
                <a:spcPct val="90000"/>
              </a:lnSpc>
              <a:spcBef>
                <a:spcPts val="800"/>
              </a:spcBef>
              <a:spcAft>
                <a:spcPts val="0"/>
              </a:spcAft>
              <a:buSzPts val="1400"/>
              <a:buNone/>
            </a:pPr>
            <a:r>
              <a:t/>
            </a:r>
            <a:endParaRPr/>
          </a:p>
        </p:txBody>
      </p:sp>
      <p:sp>
        <p:nvSpPr>
          <p:cNvPr id="191" name="Google Shape;191;p13"/>
          <p:cNvSpPr txBox="1"/>
          <p:nvPr>
            <p:ph type="title"/>
          </p:nvPr>
        </p:nvSpPr>
        <p:spPr>
          <a:xfrm>
            <a:off x="0" y="273844"/>
            <a:ext cx="9144000" cy="6306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1400"/>
              <a:buNone/>
            </a:pPr>
            <a:r>
              <a:rPr b="1" lang="es" sz="3000">
                <a:latin typeface="Arial"/>
                <a:ea typeface="Arial"/>
                <a:cs typeface="Arial"/>
                <a:sym typeface="Arial"/>
              </a:rPr>
              <a:t>   &lt;div&gt; y &lt;span&gt;</a:t>
            </a:r>
            <a:endParaRPr b="1" sz="3000">
              <a:latin typeface="Arial"/>
              <a:ea typeface="Arial"/>
              <a:cs typeface="Arial"/>
              <a:sym typeface="Arial"/>
            </a:endParaRPr>
          </a:p>
        </p:txBody>
      </p:sp>
      <p:sp>
        <p:nvSpPr>
          <p:cNvPr id="192" name="Google Shape;192;p13"/>
          <p:cNvSpPr txBox="1"/>
          <p:nvPr/>
        </p:nvSpPr>
        <p:spPr>
          <a:xfrm>
            <a:off x="253219" y="2917513"/>
            <a:ext cx="8474700" cy="2124000"/>
          </a:xfrm>
          <a:prstGeom prst="rect">
            <a:avLst/>
          </a:prstGeom>
          <a:noFill/>
          <a:ln>
            <a:noFill/>
          </a:ln>
        </p:spPr>
        <p:txBody>
          <a:bodyPr anchorCtr="0" anchor="t" bIns="34275" lIns="68575" spcFirstLastPara="1" rIns="68575" wrap="square" tIns="34275">
            <a:noAutofit/>
          </a:bodyPr>
          <a:lstStyle/>
          <a:p>
            <a:pPr indent="-254000" lvl="0" marL="304800" marR="0" rtl="0" algn="l">
              <a:lnSpc>
                <a:spcPct val="90000"/>
              </a:lnSpc>
              <a:spcBef>
                <a:spcPts val="800"/>
              </a:spcBef>
              <a:spcAft>
                <a:spcPts val="0"/>
              </a:spcAft>
              <a:buClr>
                <a:schemeClr val="dk1"/>
              </a:buClr>
              <a:buSzPts val="2000"/>
              <a:buFont typeface="Noto Sans Symbols"/>
              <a:buChar char="⮚"/>
            </a:pPr>
            <a:r>
              <a:rPr b="1" i="0" lang="es" sz="1800" u="none" cap="none" strike="noStrike">
                <a:solidFill>
                  <a:schemeClr val="dk1"/>
                </a:solidFill>
                <a:latin typeface="Arial"/>
                <a:ea typeface="Arial"/>
                <a:cs typeface="Arial"/>
                <a:sym typeface="Arial"/>
              </a:rPr>
              <a:t>div: </a:t>
            </a:r>
            <a:r>
              <a:rPr b="0" i="0" lang="es" sz="1800" u="none" cap="none" strike="noStrike">
                <a:solidFill>
                  <a:schemeClr val="dk1"/>
                </a:solidFill>
                <a:latin typeface="Arial"/>
                <a:ea typeface="Arial"/>
                <a:cs typeface="Arial"/>
                <a:sym typeface="Arial"/>
              </a:rPr>
              <a:t>Sirve para crear secciones o agrupar contenidos.</a:t>
            </a:r>
            <a:endParaRPr b="0" i="0" sz="1100" u="none" cap="none" strike="noStrike">
              <a:solidFill>
                <a:srgbClr val="000000"/>
              </a:solidFill>
              <a:latin typeface="Arial"/>
              <a:ea typeface="Arial"/>
              <a:cs typeface="Arial"/>
              <a:sym typeface="Arial"/>
            </a:endParaRPr>
          </a:p>
          <a:p>
            <a:pPr indent="0" lvl="0" marL="342900" marR="0" rtl="0" algn="l">
              <a:lnSpc>
                <a:spcPct val="90000"/>
              </a:lnSpc>
              <a:spcBef>
                <a:spcPts val="800"/>
              </a:spcBef>
              <a:spcAft>
                <a:spcPts val="0"/>
              </a:spcAft>
              <a:buClr>
                <a:schemeClr val="dk1"/>
              </a:buClr>
              <a:buSzPts val="1400"/>
              <a:buFont typeface="Arial"/>
              <a:buNone/>
            </a:pPr>
            <a:r>
              <a:rPr b="1" i="0" lang="es" sz="1800" u="none" cap="none" strike="noStrike">
                <a:solidFill>
                  <a:schemeClr val="dk1"/>
                </a:solidFill>
                <a:latin typeface="Arial"/>
                <a:ea typeface="Arial"/>
                <a:cs typeface="Arial"/>
                <a:sym typeface="Arial"/>
              </a:rPr>
              <a:t>	Sus etiquetas son:</a:t>
            </a:r>
            <a:r>
              <a:rPr b="0" i="0" lang="es" sz="1800" u="none" cap="none" strike="noStrike">
                <a:solidFill>
                  <a:schemeClr val="dk1"/>
                </a:solidFill>
                <a:latin typeface="Arial"/>
                <a:ea typeface="Arial"/>
                <a:cs typeface="Arial"/>
                <a:sym typeface="Arial"/>
              </a:rPr>
              <a:t> &lt;div&gt; y &lt;/div&gt; (ambas obligatorias).</a:t>
            </a:r>
            <a:endParaRPr b="0" i="0" sz="1100" u="none" cap="none" strike="noStrike">
              <a:solidFill>
                <a:srgbClr val="000000"/>
              </a:solidFill>
              <a:latin typeface="Arial"/>
              <a:ea typeface="Arial"/>
              <a:cs typeface="Arial"/>
              <a:sym typeface="Arial"/>
            </a:endParaRPr>
          </a:p>
          <a:p>
            <a:pPr indent="0" lvl="0" marL="342900" marR="0" rtl="0" algn="l">
              <a:lnSpc>
                <a:spcPct val="90000"/>
              </a:lnSpc>
              <a:spcBef>
                <a:spcPts val="800"/>
              </a:spcBef>
              <a:spcAft>
                <a:spcPts val="0"/>
              </a:spcAft>
              <a:buClr>
                <a:schemeClr val="dk1"/>
              </a:buClr>
              <a:buSzPts val="1400"/>
              <a:buFont typeface="Arial"/>
              <a:buNone/>
            </a:pPr>
            <a:r>
              <a:rPr b="1" i="0" lang="es" sz="1800" u="none" cap="none" strike="noStrike">
                <a:solidFill>
                  <a:schemeClr val="dk1"/>
                </a:solidFill>
                <a:latin typeface="Arial"/>
                <a:ea typeface="Arial"/>
                <a:cs typeface="Arial"/>
                <a:sym typeface="Arial"/>
              </a:rPr>
              <a:t>	Está definido como: </a:t>
            </a:r>
            <a:r>
              <a:rPr b="0" i="0" lang="es" sz="1800" u="none" cap="none" strike="noStrike">
                <a:solidFill>
                  <a:schemeClr val="dk1"/>
                </a:solidFill>
                <a:latin typeface="Arial"/>
                <a:ea typeface="Arial"/>
                <a:cs typeface="Arial"/>
                <a:sym typeface="Arial"/>
              </a:rPr>
              <a:t>Elemento en bloque.</a:t>
            </a:r>
            <a:endParaRPr b="0" i="0" sz="1100" u="none" cap="none" strike="noStrike">
              <a:solidFill>
                <a:srgbClr val="000000"/>
              </a:solidFill>
              <a:latin typeface="Arial"/>
              <a:ea typeface="Arial"/>
              <a:cs typeface="Arial"/>
              <a:sym typeface="Arial"/>
            </a:endParaRPr>
          </a:p>
          <a:p>
            <a:pPr indent="0" lvl="0" marL="342900" marR="0" rtl="0" algn="l">
              <a:lnSpc>
                <a:spcPct val="90000"/>
              </a:lnSpc>
              <a:spcBef>
                <a:spcPts val="800"/>
              </a:spcBef>
              <a:spcAft>
                <a:spcPts val="0"/>
              </a:spcAft>
              <a:buClr>
                <a:schemeClr val="dk1"/>
              </a:buClr>
              <a:buSzPts val="1400"/>
              <a:buFont typeface="Arial"/>
              <a:buNone/>
            </a:pPr>
            <a:r>
              <a:rPr b="1" i="0" lang="es" sz="1800" u="none" cap="none" strike="noStrike">
                <a:solidFill>
                  <a:schemeClr val="dk1"/>
                </a:solidFill>
                <a:latin typeface="Arial"/>
                <a:ea typeface="Arial"/>
                <a:cs typeface="Arial"/>
                <a:sym typeface="Arial"/>
              </a:rPr>
              <a:t>	Crea una caja: </a:t>
            </a:r>
            <a:r>
              <a:rPr b="0" i="0" lang="es" sz="1800" u="none" cap="none" strike="noStrike">
                <a:solidFill>
                  <a:schemeClr val="dk1"/>
                </a:solidFill>
                <a:latin typeface="Arial"/>
                <a:ea typeface="Arial"/>
                <a:cs typeface="Arial"/>
                <a:sym typeface="Arial"/>
              </a:rPr>
              <a:t>En bloque.</a:t>
            </a:r>
            <a:endParaRPr b="0" i="0" sz="1100" u="none" cap="none" strike="noStrike">
              <a:solidFill>
                <a:srgbClr val="000000"/>
              </a:solidFill>
              <a:latin typeface="Arial"/>
              <a:ea typeface="Arial"/>
              <a:cs typeface="Arial"/>
              <a:sym typeface="Arial"/>
            </a:endParaRPr>
          </a:p>
          <a:p>
            <a:pPr indent="0" lvl="0" marL="342900" marR="0" rtl="0" algn="l">
              <a:lnSpc>
                <a:spcPct val="90000"/>
              </a:lnSpc>
              <a:spcBef>
                <a:spcPts val="800"/>
              </a:spcBef>
              <a:spcAft>
                <a:spcPts val="0"/>
              </a:spcAft>
              <a:buClr>
                <a:schemeClr val="dk1"/>
              </a:buClr>
              <a:buSzPts val="1400"/>
              <a:buFont typeface="Arial"/>
              <a:buNone/>
            </a:pPr>
            <a:r>
              <a:rPr b="1" i="0" lang="es" sz="1800" u="none" cap="none" strike="noStrike">
                <a:solidFill>
                  <a:schemeClr val="dk1"/>
                </a:solidFill>
                <a:latin typeface="Arial"/>
                <a:ea typeface="Arial"/>
                <a:cs typeface="Arial"/>
                <a:sym typeface="Arial"/>
              </a:rPr>
              <a:t>	Puede contener: </a:t>
            </a:r>
            <a:r>
              <a:rPr b="0" i="0" lang="es" sz="1800" u="none" cap="none" strike="noStrike">
                <a:solidFill>
                  <a:schemeClr val="dk1"/>
                </a:solidFill>
                <a:latin typeface="Arial"/>
                <a:ea typeface="Arial"/>
                <a:cs typeface="Arial"/>
                <a:sym typeface="Arial"/>
              </a:rPr>
              <a:t>Texto, y/o cero o más elementos en bloque o en línea.</a:t>
            </a:r>
            <a:endParaRPr b="0" i="0" sz="1100" u="none" cap="none" strike="noStrike">
              <a:solidFill>
                <a:srgbClr val="000000"/>
              </a:solidFill>
              <a:latin typeface="Arial"/>
              <a:ea typeface="Arial"/>
              <a:cs typeface="Arial"/>
              <a:sym typeface="Arial"/>
            </a:endParaRPr>
          </a:p>
          <a:p>
            <a:pPr indent="0" lvl="0" marL="342900" marR="0" rtl="0" algn="l">
              <a:lnSpc>
                <a:spcPct val="90000"/>
              </a:lnSpc>
              <a:spcBef>
                <a:spcPts val="80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l">
              <a:lnSpc>
                <a:spcPct val="90000"/>
              </a:lnSpc>
              <a:spcBef>
                <a:spcPts val="800"/>
              </a:spcBef>
              <a:spcAft>
                <a:spcPts val="0"/>
              </a:spcAft>
              <a:buClr>
                <a:schemeClr val="dk1"/>
              </a:buClr>
              <a:buSzPts val="14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l">
              <a:lnSpc>
                <a:spcPct val="90000"/>
              </a:lnSpc>
              <a:spcBef>
                <a:spcPts val="800"/>
              </a:spcBef>
              <a:spcAft>
                <a:spcPts val="0"/>
              </a:spcAft>
              <a:buClr>
                <a:schemeClr val="dk1"/>
              </a:buClr>
              <a:buSzPts val="14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4"/>
          <p:cNvSpPr txBox="1"/>
          <p:nvPr>
            <p:ph type="title"/>
          </p:nvPr>
        </p:nvSpPr>
        <p:spPr>
          <a:xfrm>
            <a:off x="628650" y="273844"/>
            <a:ext cx="7886700" cy="7599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1400"/>
              <a:buNone/>
            </a:pPr>
            <a:r>
              <a:rPr b="1" lang="es" sz="3000">
                <a:latin typeface="Arial"/>
                <a:ea typeface="Arial"/>
                <a:cs typeface="Arial"/>
                <a:sym typeface="Arial"/>
              </a:rPr>
              <a:t>Atributos Globales</a:t>
            </a:r>
            <a:endParaRPr b="1" sz="3000">
              <a:latin typeface="Arial"/>
              <a:ea typeface="Arial"/>
              <a:cs typeface="Arial"/>
              <a:sym typeface="Arial"/>
            </a:endParaRPr>
          </a:p>
        </p:txBody>
      </p:sp>
      <p:sp>
        <p:nvSpPr>
          <p:cNvPr id="199" name="Google Shape;199;p14"/>
          <p:cNvSpPr txBox="1"/>
          <p:nvPr>
            <p:ph idx="1" type="body"/>
          </p:nvPr>
        </p:nvSpPr>
        <p:spPr>
          <a:xfrm>
            <a:off x="158261" y="1033893"/>
            <a:ext cx="8357100" cy="4109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b="1" lang="es">
                <a:latin typeface="Arial"/>
                <a:ea typeface="Arial"/>
                <a:cs typeface="Arial"/>
                <a:sym typeface="Arial"/>
              </a:rPr>
              <a:t>style</a:t>
            </a:r>
            <a:r>
              <a:rPr lang="es">
                <a:latin typeface="Arial"/>
                <a:ea typeface="Arial"/>
                <a:cs typeface="Arial"/>
                <a:sym typeface="Arial"/>
              </a:rPr>
              <a:t>="estilo CSS" Especifica un estilo CSS conforme al elemento.</a:t>
            </a:r>
            <a:endParaRPr/>
          </a:p>
          <a:p>
            <a:pPr indent="0" lvl="0" marL="0" rtl="0" algn="l">
              <a:lnSpc>
                <a:spcPct val="90000"/>
              </a:lnSpc>
              <a:spcBef>
                <a:spcPts val="800"/>
              </a:spcBef>
              <a:spcAft>
                <a:spcPts val="0"/>
              </a:spcAft>
              <a:buSzPts val="1400"/>
              <a:buNone/>
            </a:pPr>
            <a:r>
              <a:rPr b="1" lang="es">
                <a:latin typeface="Arial"/>
                <a:ea typeface="Arial"/>
                <a:cs typeface="Arial"/>
                <a:sym typeface="Arial"/>
              </a:rPr>
              <a:t>class</a:t>
            </a:r>
            <a:r>
              <a:rPr lang="es">
                <a:latin typeface="Arial"/>
                <a:ea typeface="Arial"/>
                <a:cs typeface="Arial"/>
                <a:sym typeface="Arial"/>
              </a:rPr>
              <a:t>="texto" Especifica uno o más nombres de clases para un elemento (haciendo referencia a una clase en una hoja de estilo)</a:t>
            </a:r>
            <a:endParaRPr/>
          </a:p>
          <a:p>
            <a:pPr indent="0" lvl="0" marL="0" rtl="0" algn="l">
              <a:lnSpc>
                <a:spcPct val="90000"/>
              </a:lnSpc>
              <a:spcBef>
                <a:spcPts val="800"/>
              </a:spcBef>
              <a:spcAft>
                <a:spcPts val="0"/>
              </a:spcAft>
              <a:buSzPts val="1400"/>
              <a:buNone/>
            </a:pPr>
            <a:r>
              <a:rPr b="1" lang="es">
                <a:latin typeface="Arial"/>
                <a:ea typeface="Arial"/>
                <a:cs typeface="Arial"/>
                <a:sym typeface="Arial"/>
              </a:rPr>
              <a:t>id</a:t>
            </a:r>
            <a:r>
              <a:rPr lang="es">
                <a:latin typeface="Arial"/>
                <a:ea typeface="Arial"/>
                <a:cs typeface="Arial"/>
                <a:sym typeface="Arial"/>
              </a:rPr>
              <a:t>="texto" Especifica un id único por cada pagina.</a:t>
            </a:r>
            <a:endParaRPr/>
          </a:p>
          <a:p>
            <a:pPr indent="0" lvl="0" marL="0" rtl="0" algn="l">
              <a:lnSpc>
                <a:spcPct val="90000"/>
              </a:lnSpc>
              <a:spcBef>
                <a:spcPts val="800"/>
              </a:spcBef>
              <a:spcAft>
                <a:spcPts val="0"/>
              </a:spcAft>
              <a:buSzPts val="1400"/>
              <a:buNone/>
            </a:pPr>
            <a:r>
              <a:rPr b="1" lang="es">
                <a:latin typeface="Arial"/>
                <a:ea typeface="Arial"/>
                <a:cs typeface="Arial"/>
                <a:sym typeface="Arial"/>
              </a:rPr>
              <a:t>title</a:t>
            </a:r>
            <a:r>
              <a:rPr lang="es">
                <a:latin typeface="Arial"/>
                <a:ea typeface="Arial"/>
                <a:cs typeface="Arial"/>
                <a:sym typeface="Arial"/>
              </a:rPr>
              <a:t>="texto" Especifica información extra sobre un elemento</a:t>
            </a:r>
            <a:endParaRPr/>
          </a:p>
          <a:p>
            <a:pPr indent="0" lvl="0" marL="0" rtl="0" algn="l">
              <a:lnSpc>
                <a:spcPct val="90000"/>
              </a:lnSpc>
              <a:spcBef>
                <a:spcPts val="800"/>
              </a:spcBef>
              <a:spcAft>
                <a:spcPts val="0"/>
              </a:spcAft>
              <a:buSzPts val="1400"/>
              <a:buNone/>
            </a:pPr>
            <a:r>
              <a:rPr b="1" lang="es">
                <a:latin typeface="Arial"/>
                <a:ea typeface="Arial"/>
                <a:cs typeface="Arial"/>
                <a:sym typeface="Arial"/>
              </a:rPr>
              <a:t>hidden</a:t>
            </a:r>
            <a:r>
              <a:rPr lang="es">
                <a:latin typeface="Arial"/>
                <a:ea typeface="Arial"/>
                <a:cs typeface="Arial"/>
                <a:sym typeface="Arial"/>
              </a:rPr>
              <a:t> (hidden="hidden”) Evita que el elemento y sus</a:t>
            </a:r>
            <a:endParaRPr/>
          </a:p>
          <a:p>
            <a:pPr indent="0" lvl="0" marL="0" rtl="0" algn="l">
              <a:lnSpc>
                <a:spcPct val="90000"/>
              </a:lnSpc>
              <a:spcBef>
                <a:spcPts val="800"/>
              </a:spcBef>
              <a:spcAft>
                <a:spcPts val="0"/>
              </a:spcAft>
              <a:buSzPts val="1400"/>
              <a:buNone/>
            </a:pPr>
            <a:r>
              <a:rPr lang="es">
                <a:latin typeface="Arial"/>
                <a:ea typeface="Arial"/>
                <a:cs typeface="Arial"/>
                <a:sym typeface="Arial"/>
              </a:rPr>
              <a:t>descendientes se muestren en el navegador. Cualquier control de</a:t>
            </a:r>
            <a:endParaRPr/>
          </a:p>
          <a:p>
            <a:pPr indent="0" lvl="0" marL="0" rtl="0" algn="l">
              <a:lnSpc>
                <a:spcPct val="90000"/>
              </a:lnSpc>
              <a:spcBef>
                <a:spcPts val="800"/>
              </a:spcBef>
              <a:spcAft>
                <a:spcPts val="0"/>
              </a:spcAft>
              <a:buSzPts val="1400"/>
              <a:buNone/>
            </a:pPr>
            <a:r>
              <a:rPr lang="es">
                <a:latin typeface="Arial"/>
                <a:ea typeface="Arial"/>
                <a:cs typeface="Arial"/>
                <a:sym typeface="Arial"/>
              </a:rPr>
              <a:t>formulario o de script dentro de la sección hidden será ejecutado,</a:t>
            </a:r>
            <a:endParaRPr/>
          </a:p>
          <a:p>
            <a:pPr indent="0" lvl="0" marL="0" rtl="0" algn="l">
              <a:lnSpc>
                <a:spcPct val="90000"/>
              </a:lnSpc>
              <a:spcBef>
                <a:spcPts val="800"/>
              </a:spcBef>
              <a:spcAft>
                <a:spcPts val="0"/>
              </a:spcAft>
              <a:buSzPts val="1400"/>
              <a:buNone/>
            </a:pPr>
            <a:r>
              <a:rPr lang="es">
                <a:latin typeface="Arial"/>
                <a:ea typeface="Arial"/>
                <a:cs typeface="Arial"/>
                <a:sym typeface="Arial"/>
              </a:rPr>
              <a:t>aunque no se muestra al usuario.</a:t>
            </a:r>
            <a:endParaRPr>
              <a:latin typeface="Arial"/>
              <a:ea typeface="Arial"/>
              <a:cs typeface="Arial"/>
              <a:sym typeface="Arial"/>
            </a:endParaRPr>
          </a:p>
          <a:p>
            <a:pPr indent="0" lvl="0" marL="0" rtl="0" algn="l">
              <a:lnSpc>
                <a:spcPct val="90000"/>
              </a:lnSpc>
              <a:spcBef>
                <a:spcPts val="800"/>
              </a:spcBef>
              <a:spcAft>
                <a:spcPts val="0"/>
              </a:spcAft>
              <a:buSzPts val="1400"/>
              <a:buNone/>
            </a:pPr>
            <a:r>
              <a:rPr lang="es" sz="1800" u="sng">
                <a:solidFill>
                  <a:schemeClr val="hlink"/>
                </a:solidFill>
                <a:latin typeface="Arial"/>
                <a:ea typeface="Arial"/>
                <a:cs typeface="Arial"/>
                <a:sym typeface="Arial"/>
                <a:hlinkClick r:id="rId3"/>
              </a:rPr>
              <a:t>https://www.w3schools.com/tags/ref_standardattributes.asp</a:t>
            </a:r>
            <a:endParaRPr sz="1800" u="sng">
              <a:solidFill>
                <a:schemeClr val="hlink"/>
              </a:solidFill>
              <a:latin typeface="Arial"/>
              <a:ea typeface="Arial"/>
              <a:cs typeface="Arial"/>
              <a:sym typeface="Arial"/>
            </a:endParaRPr>
          </a:p>
          <a:p>
            <a:pPr indent="0" lvl="0" marL="0" rtl="0" algn="l">
              <a:lnSpc>
                <a:spcPct val="90000"/>
              </a:lnSpc>
              <a:spcBef>
                <a:spcPts val="800"/>
              </a:spcBef>
              <a:spcAft>
                <a:spcPts val="0"/>
              </a:spcAft>
              <a:buSzPts val="1400"/>
              <a:buNone/>
            </a:pPr>
            <a:r>
              <a:t/>
            </a:r>
            <a:endParaRPr sz="1200" u="sng">
              <a:solidFill>
                <a:schemeClr val="hlink"/>
              </a:solidFill>
              <a:latin typeface="Arial"/>
              <a:ea typeface="Arial"/>
              <a:cs typeface="Arial"/>
              <a:sym typeface="Arial"/>
            </a:endParaRPr>
          </a:p>
          <a:p>
            <a:pPr indent="0" lvl="0" marL="0" rtl="0" algn="l">
              <a:lnSpc>
                <a:spcPct val="90000"/>
              </a:lnSpc>
              <a:spcBef>
                <a:spcPts val="800"/>
              </a:spcBef>
              <a:spcAft>
                <a:spcPts val="0"/>
              </a:spcAft>
              <a:buSzPts val="1400"/>
              <a:buNone/>
            </a:pPr>
            <a:r>
              <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Empecemos</a:t>
            </a:r>
            <a:endParaRPr b="1" i="0" sz="1100" u="none" cap="none" strike="noStrike">
              <a:solidFill>
                <a:srgbClr val="000000"/>
              </a:solidFill>
              <a:latin typeface="Arial"/>
              <a:ea typeface="Arial"/>
              <a:cs typeface="Arial"/>
              <a:sym typeface="Arial"/>
            </a:endParaRPr>
          </a:p>
        </p:txBody>
      </p:sp>
      <p:sp>
        <p:nvSpPr>
          <p:cNvPr id="120" name="Google Shape;120;p2"/>
          <p:cNvSpPr txBox="1"/>
          <p:nvPr/>
        </p:nvSpPr>
        <p:spPr>
          <a:xfrm>
            <a:off x="168965" y="1093781"/>
            <a:ext cx="8826000" cy="339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chemeClr val="dk1"/>
                </a:solidFill>
                <a:latin typeface="Arial"/>
                <a:ea typeface="Arial"/>
                <a:cs typeface="Arial"/>
                <a:sym typeface="Arial"/>
              </a:rPr>
              <a:t>Una vez realizada la configuración básica, hay que utilizar la línea de comando para ubicarnos en la carpeta que queremos hacer control de versión. Ejemplo: cd/Users/aylen/Desktop/proyecto y una vez parados en esa carpeta, inicializamos git mediante el comando </a:t>
            </a:r>
            <a:r>
              <a:rPr b="1" i="0" lang="es" sz="2700" u="none" cap="none" strike="noStrike">
                <a:solidFill>
                  <a:schemeClr val="dk1"/>
                </a:solidFill>
                <a:latin typeface="Arial"/>
                <a:ea typeface="Arial"/>
                <a:cs typeface="Arial"/>
                <a:sym typeface="Arial"/>
              </a:rPr>
              <a:t>git init </a:t>
            </a:r>
            <a:r>
              <a:rPr b="0" i="0" lang="es" sz="2700" u="none" cap="none" strike="noStrike">
                <a:solidFill>
                  <a:schemeClr val="dk1"/>
                </a:solidFill>
                <a:latin typeface="Arial"/>
                <a:ea typeface="Arial"/>
                <a:cs typeface="Arial"/>
                <a:sym typeface="Arial"/>
              </a:rPr>
              <a:t>que también va a crear un archivo oculto llamado .git que se va a encargar de llevar el control de todas las modificaciones que se hagan en esa carpeta. </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
          <p:cNvSpPr txBox="1"/>
          <p:nvPr/>
        </p:nvSpPr>
        <p:spPr>
          <a:xfrm>
            <a:off x="-57149"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Empecemos</a:t>
            </a:r>
            <a:endParaRPr b="1" i="0" sz="1100" u="none" cap="none" strike="noStrike">
              <a:solidFill>
                <a:srgbClr val="000000"/>
              </a:solidFill>
              <a:latin typeface="Arial"/>
              <a:ea typeface="Arial"/>
              <a:cs typeface="Arial"/>
              <a:sym typeface="Arial"/>
            </a:endParaRPr>
          </a:p>
        </p:txBody>
      </p:sp>
      <p:sp>
        <p:nvSpPr>
          <p:cNvPr id="126" name="Google Shape;126;p3"/>
          <p:cNvSpPr txBox="1"/>
          <p:nvPr/>
        </p:nvSpPr>
        <p:spPr>
          <a:xfrm>
            <a:off x="168965" y="1093781"/>
            <a:ext cx="8826000" cy="3763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dk1"/>
                </a:solidFill>
                <a:latin typeface="Arial"/>
                <a:ea typeface="Arial"/>
                <a:cs typeface="Arial"/>
                <a:sym typeface="Arial"/>
              </a:rPr>
              <a:t>Con el comando </a:t>
            </a:r>
            <a:r>
              <a:rPr b="1" i="0" lang="es" sz="3000" u="none" cap="none" strike="noStrike">
                <a:solidFill>
                  <a:schemeClr val="dk1"/>
                </a:solidFill>
                <a:latin typeface="Arial"/>
                <a:ea typeface="Arial"/>
                <a:cs typeface="Arial"/>
                <a:sym typeface="Arial"/>
              </a:rPr>
              <a:t>git status </a:t>
            </a:r>
            <a:r>
              <a:rPr b="0" i="0" lang="es" sz="3000" u="none" cap="none" strike="noStrike">
                <a:solidFill>
                  <a:schemeClr val="dk1"/>
                </a:solidFill>
                <a:latin typeface="Arial"/>
                <a:ea typeface="Arial"/>
                <a:cs typeface="Arial"/>
                <a:sym typeface="Arial"/>
              </a:rPr>
              <a:t>se van a mostrar en rojo todos los archivos que git sabe que existen en la carpeta pero que todavía no están registrados.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dk1"/>
                </a:solidFill>
                <a:latin typeface="Arial"/>
                <a:ea typeface="Arial"/>
                <a:cs typeface="Arial"/>
                <a:sym typeface="Arial"/>
              </a:rPr>
              <a:t>Para que esos cambios queden registrados tenemos que añadirlos con el comando “</a:t>
            </a:r>
            <a:r>
              <a:rPr b="1" i="0" lang="es" sz="3000" u="none" cap="none" strike="noStrike">
                <a:solidFill>
                  <a:schemeClr val="dk1"/>
                </a:solidFill>
                <a:latin typeface="Arial"/>
                <a:ea typeface="Arial"/>
                <a:cs typeface="Arial"/>
                <a:sym typeface="Arial"/>
              </a:rPr>
              <a:t>git add .” </a:t>
            </a:r>
            <a:r>
              <a:rPr b="0" i="0" lang="es" sz="3000" u="none" cap="none" strike="noStrike">
                <a:solidFill>
                  <a:schemeClr val="dk1"/>
                </a:solidFill>
                <a:latin typeface="Arial"/>
                <a:ea typeface="Arial"/>
                <a:cs typeface="Arial"/>
                <a:sym typeface="Arial"/>
              </a:rPr>
              <a:t>el punto indica que queremos añadir todos los archivos y si ahora hacemos </a:t>
            </a:r>
            <a:r>
              <a:rPr b="1" i="0" lang="es" sz="3000" u="none" cap="none" strike="noStrike">
                <a:solidFill>
                  <a:schemeClr val="dk1"/>
                </a:solidFill>
                <a:latin typeface="Arial"/>
                <a:ea typeface="Arial"/>
                <a:cs typeface="Arial"/>
                <a:sym typeface="Arial"/>
              </a:rPr>
              <a:t>git status</a:t>
            </a:r>
            <a:r>
              <a:rPr b="0" i="0" lang="es" sz="3000" u="none" cap="none" strike="noStrike">
                <a:solidFill>
                  <a:schemeClr val="dk1"/>
                </a:solidFill>
                <a:latin typeface="Arial"/>
                <a:ea typeface="Arial"/>
                <a:cs typeface="Arial"/>
                <a:sym typeface="Arial"/>
              </a:rPr>
              <a:t> todos los archivos van a aparecer en verde. </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descr="Image for post" id="131" name="Google Shape;131;p4"/>
          <p:cNvPicPr preferRelativeResize="0"/>
          <p:nvPr/>
        </p:nvPicPr>
        <p:blipFill rotWithShape="1">
          <a:blip r:embed="rId3">
            <a:alphaModFix/>
          </a:blip>
          <a:srcRect b="0" l="0" r="0" t="0"/>
          <a:stretch/>
        </p:blipFill>
        <p:spPr>
          <a:xfrm>
            <a:off x="1654528" y="844825"/>
            <a:ext cx="6853368" cy="395617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Terminología</a:t>
            </a:r>
            <a:endParaRPr b="1" i="0" sz="1100" u="none" cap="none" strike="noStrike">
              <a:solidFill>
                <a:srgbClr val="000000"/>
              </a:solidFill>
              <a:latin typeface="Arial"/>
              <a:ea typeface="Arial"/>
              <a:cs typeface="Arial"/>
              <a:sym typeface="Arial"/>
            </a:endParaRPr>
          </a:p>
        </p:txBody>
      </p:sp>
      <p:sp>
        <p:nvSpPr>
          <p:cNvPr id="137" name="Google Shape;137;p5"/>
          <p:cNvSpPr txBox="1"/>
          <p:nvPr/>
        </p:nvSpPr>
        <p:spPr>
          <a:xfrm>
            <a:off x="168965" y="1093781"/>
            <a:ext cx="8826000" cy="311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300"/>
              <a:buFont typeface="Arial"/>
              <a:buNone/>
            </a:pPr>
            <a:r>
              <a:rPr b="1" i="0" lang="es" sz="3300" u="none" cap="none" strike="noStrike">
                <a:solidFill>
                  <a:schemeClr val="dk1"/>
                </a:solidFill>
                <a:latin typeface="Arial"/>
                <a:ea typeface="Arial"/>
                <a:cs typeface="Arial"/>
                <a:sym typeface="Arial"/>
              </a:rPr>
              <a:t>Repositorio: </a:t>
            </a:r>
            <a:r>
              <a:rPr b="0" i="0" lang="es" sz="3300" u="none" cap="none" strike="noStrike">
                <a:solidFill>
                  <a:schemeClr val="dk1"/>
                </a:solidFill>
                <a:latin typeface="Arial"/>
                <a:ea typeface="Arial"/>
                <a:cs typeface="Arial"/>
                <a:sym typeface="Arial"/>
              </a:rPr>
              <a:t>Es la carpeta principal donde se encuentran almacenados los archivos que componen el proyecto. El directorio contiene metadatos gestionados por Git, de manera que el proyecto es configurado como un repositorio local.</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Terminología</a:t>
            </a:r>
            <a:endParaRPr b="1" i="0" sz="1100" u="none" cap="none" strike="noStrike">
              <a:solidFill>
                <a:srgbClr val="000000"/>
              </a:solidFill>
              <a:latin typeface="Arial"/>
              <a:ea typeface="Arial"/>
              <a:cs typeface="Arial"/>
              <a:sym typeface="Arial"/>
            </a:endParaRPr>
          </a:p>
        </p:txBody>
      </p:sp>
      <p:sp>
        <p:nvSpPr>
          <p:cNvPr id="143" name="Google Shape;143;p6"/>
          <p:cNvSpPr txBox="1"/>
          <p:nvPr/>
        </p:nvSpPr>
        <p:spPr>
          <a:xfrm>
            <a:off x="168965" y="1093781"/>
            <a:ext cx="8826000" cy="3624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300"/>
              <a:buFont typeface="Arial"/>
              <a:buNone/>
            </a:pPr>
            <a:r>
              <a:rPr b="1" i="0" lang="es" sz="3300" u="none" cap="none" strike="noStrike">
                <a:solidFill>
                  <a:schemeClr val="dk1"/>
                </a:solidFill>
                <a:latin typeface="Arial"/>
                <a:ea typeface="Arial"/>
                <a:cs typeface="Arial"/>
                <a:sym typeface="Arial"/>
              </a:rPr>
              <a:t>Commit: </a:t>
            </a:r>
            <a:r>
              <a:rPr b="0" i="0" lang="es" sz="3300" u="none" cap="none" strike="noStrike">
                <a:solidFill>
                  <a:schemeClr val="dk1"/>
                </a:solidFill>
                <a:latin typeface="Arial"/>
                <a:ea typeface="Arial"/>
                <a:cs typeface="Arial"/>
                <a:sym typeface="Arial"/>
              </a:rPr>
              <a:t>Un commit es el estado de un proyecto en un determinado momento de la historia del mismo, imaginemos esto como punto por punto cada uno de los cambios que van pasando. Depende de nosotros determinar cuántos y cuales archivos incluirá cada commit.</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Terminología</a:t>
            </a:r>
            <a:endParaRPr b="1" i="0" sz="1100" u="none" cap="none" strike="noStrike">
              <a:solidFill>
                <a:srgbClr val="000000"/>
              </a:solidFill>
              <a:latin typeface="Arial"/>
              <a:ea typeface="Arial"/>
              <a:cs typeface="Arial"/>
              <a:sym typeface="Arial"/>
            </a:endParaRPr>
          </a:p>
        </p:txBody>
      </p:sp>
      <p:sp>
        <p:nvSpPr>
          <p:cNvPr id="149" name="Google Shape;149;p7"/>
          <p:cNvSpPr txBox="1"/>
          <p:nvPr/>
        </p:nvSpPr>
        <p:spPr>
          <a:xfrm>
            <a:off x="168965" y="1093781"/>
            <a:ext cx="8826000" cy="311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300"/>
              <a:buFont typeface="Arial"/>
              <a:buNone/>
            </a:pPr>
            <a:r>
              <a:rPr b="1" i="0" lang="es" sz="3300" u="none" cap="none" strike="noStrike">
                <a:solidFill>
                  <a:schemeClr val="dk1"/>
                </a:solidFill>
                <a:latin typeface="Arial"/>
                <a:ea typeface="Arial"/>
                <a:cs typeface="Arial"/>
                <a:sym typeface="Arial"/>
              </a:rPr>
              <a:t>Rama (branch): </a:t>
            </a:r>
            <a:r>
              <a:rPr b="0" i="0" lang="es" sz="3300" u="none" cap="none" strike="noStrike">
                <a:solidFill>
                  <a:schemeClr val="dk1"/>
                </a:solidFill>
                <a:latin typeface="Arial"/>
                <a:ea typeface="Arial"/>
                <a:cs typeface="Arial"/>
                <a:sym typeface="Arial"/>
              </a:rPr>
              <a:t>Una rama es una línea alterna del tiempo, en la historia de nuestro repositorio. Funciona para crear features, arreglar bugs, experimentar, sin afectar la versión estable o principal del proyecto. La rama principal por defecto es </a:t>
            </a:r>
            <a:r>
              <a:rPr b="1" i="0" lang="es" sz="3300" u="none" cap="none" strike="noStrike">
                <a:solidFill>
                  <a:schemeClr val="dk1"/>
                </a:solidFill>
                <a:latin typeface="Arial"/>
                <a:ea typeface="Arial"/>
                <a:cs typeface="Arial"/>
                <a:sym typeface="Arial"/>
              </a:rPr>
              <a:t>master</a:t>
            </a:r>
            <a:r>
              <a:rPr b="0" i="0" lang="es" sz="3300" u="none" cap="none" strike="noStrike">
                <a:solidFill>
                  <a:schemeClr val="dk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Terminología</a:t>
            </a:r>
            <a:endParaRPr b="1" i="0" sz="1100" u="none" cap="none" strike="noStrike">
              <a:solidFill>
                <a:srgbClr val="000000"/>
              </a:solidFill>
              <a:latin typeface="Arial"/>
              <a:ea typeface="Arial"/>
              <a:cs typeface="Arial"/>
              <a:sym typeface="Arial"/>
            </a:endParaRPr>
          </a:p>
        </p:txBody>
      </p:sp>
      <p:sp>
        <p:nvSpPr>
          <p:cNvPr id="155" name="Google Shape;155;p8"/>
          <p:cNvSpPr txBox="1"/>
          <p:nvPr/>
        </p:nvSpPr>
        <p:spPr>
          <a:xfrm>
            <a:off x="168965" y="1093781"/>
            <a:ext cx="8826000" cy="3671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600"/>
              <a:buFont typeface="Arial"/>
              <a:buNone/>
            </a:pPr>
            <a:r>
              <a:rPr b="1" i="0" lang="es" sz="2600" u="none" cap="none" strike="noStrike">
                <a:solidFill>
                  <a:schemeClr val="dk1"/>
                </a:solidFill>
                <a:latin typeface="Arial"/>
                <a:ea typeface="Arial"/>
                <a:cs typeface="Arial"/>
                <a:sym typeface="Arial"/>
              </a:rPr>
              <a:t>Pull Request: </a:t>
            </a:r>
            <a:r>
              <a:rPr b="0" i="0" lang="es" sz="2600" u="none" cap="none" strike="noStrike">
                <a:solidFill>
                  <a:schemeClr val="dk1"/>
                </a:solidFill>
                <a:latin typeface="Arial"/>
                <a:ea typeface="Arial"/>
                <a:cs typeface="Arial"/>
                <a:sym typeface="Arial"/>
              </a:rPr>
              <a:t>En proyectos con un equipo de trabajo, cada persona puede trabajar en una rama distinta pero llegado el momento puede pasar que dicha rama se tenga que unir a la rama principal, para eso se crea un pull request donde comunicas el código que incluye tu cambio y usualmente revisan tu código, se agregan comentarios y por último lo aprueban para darle </a:t>
            </a:r>
            <a:r>
              <a:rPr b="1" i="0" lang="es" sz="2600" u="none" cap="none" strike="noStrike">
                <a:solidFill>
                  <a:schemeClr val="dk1"/>
                </a:solidFill>
                <a:latin typeface="Arial"/>
                <a:ea typeface="Arial"/>
                <a:cs typeface="Arial"/>
                <a:sym typeface="Arial"/>
              </a:rPr>
              <a:t>merge</a:t>
            </a:r>
            <a:r>
              <a:rPr b="0" i="0" lang="es" sz="2600" u="none" cap="none" strike="noStrike">
                <a:solidFill>
                  <a:schemeClr val="dk1"/>
                </a:solidFill>
                <a:latin typeface="Arial"/>
                <a:ea typeface="Arial"/>
                <a:cs typeface="Arial"/>
                <a:sym typeface="Arial"/>
              </a:rPr>
              <a:t>. En el contexto de GIT, </a:t>
            </a:r>
            <a:r>
              <a:rPr b="1" i="0" lang="es" sz="2600" u="none" cap="none" strike="noStrike">
                <a:solidFill>
                  <a:schemeClr val="dk1"/>
                </a:solidFill>
                <a:latin typeface="Arial"/>
                <a:ea typeface="Arial"/>
                <a:cs typeface="Arial"/>
                <a:sym typeface="Arial"/>
              </a:rPr>
              <a:t>merge significa unir dos trabajos</a:t>
            </a:r>
            <a:r>
              <a:rPr b="0" i="0" lang="es" sz="2600" u="none" cap="none" strike="noStrike">
                <a:solidFill>
                  <a:schemeClr val="dk1"/>
                </a:solidFill>
                <a:latin typeface="Arial"/>
                <a:ea typeface="Arial"/>
                <a:cs typeface="Arial"/>
                <a:sym typeface="Arial"/>
              </a:rPr>
              <a:t>, en este caso tu branch con master.</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txBox="1"/>
          <p:nvPr>
            <p:ph type="title"/>
          </p:nvPr>
        </p:nvSpPr>
        <p:spPr>
          <a:xfrm>
            <a:off x="628650" y="375019"/>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SzPts val="1400"/>
              <a:buNone/>
            </a:pPr>
            <a:r>
              <a:rPr b="1" lang="es" sz="3500">
                <a:latin typeface="Arial"/>
                <a:ea typeface="Arial"/>
                <a:cs typeface="Arial"/>
                <a:sym typeface="Arial"/>
              </a:rPr>
              <a:t>COMANDOS GIT</a:t>
            </a:r>
            <a:endParaRPr b="1" sz="3500">
              <a:latin typeface="Arial"/>
              <a:ea typeface="Arial"/>
              <a:cs typeface="Arial"/>
              <a:sym typeface="Arial"/>
            </a:endParaRPr>
          </a:p>
        </p:txBody>
      </p:sp>
      <p:sp>
        <p:nvSpPr>
          <p:cNvPr id="161" name="Google Shape;161;p9"/>
          <p:cNvSpPr txBox="1"/>
          <p:nvPr>
            <p:ph idx="1" type="body"/>
          </p:nvPr>
        </p:nvSpPr>
        <p:spPr>
          <a:xfrm>
            <a:off x="628650" y="1369225"/>
            <a:ext cx="8123400" cy="3474300"/>
          </a:xfrm>
          <a:prstGeom prst="rect">
            <a:avLst/>
          </a:prstGeom>
          <a:noFill/>
          <a:ln>
            <a:noFill/>
          </a:ln>
        </p:spPr>
        <p:txBody>
          <a:bodyPr anchorCtr="0" anchor="t" bIns="34275" lIns="68575" spcFirstLastPara="1" rIns="68575" wrap="square" tIns="34275">
            <a:normAutofit fontScale="55000" lnSpcReduction="20000"/>
          </a:bodyPr>
          <a:lstStyle/>
          <a:p>
            <a:pPr indent="0" lvl="0" marL="0" rtl="0" algn="l">
              <a:lnSpc>
                <a:spcPct val="90000"/>
              </a:lnSpc>
              <a:spcBef>
                <a:spcPts val="800"/>
              </a:spcBef>
              <a:spcAft>
                <a:spcPts val="0"/>
              </a:spcAft>
              <a:buSzPct val="74866"/>
              <a:buNone/>
            </a:pPr>
            <a:r>
              <a:rPr b="1" lang="es" sz="3400"/>
              <a:t>GIT INIT:</a:t>
            </a:r>
            <a:r>
              <a:rPr lang="es" sz="3400"/>
              <a:t> Inicializa el repositorio local.</a:t>
            </a:r>
            <a:endParaRPr sz="3400"/>
          </a:p>
          <a:p>
            <a:pPr indent="0" lvl="0" marL="0" rtl="0" algn="l">
              <a:lnSpc>
                <a:spcPct val="90000"/>
              </a:lnSpc>
              <a:spcBef>
                <a:spcPts val="800"/>
              </a:spcBef>
              <a:spcAft>
                <a:spcPts val="0"/>
              </a:spcAft>
              <a:buSzPct val="74866"/>
              <a:buNone/>
            </a:pPr>
            <a:br>
              <a:rPr lang="es" sz="3400"/>
            </a:br>
            <a:r>
              <a:rPr b="1" lang="es" sz="3400"/>
              <a:t>GIT CLONE:</a:t>
            </a:r>
            <a:r>
              <a:rPr lang="es" sz="3400"/>
              <a:t> Copia un repositorio a la pc.</a:t>
            </a:r>
            <a:br>
              <a:rPr lang="es" sz="3400"/>
            </a:br>
            <a:endParaRPr sz="3400"/>
          </a:p>
          <a:p>
            <a:pPr indent="0" lvl="0" marL="0" rtl="0" algn="l">
              <a:lnSpc>
                <a:spcPct val="90000"/>
              </a:lnSpc>
              <a:spcBef>
                <a:spcPts val="800"/>
              </a:spcBef>
              <a:spcAft>
                <a:spcPts val="0"/>
              </a:spcAft>
              <a:buSzPct val="74866"/>
              <a:buNone/>
            </a:pPr>
            <a:r>
              <a:rPr b="1" lang="es" sz="3400"/>
              <a:t>GIT BRANCH:</a:t>
            </a:r>
            <a:r>
              <a:rPr lang="es" sz="3400"/>
              <a:t> Lista las ramas (también podemos agregarlas y borrarlas).</a:t>
            </a:r>
            <a:br>
              <a:rPr lang="es" sz="3400"/>
            </a:br>
            <a:endParaRPr sz="3400"/>
          </a:p>
          <a:p>
            <a:pPr indent="0" lvl="0" marL="0" rtl="0" algn="l">
              <a:lnSpc>
                <a:spcPct val="90000"/>
              </a:lnSpc>
              <a:spcBef>
                <a:spcPts val="800"/>
              </a:spcBef>
              <a:spcAft>
                <a:spcPts val="0"/>
              </a:spcAft>
              <a:buSzPct val="74866"/>
              <a:buNone/>
            </a:pPr>
            <a:r>
              <a:rPr b="1" lang="es" sz="3400"/>
              <a:t>GIT CHECKOUT:</a:t>
            </a:r>
            <a:r>
              <a:rPr lang="es" sz="3400"/>
              <a:t> Cambia la rama actual por la indicada.</a:t>
            </a:r>
            <a:br>
              <a:rPr lang="es" sz="3400"/>
            </a:br>
            <a:endParaRPr sz="3400"/>
          </a:p>
          <a:p>
            <a:pPr indent="0" lvl="0" marL="0" rtl="0" algn="l">
              <a:lnSpc>
                <a:spcPct val="90000"/>
              </a:lnSpc>
              <a:spcBef>
                <a:spcPts val="800"/>
              </a:spcBef>
              <a:spcAft>
                <a:spcPts val="0"/>
              </a:spcAft>
              <a:buSzPct val="74866"/>
              <a:buNone/>
            </a:pPr>
            <a:r>
              <a:rPr b="1" lang="es" sz="3400"/>
              <a:t>GIT STATUS: </a:t>
            </a:r>
            <a:r>
              <a:rPr lang="es" sz="3400"/>
              <a:t>Muestra los archivos y directorios que fueron modificados.</a:t>
            </a:r>
            <a:endParaRPr sz="3400"/>
          </a:p>
          <a:p>
            <a:pPr indent="0" lvl="0" marL="0" rtl="0" algn="l">
              <a:lnSpc>
                <a:spcPct val="90000"/>
              </a:lnSpc>
              <a:spcBef>
                <a:spcPts val="800"/>
              </a:spcBef>
              <a:spcAft>
                <a:spcPts val="0"/>
              </a:spcAft>
              <a:buSzPct val="74866"/>
              <a:buNone/>
            </a:pPr>
            <a:r>
              <a:t/>
            </a:r>
            <a:endParaRPr sz="3400"/>
          </a:p>
          <a:p>
            <a:pPr indent="0" lvl="0" marL="0" rtl="0" algn="l">
              <a:lnSpc>
                <a:spcPct val="90000"/>
              </a:lnSpc>
              <a:spcBef>
                <a:spcPts val="800"/>
              </a:spcBef>
              <a:spcAft>
                <a:spcPts val="0"/>
              </a:spcAft>
              <a:buSzPct val="74866"/>
              <a:buNone/>
            </a:pPr>
            <a:r>
              <a:rPr b="1" lang="es" sz="3400"/>
              <a:t>GIT ADD:</a:t>
            </a:r>
            <a:r>
              <a:rPr lang="es" sz="3400"/>
              <a:t> Agrega los cambios seleccionados para poder ser subidos.</a:t>
            </a:r>
            <a:br>
              <a:rPr lang="es"/>
            </a:br>
            <a:endParaRPr/>
          </a:p>
          <a:p>
            <a:pPr indent="0" lvl="0" marL="0" rtl="0" algn="l">
              <a:lnSpc>
                <a:spcPct val="90000"/>
              </a:lnSpc>
              <a:spcBef>
                <a:spcPts val="800"/>
              </a:spcBef>
              <a:spcAft>
                <a:spcPts val="0"/>
              </a:spcAft>
              <a:buSzPct val="121212"/>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