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F02F55-539A-41A3-B2A0-A670C9863946}">
  <a:tblStyle styleId="{BDF02F55-539A-41A3-B2A0-A670C9863946}" styleName="Table_0">
    <a:wholeTbl>
      <a:tcTxStyle b="off" i="off">
        <a:font>
          <a:latin typeface="Arial"/>
          <a:ea typeface="Arial"/>
          <a:cs typeface="Arial"/>
        </a:font>
        <a:schemeClr val="lt1"/>
      </a:tcTxStyle>
      <a:tcStyle>
        <a:tcBdr>
          <a:left>
            <a:ln cap="flat" cmpd="sng" w="9525">
              <a:solidFill>
                <a:srgbClr val="BFC8E4"/>
              </a:solidFill>
              <a:prstDash val="solid"/>
              <a:round/>
              <a:headEnd len="sm" w="sm" type="none"/>
              <a:tailEnd len="sm" w="sm" type="none"/>
            </a:ln>
          </a:left>
          <a:right>
            <a:ln cap="flat" cmpd="sng" w="9525">
              <a:solidFill>
                <a:srgbClr val="BFC8E4"/>
              </a:solidFill>
              <a:prstDash val="solid"/>
              <a:round/>
              <a:headEnd len="sm" w="sm" type="none"/>
              <a:tailEnd len="sm" w="sm" type="none"/>
            </a:ln>
          </a:right>
          <a:top>
            <a:ln cap="flat" cmpd="sng" w="9525">
              <a:solidFill>
                <a:srgbClr val="BFC8E4"/>
              </a:solidFill>
              <a:prstDash val="solid"/>
              <a:round/>
              <a:headEnd len="sm" w="sm" type="none"/>
              <a:tailEnd len="sm" w="sm" type="none"/>
            </a:ln>
          </a:top>
          <a:bottom>
            <a:ln cap="flat" cmpd="sng" w="9525">
              <a:solidFill>
                <a:srgbClr val="BFC8E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 styleId="{2B136A4D-39C7-4ABE-957F-96D8F657383F}" styleName="Table_1">
    <a:wholeTbl>
      <a:tcTxStyle b="off" i="off">
        <a:font>
          <a:latin typeface="Arial"/>
          <a:ea typeface="Arial"/>
          <a:cs typeface="Arial"/>
        </a:font>
        <a:schemeClr val="lt1"/>
      </a:tcTxStyle>
      <a:tcStyle>
        <a:tcBdr>
          <a:left>
            <a:ln cap="flat" cmpd="sng" w="9525">
              <a:solidFill>
                <a:srgbClr val="C3D4EB"/>
              </a:solidFill>
              <a:prstDash val="solid"/>
              <a:round/>
              <a:headEnd len="sm" w="sm" type="none"/>
              <a:tailEnd len="sm" w="sm" type="none"/>
            </a:ln>
          </a:left>
          <a:right>
            <a:ln cap="flat" cmpd="sng" w="9525">
              <a:solidFill>
                <a:srgbClr val="C3D4EB"/>
              </a:solidFill>
              <a:prstDash val="solid"/>
              <a:round/>
              <a:headEnd len="sm" w="sm" type="none"/>
              <a:tailEnd len="sm" w="sm" type="none"/>
            </a:ln>
          </a:right>
          <a:top>
            <a:ln cap="flat" cmpd="sng" w="9525">
              <a:solidFill>
                <a:srgbClr val="C3D4EB"/>
              </a:solidFill>
              <a:prstDash val="solid"/>
              <a:round/>
              <a:headEnd len="sm" w="sm" type="none"/>
              <a:tailEnd len="sm" w="sm" type="none"/>
            </a:ln>
          </a:top>
          <a:bottom>
            <a:ln cap="flat" cmpd="sng" w="9525">
              <a:solidFill>
                <a:srgbClr val="C3D4EB"/>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font" Target="fonts/ArialBlack-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e55df211d_0_4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1e55df211d_0_4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e55df211d_0_6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1e55df211d_0_6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1e55df211d_0_6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e55df211d_0_6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11e55df211d_0_6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11e55df211d_0_6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e55df211d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1e55df211d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11e55df211d_0_2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e55df211d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11e55df211d_0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11e55df211d_0_2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e55df211d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1e55df211d_0_2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11e55df211d_0_2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e55df211d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1e55df211d_0_2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1e55df211d_0_2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e55df211d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1e55df211d_0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11e55df211d_0_3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e55df211d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11e55df211d_0_3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11e55df211d_0_3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e55df211d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11e55df211d_0_3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11e55df211d_0_3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e55df211d_0_3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11e55df211d_0_3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1e55df211d_0_3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e55df211d_0_5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11e55df211d_0_5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11e55df211d_0_5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e55df211d_0_5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11e55df211d_0_5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11e55df211d_0_5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e55df211d_0_5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11e55df211d_0_5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1e55df211d_0_5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e55df211d_0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1e55df211d_0_5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11e55df211d_0_5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e55df211d_0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11e55df211d_0_5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11e55df211d_0_5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e55df211d_0_5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1e55df211d_0_5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1e55df211d_0_5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e55df211d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1e55df211d_0_5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1e55df211d_0_5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e55df211d_0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11e55df211d_0_5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11e55df211d_0_5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9" name="Shape 69"/>
        <p:cNvGrpSpPr/>
        <p:nvPr/>
      </p:nvGrpSpPr>
      <p:grpSpPr>
        <a:xfrm>
          <a:off x="0" y="0"/>
          <a:ext cx="0" cy="0"/>
          <a:chOff x="0" y="0"/>
          <a:chExt cx="0" cy="0"/>
        </a:xfrm>
      </p:grpSpPr>
      <p:sp>
        <p:nvSpPr>
          <p:cNvPr id="70" name="Google Shape;70;p1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2" name="Google Shape;72;p16"/>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 name="Google Shape;73;p1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4" name="Google Shape;74;p1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5" name="Google Shape;7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78" name="Shape 78"/>
        <p:cNvGrpSpPr/>
        <p:nvPr/>
      </p:nvGrpSpPr>
      <p:grpSpPr>
        <a:xfrm>
          <a:off x="0" y="0"/>
          <a:ext cx="0" cy="0"/>
          <a:chOff x="0" y="0"/>
          <a:chExt cx="0" cy="0"/>
        </a:xfrm>
      </p:grpSpPr>
      <p:sp>
        <p:nvSpPr>
          <p:cNvPr id="79" name="Google Shape;79;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3" name="Shape 83"/>
        <p:cNvGrpSpPr/>
        <p:nvPr/>
      </p:nvGrpSpPr>
      <p:grpSpPr>
        <a:xfrm>
          <a:off x="0" y="0"/>
          <a:ext cx="0" cy="0"/>
          <a:chOff x="0" y="0"/>
          <a:chExt cx="0" cy="0"/>
        </a:xfrm>
      </p:grpSpPr>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90" name="Google Shape;90;p19"/>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1" name="Google Shape;91;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4" name="Shape 94"/>
        <p:cNvGrpSpPr/>
        <p:nvPr/>
      </p:nvGrpSpPr>
      <p:grpSpPr>
        <a:xfrm>
          <a:off x="0" y="0"/>
          <a:ext cx="0" cy="0"/>
          <a:chOff x="0" y="0"/>
          <a:chExt cx="0" cy="0"/>
        </a:xfrm>
      </p:grpSpPr>
      <p:sp>
        <p:nvSpPr>
          <p:cNvPr id="95" name="Google Shape;95;p20"/>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20"/>
          <p:cNvSpPr/>
          <p:nvPr>
            <p:ph idx="2" type="pic"/>
          </p:nvPr>
        </p:nvSpPr>
        <p:spPr>
          <a:xfrm>
            <a:off x="3887391" y="740569"/>
            <a:ext cx="4629300" cy="3655200"/>
          </a:xfrm>
          <a:prstGeom prst="rect">
            <a:avLst/>
          </a:prstGeom>
          <a:noFill/>
          <a:ln>
            <a:noFill/>
          </a:ln>
        </p:spPr>
      </p:sp>
      <p:sp>
        <p:nvSpPr>
          <p:cNvPr id="97" name="Google Shape;97;p20"/>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1" name="Shape 101"/>
        <p:cNvGrpSpPr/>
        <p:nvPr/>
      </p:nvGrpSpPr>
      <p:grpSpPr>
        <a:xfrm>
          <a:off x="0" y="0"/>
          <a:ext cx="0" cy="0"/>
          <a:chOff x="0" y="0"/>
          <a:chExt cx="0" cy="0"/>
        </a:xfrm>
      </p:grpSpPr>
      <p:sp>
        <p:nvSpPr>
          <p:cNvPr id="102" name="Google Shape;102;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 name="Google Shape;104;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07" name="Shape 107"/>
        <p:cNvGrpSpPr/>
        <p:nvPr/>
      </p:nvGrpSpPr>
      <p:grpSpPr>
        <a:xfrm>
          <a:off x="0" y="0"/>
          <a:ext cx="0" cy="0"/>
          <a:chOff x="0" y="0"/>
          <a:chExt cx="0" cy="0"/>
        </a:xfrm>
      </p:grpSpPr>
      <p:sp>
        <p:nvSpPr>
          <p:cNvPr id="108" name="Google Shape;108;p2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flexboxfroggy.com/#es" TargetMode="External"/><Relationship Id="rId4" Type="http://schemas.openxmlformats.org/officeDocument/2006/relationships/hyperlink" Target="https://flexboxfroggy.com/#es" TargetMode="External"/><Relationship Id="rId5"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repl.it/@aylromero/Jerarquia-CSS#style.c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repl.it/@aylromero/Jerarquia-CSS#style.cs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rPr b="1" lang="es" sz="4500">
                <a:latin typeface="Arial"/>
                <a:ea typeface="Arial"/>
                <a:cs typeface="Arial"/>
                <a:sym typeface="Arial"/>
              </a:rPr>
              <a:t>Clase 6</a:t>
            </a:r>
            <a:endParaRPr/>
          </a:p>
        </p:txBody>
      </p:sp>
      <p:sp>
        <p:nvSpPr>
          <p:cNvPr id="118" name="Google Shape;118;p23"/>
          <p:cNvSpPr txBox="1"/>
          <p:nvPr/>
        </p:nvSpPr>
        <p:spPr>
          <a:xfrm>
            <a:off x="0" y="2179335"/>
            <a:ext cx="91440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dk1"/>
                </a:solidFill>
                <a:latin typeface="Calibri"/>
                <a:ea typeface="Calibri"/>
                <a:cs typeface="Calibri"/>
                <a:sym typeface="Calibri"/>
              </a:rPr>
              <a:t>CSS Parte </a:t>
            </a:r>
            <a:r>
              <a:rPr lang="es" sz="2100">
                <a:solidFill>
                  <a:schemeClr val="dk1"/>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pic>
        <p:nvPicPr>
          <p:cNvPr id="119" name="Google Shape;119;p23"/>
          <p:cNvPicPr preferRelativeResize="0"/>
          <p:nvPr/>
        </p:nvPicPr>
        <p:blipFill rotWithShape="1">
          <a:blip r:embed="rId3">
            <a:alphaModFix/>
          </a:blip>
          <a:srcRect b="0" l="65595" r="0" t="18526"/>
          <a:stretch/>
        </p:blipFill>
        <p:spPr>
          <a:xfrm>
            <a:off x="3911453" y="2571750"/>
            <a:ext cx="1321093" cy="18303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Especificidad</a:t>
            </a:r>
            <a:endParaRPr b="1" i="0" sz="1200" u="none" cap="none" strike="noStrike">
              <a:solidFill>
                <a:srgbClr val="000000"/>
              </a:solidFill>
              <a:latin typeface="Arial"/>
              <a:ea typeface="Arial"/>
              <a:cs typeface="Arial"/>
              <a:sym typeface="Arial"/>
            </a:endParaRPr>
          </a:p>
        </p:txBody>
      </p:sp>
      <p:graphicFrame>
        <p:nvGraphicFramePr>
          <p:cNvPr id="194" name="Google Shape;194;p32"/>
          <p:cNvGraphicFramePr/>
          <p:nvPr/>
        </p:nvGraphicFramePr>
        <p:xfrm>
          <a:off x="1103243" y="1530626"/>
          <a:ext cx="3000000" cy="3000000"/>
        </p:xfrm>
        <a:graphic>
          <a:graphicData uri="http://schemas.openxmlformats.org/drawingml/2006/table">
            <a:tbl>
              <a:tblPr bandRow="1" firstRow="1">
                <a:gradFill>
                  <a:gsLst>
                    <a:gs pos="0">
                      <a:srgbClr val="306CD7"/>
                    </a:gs>
                    <a:gs pos="100000">
                      <a:srgbClr val="90B0FF"/>
                    </a:gs>
                  </a:gsLst>
                  <a:lin ang="16200038" scaled="0"/>
                </a:gradFill>
                <a:tableStyleId>{BDF02F55-539A-41A3-B2A0-A670C9863946}</a:tableStyleId>
              </a:tblPr>
              <a:tblGrid>
                <a:gridCol w="4083250"/>
                <a:gridCol w="3231950"/>
              </a:tblGrid>
              <a:tr h="648575">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!important</a:t>
                      </a:r>
                      <a:endParaRPr b="0" sz="1800" u="none" cap="none" strike="noStrike">
                        <a:latin typeface="Arial Black"/>
                        <a:ea typeface="Arial Black"/>
                        <a:cs typeface="Arial Black"/>
                        <a:sym typeface="Arial Black"/>
                      </a:endParaRPr>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 0, 0</a:t>
                      </a:r>
                      <a:endParaRPr sz="1100"/>
                    </a:p>
                  </a:txBody>
                  <a:tcPr marT="34300" marB="34300" marR="68600" marL="68600"/>
                </a:tc>
              </a:tr>
              <a:tr h="661950">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Estilos inline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 0</a:t>
                      </a:r>
                      <a:endParaRPr sz="1100"/>
                    </a:p>
                  </a:txBody>
                  <a:tcPr marT="34300" marB="34300" marR="68600" marL="68600"/>
                </a:tc>
              </a:tr>
              <a:tr h="661950">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ID</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a:t>
                      </a:r>
                      <a:endParaRPr sz="1100"/>
                    </a:p>
                  </a:txBody>
                  <a:tcPr marT="34300" marB="34300" marR="68600" marL="68600"/>
                </a:tc>
              </a:tr>
              <a:tr h="661950">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Clases y pseudoclases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a:t>
                      </a:r>
                      <a:endParaRPr sz="1100"/>
                    </a:p>
                  </a:txBody>
                  <a:tcPr marT="34300" marB="34300" marR="68600" marL="68600"/>
                </a:tc>
              </a:tr>
              <a:tr h="661950">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Etiquetas y pseudoelementos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0, 0, 0, 0, </a:t>
                      </a:r>
                      <a:r>
                        <a:rPr b="0" lang="es" sz="1800" u="none" cap="none" strike="noStrike">
                          <a:solidFill>
                            <a:schemeClr val="dk2"/>
                          </a:solidFill>
                          <a:latin typeface="Arial Black"/>
                          <a:ea typeface="Arial Black"/>
                          <a:cs typeface="Arial Black"/>
                          <a:sym typeface="Arial Black"/>
                        </a:rPr>
                        <a:t>1</a:t>
                      </a:r>
                      <a:endParaRPr sz="1100"/>
                    </a:p>
                  </a:txBody>
                  <a:tcPr marT="34300" marB="34300" marR="68600" marL="686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Especificidad</a:t>
            </a:r>
            <a:endParaRPr b="1" i="0" sz="1200" u="none" cap="none" strike="noStrike">
              <a:solidFill>
                <a:srgbClr val="000000"/>
              </a:solidFill>
              <a:latin typeface="Arial"/>
              <a:ea typeface="Arial"/>
              <a:cs typeface="Arial"/>
              <a:sym typeface="Arial"/>
            </a:endParaRPr>
          </a:p>
        </p:txBody>
      </p:sp>
      <p:graphicFrame>
        <p:nvGraphicFramePr>
          <p:cNvPr id="201" name="Google Shape;201;p33"/>
          <p:cNvGraphicFramePr/>
          <p:nvPr/>
        </p:nvGraphicFramePr>
        <p:xfrm>
          <a:off x="1113181" y="1540565"/>
          <a:ext cx="3000000" cy="3000000"/>
        </p:xfrm>
        <a:graphic>
          <a:graphicData uri="http://schemas.openxmlformats.org/drawingml/2006/table">
            <a:tbl>
              <a:tblPr bandRow="1" firstRow="1">
                <a:gradFill>
                  <a:gsLst>
                    <a:gs pos="0">
                      <a:srgbClr val="489BE7"/>
                    </a:gs>
                    <a:gs pos="100000">
                      <a:srgbClr val="91CCFF"/>
                    </a:gs>
                  </a:gsLst>
                  <a:lin ang="16200038" scaled="0"/>
                </a:gradFill>
                <a:tableStyleId>{2B136A4D-39C7-4ABE-957F-96D8F657383F}</a:tableStyleId>
              </a:tblPr>
              <a:tblGrid>
                <a:gridCol w="4066600"/>
                <a:gridCol w="3218775"/>
              </a:tblGrid>
              <a:tr h="648575">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cualquier-selector { color: #FF0000!important;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 0, 0</a:t>
                      </a:r>
                      <a:endParaRPr sz="1100"/>
                    </a:p>
                  </a:txBody>
                  <a:tcPr marT="34300" marB="34300" marR="68600" marL="68600"/>
                </a:tc>
              </a:tr>
              <a:tr h="661950">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&lt;p style=“color:#FF0000;”&gt;Lorem Ipsum&lt;/p&gt;</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 0</a:t>
                      </a:r>
                      <a:endParaRPr sz="1100"/>
                    </a:p>
                  </a:txBody>
                  <a:tcPr marT="34300" marB="34300" marR="68600" marL="68600"/>
                </a:tc>
              </a:tr>
              <a:tr h="661950">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#parrafo { color: #FF0000;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 0</a:t>
                      </a:r>
                      <a:endParaRPr sz="1100"/>
                    </a:p>
                  </a:txBody>
                  <a:tcPr marT="34300" marB="34300" marR="68600" marL="68600"/>
                </a:tc>
              </a:tr>
              <a:tr h="661950">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.parrafo { color: #FF0000;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0, 0, 0, </a:t>
                      </a:r>
                      <a:r>
                        <a:rPr b="0" lang="es" sz="1800" u="none" cap="none" strike="noStrike">
                          <a:solidFill>
                            <a:schemeClr val="dk2"/>
                          </a:solidFill>
                          <a:latin typeface="Arial Black"/>
                          <a:ea typeface="Arial Black"/>
                          <a:cs typeface="Arial Black"/>
                          <a:sym typeface="Arial Black"/>
                        </a:rPr>
                        <a:t>1</a:t>
                      </a:r>
                      <a:r>
                        <a:rPr b="0" lang="es" sz="1800" u="none" cap="none" strike="noStrike">
                          <a:latin typeface="Arial Black"/>
                          <a:ea typeface="Arial Black"/>
                          <a:cs typeface="Arial Black"/>
                          <a:sym typeface="Arial Black"/>
                        </a:rPr>
                        <a:t>, 0</a:t>
                      </a:r>
                      <a:endParaRPr sz="1100"/>
                    </a:p>
                  </a:txBody>
                  <a:tcPr marT="34300" marB="34300" marR="68600" marL="68600"/>
                </a:tc>
              </a:tr>
              <a:tr h="661950">
                <a:tc>
                  <a:txBody>
                    <a:bodyPr/>
                    <a:lstStyle/>
                    <a:p>
                      <a:pPr indent="0" lvl="0" marL="0" marR="0" rtl="0" algn="l">
                        <a:lnSpc>
                          <a:spcPct val="100000"/>
                        </a:lnSpc>
                        <a:spcBef>
                          <a:spcPts val="0"/>
                        </a:spcBef>
                        <a:spcAft>
                          <a:spcPts val="0"/>
                        </a:spcAft>
                        <a:buNone/>
                      </a:pPr>
                      <a:r>
                        <a:rPr b="0" lang="es" sz="1500" u="none" cap="none" strike="noStrike">
                          <a:latin typeface="Arial Black"/>
                          <a:ea typeface="Arial Black"/>
                          <a:cs typeface="Arial Black"/>
                          <a:sym typeface="Arial Black"/>
                        </a:rPr>
                        <a:t>p { color: #FF0000; }</a:t>
                      </a:r>
                      <a:endParaRPr sz="1100"/>
                    </a:p>
                  </a:txBody>
                  <a:tcPr marT="34300" marB="34300" marR="68600" marL="68600"/>
                </a:tc>
                <a:tc>
                  <a:txBody>
                    <a:bodyPr/>
                    <a:lstStyle/>
                    <a:p>
                      <a:pPr indent="0" lvl="0" marL="0" marR="0" rtl="0" algn="ctr">
                        <a:lnSpc>
                          <a:spcPct val="100000"/>
                        </a:lnSpc>
                        <a:spcBef>
                          <a:spcPts val="0"/>
                        </a:spcBef>
                        <a:spcAft>
                          <a:spcPts val="0"/>
                        </a:spcAft>
                        <a:buNone/>
                      </a:pPr>
                      <a:r>
                        <a:rPr b="0" lang="es" sz="1800" u="none" cap="none" strike="noStrike">
                          <a:latin typeface="Arial Black"/>
                          <a:ea typeface="Arial Black"/>
                          <a:cs typeface="Arial Black"/>
                          <a:sym typeface="Arial Black"/>
                        </a:rPr>
                        <a:t>0, 0, 0, 0, </a:t>
                      </a:r>
                      <a:r>
                        <a:rPr b="0" lang="es" sz="1800" u="none" cap="none" strike="noStrike">
                          <a:solidFill>
                            <a:schemeClr val="dk2"/>
                          </a:solidFill>
                          <a:latin typeface="Arial Black"/>
                          <a:ea typeface="Arial Black"/>
                          <a:cs typeface="Arial Black"/>
                          <a:sym typeface="Arial Black"/>
                        </a:rPr>
                        <a:t>1</a:t>
                      </a:r>
                      <a:endParaRPr sz="1100"/>
                    </a:p>
                  </a:txBody>
                  <a:tcPr marT="34300" marB="34300" marR="68600" marL="686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Modelo de Caja</a:t>
            </a:r>
            <a:endParaRPr b="1" i="0" sz="1200" u="none" cap="none" strike="noStrike">
              <a:solidFill>
                <a:srgbClr val="000000"/>
              </a:solidFill>
              <a:latin typeface="Arial"/>
              <a:ea typeface="Arial"/>
              <a:cs typeface="Arial"/>
              <a:sym typeface="Arial"/>
            </a:endParaRPr>
          </a:p>
        </p:txBody>
      </p:sp>
      <p:pic>
        <p:nvPicPr>
          <p:cNvPr id="208" name="Google Shape;208;p34"/>
          <p:cNvPicPr preferRelativeResize="0"/>
          <p:nvPr/>
        </p:nvPicPr>
        <p:blipFill rotWithShape="1">
          <a:blip r:embed="rId3">
            <a:alphaModFix/>
          </a:blip>
          <a:srcRect b="6692" l="4343" r="4797" t="8273"/>
          <a:stretch/>
        </p:blipFill>
        <p:spPr>
          <a:xfrm>
            <a:off x="919264" y="893604"/>
            <a:ext cx="7141023" cy="4249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nvSpPr>
        <p:spPr>
          <a:xfrm>
            <a:off x="271873" y="978469"/>
            <a:ext cx="8767800" cy="4164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Se utilizan para crear espacio alrededor de los elementos, fuera de los bordes definidos. </a:t>
            </a:r>
            <a:endParaRPr b="0" i="0" sz="21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2700" u="none" cap="none" strike="noStrike">
              <a:solidFill>
                <a:schemeClr val="dk1"/>
              </a:solidFill>
              <a:latin typeface="Arial"/>
              <a:ea typeface="Arial"/>
              <a:cs typeface="Arial"/>
              <a:sym typeface="Arial"/>
            </a:endParaRPr>
          </a:p>
        </p:txBody>
      </p:sp>
      <p:sp>
        <p:nvSpPr>
          <p:cNvPr id="215" name="Google Shape;215;p3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Margin</a:t>
            </a:r>
            <a:endParaRPr b="1" i="0" sz="1200" u="none" cap="none" strike="noStrike">
              <a:solidFill>
                <a:srgbClr val="000000"/>
              </a:solidFill>
              <a:latin typeface="Arial"/>
              <a:ea typeface="Arial"/>
              <a:cs typeface="Arial"/>
              <a:sym typeface="Arial"/>
            </a:endParaRPr>
          </a:p>
        </p:txBody>
      </p:sp>
      <p:pic>
        <p:nvPicPr>
          <p:cNvPr id="216" name="Google Shape;216;p35"/>
          <p:cNvPicPr preferRelativeResize="0"/>
          <p:nvPr/>
        </p:nvPicPr>
        <p:blipFill rotWithShape="1">
          <a:blip r:embed="rId3">
            <a:alphaModFix/>
          </a:blip>
          <a:srcRect b="6810" l="4573" r="5214" t="7952"/>
          <a:stretch/>
        </p:blipFill>
        <p:spPr>
          <a:xfrm>
            <a:off x="343657" y="1838738"/>
            <a:ext cx="4576212" cy="3120887"/>
          </a:xfrm>
          <a:prstGeom prst="rect">
            <a:avLst/>
          </a:prstGeom>
          <a:noFill/>
          <a:ln>
            <a:noFill/>
          </a:ln>
        </p:spPr>
      </p:pic>
      <p:sp>
        <p:nvSpPr>
          <p:cNvPr id="217" name="Google Shape;217;p35"/>
          <p:cNvSpPr txBox="1"/>
          <p:nvPr/>
        </p:nvSpPr>
        <p:spPr>
          <a:xfrm>
            <a:off x="500932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margin-top</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margin-right</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margin-bottom</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margin-left</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18" name="Google Shape;218;p35"/>
          <p:cNvSpPr/>
          <p:nvPr/>
        </p:nvSpPr>
        <p:spPr>
          <a:xfrm>
            <a:off x="6619461" y="1938131"/>
            <a:ext cx="248400" cy="1004100"/>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219" name="Google Shape;219;p35"/>
          <p:cNvSpPr txBox="1"/>
          <p:nvPr/>
        </p:nvSpPr>
        <p:spPr>
          <a:xfrm>
            <a:off x="702444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auto</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px, em, rem, etc.</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porcentaje</a:t>
            </a:r>
            <a:endParaRPr sz="1100"/>
          </a:p>
          <a:p>
            <a:pPr indent="-114300" lvl="0" marL="215900" marR="0" rtl="0" algn="l">
              <a:lnSpc>
                <a:spcPct val="100000"/>
              </a:lnSpc>
              <a:spcBef>
                <a:spcPts val="0"/>
              </a:spcBef>
              <a:spcAft>
                <a:spcPts val="0"/>
              </a:spcAft>
              <a:buClr>
                <a:srgbClr val="000000"/>
              </a:buClr>
              <a:buSzPts val="1500"/>
              <a:buFont typeface="Noto Sans Symbols"/>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nvSpPr>
        <p:spPr>
          <a:xfrm>
            <a:off x="271873" y="893604"/>
            <a:ext cx="8767800" cy="42498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margin: 10px 20px 10px 20px;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margin: 10px 20px 10px;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margin: 10px 20px;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margin: 10px; </a:t>
            </a:r>
            <a:r>
              <a:rPr b="1" i="0" lang="es" sz="1500" u="none" cap="none" strike="noStrike">
                <a:solidFill>
                  <a:srgbClr val="05ADD5"/>
                </a:solidFill>
                <a:latin typeface="Arial"/>
                <a:ea typeface="Arial"/>
                <a:cs typeface="Arial"/>
                <a:sym typeface="Arial"/>
              </a:rPr>
              <a:t>top</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p:txBody>
      </p:sp>
      <p:sp>
        <p:nvSpPr>
          <p:cNvPr id="226" name="Google Shape;226;p3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Margin</a:t>
            </a:r>
            <a:endParaRPr b="1" i="0" sz="1200" u="none" cap="none" strike="noStrike">
              <a:solidFill>
                <a:srgbClr val="000000"/>
              </a:solidFill>
              <a:latin typeface="Arial"/>
              <a:ea typeface="Arial"/>
              <a:cs typeface="Arial"/>
              <a:sym typeface="Arial"/>
            </a:endParaRPr>
          </a:p>
        </p:txBody>
      </p:sp>
      <p:sp>
        <p:nvSpPr>
          <p:cNvPr id="227" name="Google Shape;227;p36"/>
          <p:cNvSpPr txBox="1"/>
          <p:nvPr/>
        </p:nvSpPr>
        <p:spPr>
          <a:xfrm>
            <a:off x="1625153" y="1194139"/>
            <a:ext cx="3632700" cy="46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	</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8" name="Google Shape;228;p36"/>
          <p:cNvSpPr txBox="1"/>
          <p:nvPr/>
        </p:nvSpPr>
        <p:spPr>
          <a:xfrm>
            <a:off x="1530626" y="2124427"/>
            <a:ext cx="2852700" cy="7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	</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a:t>
            </a:r>
            <a:r>
              <a:rPr b="1" i="0" lang="es" sz="1500" u="none" cap="none" strike="noStrike">
                <a:solidFill>
                  <a:srgbClr val="31078C"/>
                </a:solidFill>
                <a:latin typeface="Arial"/>
                <a:ea typeface="Arial"/>
                <a:cs typeface="Arial"/>
                <a:sym typeface="Arial"/>
              </a:rPr>
              <a:t>left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29" name="Google Shape;229;p36"/>
          <p:cNvSpPr txBox="1"/>
          <p:nvPr/>
        </p:nvSpPr>
        <p:spPr>
          <a:xfrm>
            <a:off x="1513196" y="3080679"/>
            <a:ext cx="2134500" cy="46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top</a:t>
            </a:r>
            <a:r>
              <a:rPr b="1" i="0" lang="es" sz="1500" u="none" cap="none" strike="noStrike">
                <a:solidFill>
                  <a:schemeClr val="dk1"/>
                </a:solidFill>
                <a:latin typeface="Arial"/>
                <a:ea typeface="Arial"/>
                <a:cs typeface="Arial"/>
                <a:sym typeface="Arial"/>
              </a:rPr>
              <a:t>|</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nvSpPr>
        <p:spPr>
          <a:xfrm>
            <a:off x="271873" y="978469"/>
            <a:ext cx="8767800" cy="4164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Se utiliza para generar espacio alrededor del contenido de un elemento dentro de los bordes definidos.</a:t>
            </a:r>
            <a:endParaRPr b="0" i="0" sz="2700" u="none" cap="none" strike="noStrike">
              <a:solidFill>
                <a:schemeClr val="dk1"/>
              </a:solidFill>
              <a:latin typeface="Arial"/>
              <a:ea typeface="Arial"/>
              <a:cs typeface="Arial"/>
              <a:sym typeface="Arial"/>
            </a:endParaRPr>
          </a:p>
        </p:txBody>
      </p:sp>
      <p:sp>
        <p:nvSpPr>
          <p:cNvPr id="236" name="Google Shape;236;p3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Padding</a:t>
            </a:r>
            <a:endParaRPr b="1" i="0" sz="1200" u="none" cap="none" strike="noStrike">
              <a:solidFill>
                <a:srgbClr val="000000"/>
              </a:solidFill>
              <a:latin typeface="Arial"/>
              <a:ea typeface="Arial"/>
              <a:cs typeface="Arial"/>
              <a:sym typeface="Arial"/>
            </a:endParaRPr>
          </a:p>
        </p:txBody>
      </p:sp>
      <p:sp>
        <p:nvSpPr>
          <p:cNvPr id="237" name="Google Shape;237;p37"/>
          <p:cNvSpPr txBox="1"/>
          <p:nvPr/>
        </p:nvSpPr>
        <p:spPr>
          <a:xfrm>
            <a:off x="500932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padding-top</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padding-right</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padding-bottom</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padding-left</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38" name="Google Shape;238;p37"/>
          <p:cNvSpPr/>
          <p:nvPr/>
        </p:nvSpPr>
        <p:spPr>
          <a:xfrm>
            <a:off x="6619461" y="1938131"/>
            <a:ext cx="248400" cy="1004100"/>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239" name="Google Shape;239;p37"/>
          <p:cNvSpPr txBox="1"/>
          <p:nvPr/>
        </p:nvSpPr>
        <p:spPr>
          <a:xfrm>
            <a:off x="7024443" y="1938131"/>
            <a:ext cx="2119500" cy="13929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px, em, rem, etc.</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 en relación al ancho del contenedor</a:t>
            </a:r>
            <a:endParaRPr sz="1100"/>
          </a:p>
          <a:p>
            <a:pPr indent="-114300" lvl="0" marL="215900" marR="0" rtl="0" algn="l">
              <a:lnSpc>
                <a:spcPct val="100000"/>
              </a:lnSpc>
              <a:spcBef>
                <a:spcPts val="0"/>
              </a:spcBef>
              <a:spcAft>
                <a:spcPts val="0"/>
              </a:spcAft>
              <a:buClr>
                <a:srgbClr val="000000"/>
              </a:buClr>
              <a:buSzPts val="1500"/>
              <a:buFont typeface="Noto Sans Symbols"/>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240" name="Google Shape;240;p37"/>
          <p:cNvPicPr preferRelativeResize="0"/>
          <p:nvPr/>
        </p:nvPicPr>
        <p:blipFill rotWithShape="1">
          <a:blip r:embed="rId3">
            <a:alphaModFix/>
          </a:blip>
          <a:srcRect b="7640" l="4841" r="4841" t="8761"/>
          <a:stretch/>
        </p:blipFill>
        <p:spPr>
          <a:xfrm>
            <a:off x="383858" y="1854242"/>
            <a:ext cx="4506630" cy="30783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nvSpPr>
        <p:spPr>
          <a:xfrm>
            <a:off x="271873" y="893604"/>
            <a:ext cx="8767800" cy="42498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padding: 10px 20px 10px 20px;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padding: 10px 20px 10px;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padding: 10px 20px;</a:t>
            </a:r>
            <a:endParaRPr sz="1100"/>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700" u="none" cap="none" strike="noStrike">
                <a:solidFill>
                  <a:schemeClr val="dk1"/>
                </a:solidFill>
                <a:latin typeface="Arial"/>
                <a:ea typeface="Arial"/>
                <a:cs typeface="Arial"/>
                <a:sym typeface="Arial"/>
              </a:rPr>
              <a:t>padding: 10px; </a:t>
            </a:r>
            <a:r>
              <a:rPr b="1" i="0" lang="es" sz="1500" u="none" cap="none" strike="noStrike">
                <a:solidFill>
                  <a:srgbClr val="05ADD5"/>
                </a:solidFill>
                <a:latin typeface="Arial"/>
                <a:ea typeface="Arial"/>
                <a:cs typeface="Arial"/>
                <a:sym typeface="Arial"/>
              </a:rPr>
              <a:t>top</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1" i="0" sz="2700" u="none" cap="none" strike="noStrike">
              <a:solidFill>
                <a:schemeClr val="dk1"/>
              </a:solidFill>
              <a:latin typeface="Arial"/>
              <a:ea typeface="Arial"/>
              <a:cs typeface="Arial"/>
              <a:sym typeface="Arial"/>
            </a:endParaRPr>
          </a:p>
        </p:txBody>
      </p:sp>
      <p:sp>
        <p:nvSpPr>
          <p:cNvPr id="247" name="Google Shape;247;p3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Padding</a:t>
            </a:r>
            <a:endParaRPr b="1" i="0" sz="1200" u="none" cap="none" strike="noStrike">
              <a:solidFill>
                <a:srgbClr val="000000"/>
              </a:solidFill>
              <a:latin typeface="Arial"/>
              <a:ea typeface="Arial"/>
              <a:cs typeface="Arial"/>
              <a:sym typeface="Arial"/>
            </a:endParaRPr>
          </a:p>
        </p:txBody>
      </p:sp>
      <p:sp>
        <p:nvSpPr>
          <p:cNvPr id="248" name="Google Shape;248;p38"/>
          <p:cNvSpPr txBox="1"/>
          <p:nvPr/>
        </p:nvSpPr>
        <p:spPr>
          <a:xfrm>
            <a:off x="1625153" y="1194139"/>
            <a:ext cx="3632700" cy="7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	</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49" name="Google Shape;249;p38"/>
          <p:cNvSpPr txBox="1"/>
          <p:nvPr/>
        </p:nvSpPr>
        <p:spPr>
          <a:xfrm>
            <a:off x="1530626" y="2124427"/>
            <a:ext cx="2852700" cy="7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	</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a:t>
            </a:r>
            <a:r>
              <a:rPr b="1" i="0" lang="es" sz="1500" u="none" cap="none" strike="noStrike">
                <a:solidFill>
                  <a:srgbClr val="31078C"/>
                </a:solidFill>
                <a:latin typeface="Arial"/>
                <a:ea typeface="Arial"/>
                <a:cs typeface="Arial"/>
                <a:sym typeface="Arial"/>
              </a:rPr>
              <a:t>left</a:t>
            </a:r>
            <a:r>
              <a:rPr b="1" i="0" lang="es" sz="1500" u="none" cap="none" strike="noStrike">
                <a:solidFill>
                  <a:schemeClr val="dk1"/>
                </a:solidFill>
                <a:latin typeface="Arial"/>
                <a:ea typeface="Arial"/>
                <a:cs typeface="Arial"/>
                <a:sym typeface="Arial"/>
              </a:rPr>
              <a:t>     </a:t>
            </a:r>
            <a:r>
              <a:rPr b="1" i="0" lang="es" sz="1500" u="none" cap="none" strike="noStrike">
                <a:solidFill>
                  <a:srgbClr val="002060"/>
                </a:solidFill>
                <a:latin typeface="Arial"/>
                <a:ea typeface="Arial"/>
                <a:cs typeface="Arial"/>
                <a:sym typeface="Arial"/>
              </a:rPr>
              <a:t>botton</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0" name="Google Shape;250;p38"/>
          <p:cNvSpPr txBox="1"/>
          <p:nvPr/>
        </p:nvSpPr>
        <p:spPr>
          <a:xfrm>
            <a:off x="1513195" y="3080679"/>
            <a:ext cx="2233800" cy="46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05ADD5"/>
                </a:solidFill>
                <a:latin typeface="Arial"/>
                <a:ea typeface="Arial"/>
                <a:cs typeface="Arial"/>
                <a:sym typeface="Arial"/>
              </a:rPr>
              <a:t>    top</a:t>
            </a:r>
            <a:r>
              <a:rPr b="1" i="0" lang="es" sz="1500" u="none" cap="none" strike="noStrike">
                <a:solidFill>
                  <a:schemeClr val="dk1"/>
                </a:solidFill>
                <a:latin typeface="Arial"/>
                <a:ea typeface="Arial"/>
                <a:cs typeface="Arial"/>
                <a:sym typeface="Arial"/>
              </a:rPr>
              <a:t>|</a:t>
            </a:r>
            <a:r>
              <a:rPr b="1" i="0" lang="es" sz="1500" u="none" cap="none" strike="noStrike">
                <a:solidFill>
                  <a:srgbClr val="002060"/>
                </a:solidFill>
                <a:latin typeface="Arial"/>
                <a:ea typeface="Arial"/>
                <a:cs typeface="Arial"/>
                <a:sym typeface="Arial"/>
              </a:rPr>
              <a:t>botton</a:t>
            </a:r>
            <a:r>
              <a:rPr b="1" i="0" lang="es" sz="1500" u="none" cap="none" strike="noStrike">
                <a:solidFill>
                  <a:schemeClr val="dk1"/>
                </a:solidFill>
                <a:latin typeface="Arial"/>
                <a:ea typeface="Arial"/>
                <a:cs typeface="Arial"/>
                <a:sym typeface="Arial"/>
              </a:rPr>
              <a:t>  </a:t>
            </a:r>
            <a:r>
              <a:rPr b="1" i="0" lang="es" sz="1500" u="none" cap="none" strike="noStrike">
                <a:solidFill>
                  <a:srgbClr val="CC0099"/>
                </a:solidFill>
                <a:latin typeface="Arial"/>
                <a:ea typeface="Arial"/>
                <a:cs typeface="Arial"/>
                <a:sym typeface="Arial"/>
              </a:rPr>
              <a:t>right</a:t>
            </a:r>
            <a:r>
              <a:rPr b="1" i="0" lang="es" sz="1500" u="none" cap="none" strike="noStrike">
                <a:solidFill>
                  <a:schemeClr val="dk1"/>
                </a:solidFill>
                <a:latin typeface="Arial"/>
                <a:ea typeface="Arial"/>
                <a:cs typeface="Arial"/>
                <a:sym typeface="Arial"/>
              </a:rPr>
              <a:t>|</a:t>
            </a:r>
            <a:r>
              <a:rPr b="1" i="0" lang="es" sz="1500" u="none" cap="none" strike="noStrike">
                <a:solidFill>
                  <a:srgbClr val="31078C"/>
                </a:solidFill>
                <a:latin typeface="Arial"/>
                <a:ea typeface="Arial"/>
                <a:cs typeface="Arial"/>
                <a:sym typeface="Arial"/>
              </a:rPr>
              <a:t>left</a:t>
            </a:r>
            <a:endParaRPr b="1" i="0" sz="1500" u="none" cap="none" strike="noStrike">
              <a:solidFill>
                <a:srgbClr val="31078C"/>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nvSpPr>
        <p:spPr>
          <a:xfrm>
            <a:off x="271873" y="978469"/>
            <a:ext cx="8767800" cy="4164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Permiten especificar el estilo, el ancho y el color del borde de un elemento.</a:t>
            </a:r>
            <a:endParaRPr b="0" i="0" sz="2700" u="none" cap="none" strike="noStrike">
              <a:solidFill>
                <a:schemeClr val="dk1"/>
              </a:solidFill>
              <a:latin typeface="Arial"/>
              <a:ea typeface="Arial"/>
              <a:cs typeface="Arial"/>
              <a:sym typeface="Arial"/>
            </a:endParaRPr>
          </a:p>
        </p:txBody>
      </p:sp>
      <p:sp>
        <p:nvSpPr>
          <p:cNvPr id="257" name="Google Shape;257;p3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Border</a:t>
            </a:r>
            <a:endParaRPr b="1" i="0" sz="1200" u="none" cap="none" strike="noStrike">
              <a:solidFill>
                <a:srgbClr val="000000"/>
              </a:solidFill>
              <a:latin typeface="Arial"/>
              <a:ea typeface="Arial"/>
              <a:cs typeface="Arial"/>
              <a:sym typeface="Arial"/>
            </a:endParaRPr>
          </a:p>
        </p:txBody>
      </p:sp>
      <p:sp>
        <p:nvSpPr>
          <p:cNvPr id="258" name="Google Shape;258;p39"/>
          <p:cNvSpPr txBox="1"/>
          <p:nvPr/>
        </p:nvSpPr>
        <p:spPr>
          <a:xfrm>
            <a:off x="500932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border-top</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border-right</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border-bottom</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border-left</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259" name="Google Shape;259;p39"/>
          <p:cNvSpPr/>
          <p:nvPr/>
        </p:nvSpPr>
        <p:spPr>
          <a:xfrm>
            <a:off x="6619461" y="1938131"/>
            <a:ext cx="248400" cy="1004100"/>
          </a:xfrm>
          <a:prstGeom prst="rightBrace">
            <a:avLst>
              <a:gd fmla="val 8333" name="adj1"/>
              <a:gd fmla="val 50000" name="adj2"/>
            </a:avLst>
          </a:prstGeom>
          <a:noFill/>
          <a:ln cap="flat" cmpd="sng" w="9525">
            <a:solidFill>
              <a:schemeClr val="accent3"/>
            </a:solidFill>
            <a:prstDash val="dash"/>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
        <p:nvSpPr>
          <p:cNvPr id="260" name="Google Shape;260;p39"/>
          <p:cNvSpPr txBox="1"/>
          <p:nvPr/>
        </p:nvSpPr>
        <p:spPr>
          <a:xfrm>
            <a:off x="7024443" y="1938131"/>
            <a:ext cx="1858800" cy="1162200"/>
          </a:xfrm>
          <a:prstGeom prst="rect">
            <a:avLst/>
          </a:prstGeom>
          <a:noFill/>
          <a:ln>
            <a:noFill/>
          </a:ln>
        </p:spPr>
        <p:txBody>
          <a:bodyPr anchorCtr="0" anchor="t" bIns="34275" lIns="68575" spcFirstLastPara="1" rIns="68575" wrap="square" tIns="34275">
            <a:spAutoFit/>
          </a:bodyPr>
          <a:lstStyle/>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border-color </a:t>
            </a:r>
            <a:endParaRPr sz="1100"/>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border-style</a:t>
            </a:r>
            <a:endParaRPr b="1" i="0" sz="1500" u="none" cap="none" strike="noStrike">
              <a:solidFill>
                <a:srgbClr val="000000"/>
              </a:solidFill>
              <a:latin typeface="Arial"/>
              <a:ea typeface="Arial"/>
              <a:cs typeface="Arial"/>
              <a:sym typeface="Arial"/>
            </a:endParaRPr>
          </a:p>
          <a:p>
            <a:pPr indent="-209550" lvl="0" marL="215900" marR="0" rtl="0" algn="l">
              <a:lnSpc>
                <a:spcPct val="100000"/>
              </a:lnSpc>
              <a:spcBef>
                <a:spcPts val="0"/>
              </a:spcBef>
              <a:spcAft>
                <a:spcPts val="0"/>
              </a:spcAft>
              <a:buClr>
                <a:srgbClr val="000000"/>
              </a:buClr>
              <a:buSzPts val="1500"/>
              <a:buFont typeface="Noto Sans Symbols"/>
              <a:buChar char="❖"/>
            </a:pPr>
            <a:r>
              <a:rPr b="1" i="0" lang="es" sz="1500" u="none" cap="none" strike="noStrike">
                <a:solidFill>
                  <a:srgbClr val="000000"/>
                </a:solidFill>
                <a:latin typeface="Arial"/>
                <a:ea typeface="Arial"/>
                <a:cs typeface="Arial"/>
                <a:sym typeface="Arial"/>
              </a:rPr>
              <a:t>border-width</a:t>
            </a:r>
            <a:endParaRPr b="1" i="0" sz="1500" u="none" cap="none" strike="noStrike">
              <a:solidFill>
                <a:srgbClr val="000000"/>
              </a:solidFill>
              <a:latin typeface="Arial"/>
              <a:ea typeface="Arial"/>
              <a:cs typeface="Arial"/>
              <a:sym typeface="Arial"/>
            </a:endParaRPr>
          </a:p>
          <a:p>
            <a:pPr indent="-114300" lvl="0" marL="215900" marR="0" rtl="0" algn="l">
              <a:lnSpc>
                <a:spcPct val="100000"/>
              </a:lnSpc>
              <a:spcBef>
                <a:spcPts val="0"/>
              </a:spcBef>
              <a:spcAft>
                <a:spcPts val="0"/>
              </a:spcAft>
              <a:buClr>
                <a:srgbClr val="000000"/>
              </a:buClr>
              <a:buSzPts val="1500"/>
              <a:buFont typeface="Noto Sans Symbols"/>
              <a:buNone/>
            </a:pPr>
            <a:r>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pic>
        <p:nvPicPr>
          <p:cNvPr id="261" name="Google Shape;261;p39"/>
          <p:cNvPicPr preferRelativeResize="0"/>
          <p:nvPr/>
        </p:nvPicPr>
        <p:blipFill rotWithShape="1">
          <a:blip r:embed="rId3">
            <a:alphaModFix/>
          </a:blip>
          <a:srcRect b="8051" l="5179" r="5820" t="9364"/>
          <a:stretch/>
        </p:blipFill>
        <p:spPr>
          <a:xfrm>
            <a:off x="321123" y="1867555"/>
            <a:ext cx="4531697" cy="30214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nvSpPr>
        <p:spPr>
          <a:xfrm>
            <a:off x="271873" y="978469"/>
            <a:ext cx="8767800" cy="4164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Indica como se debe calcular el ancho y el alto total de un elemento.</a:t>
            </a:r>
            <a:endParaRPr sz="1100"/>
          </a:p>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Esta propiedad ayuda a crear diseños de cajas más fácil y mucho más intuitivos.</a:t>
            </a:r>
            <a:endParaRPr sz="1100"/>
          </a:p>
          <a:p>
            <a:pPr indent="0" lvl="0" marL="0" marR="0" rtl="0" algn="l">
              <a:lnSpc>
                <a:spcPct val="90000"/>
              </a:lnSpc>
              <a:spcBef>
                <a:spcPts val="800"/>
              </a:spcBef>
              <a:spcAft>
                <a:spcPts val="0"/>
              </a:spcAft>
              <a:buClr>
                <a:schemeClr val="dk1"/>
              </a:buClr>
              <a:buSzPts val="1400"/>
              <a:buFont typeface="Arial"/>
              <a:buNone/>
            </a:pPr>
            <a:r>
              <a:rPr b="0" i="0" lang="es" sz="2100" u="none" cap="none" strike="noStrike">
                <a:solidFill>
                  <a:schemeClr val="dk1"/>
                </a:solidFill>
                <a:latin typeface="Arial"/>
                <a:ea typeface="Arial"/>
                <a:cs typeface="Arial"/>
                <a:sym typeface="Arial"/>
              </a:rPr>
              <a:t>Acepta los valores:</a:t>
            </a:r>
            <a:endParaRPr sz="1100"/>
          </a:p>
          <a:p>
            <a:pPr indent="-254000" lvl="0" marL="254000" marR="0" rtl="0" algn="l">
              <a:lnSpc>
                <a:spcPct val="90000"/>
              </a:lnSpc>
              <a:spcBef>
                <a:spcPts val="800"/>
              </a:spcBef>
              <a:spcAft>
                <a:spcPts val="0"/>
              </a:spcAft>
              <a:buClr>
                <a:schemeClr val="dk1"/>
              </a:buClr>
              <a:buSzPts val="1400"/>
              <a:buFont typeface="Noto Sans Symbols"/>
              <a:buChar char="❖"/>
            </a:pPr>
            <a:r>
              <a:rPr b="1" i="0" lang="es" sz="2100" u="none" cap="none" strike="noStrike">
                <a:solidFill>
                  <a:schemeClr val="dk1"/>
                </a:solidFill>
                <a:latin typeface="Arial"/>
                <a:ea typeface="Arial"/>
                <a:cs typeface="Arial"/>
                <a:sym typeface="Arial"/>
              </a:rPr>
              <a:t>box-sizing: content-box: </a:t>
            </a:r>
            <a:r>
              <a:rPr b="0" i="0" lang="es" sz="2100" u="none" cap="none" strike="noStrike">
                <a:solidFill>
                  <a:schemeClr val="dk1"/>
                </a:solidFill>
                <a:latin typeface="Arial"/>
                <a:ea typeface="Arial"/>
                <a:cs typeface="Arial"/>
                <a:sym typeface="Arial"/>
              </a:rPr>
              <a:t>Es el valor que cualquier caja tiene asignada por defecto. Las 	propiedades width y height no incluyen el border, padding o margin.</a:t>
            </a:r>
            <a:endParaRPr b="0" i="0" sz="1200" u="none" cap="none" strike="noStrike">
              <a:solidFill>
                <a:schemeClr val="dk1"/>
              </a:solidFill>
              <a:latin typeface="Arial"/>
              <a:ea typeface="Arial"/>
              <a:cs typeface="Arial"/>
              <a:sym typeface="Arial"/>
            </a:endParaRPr>
          </a:p>
          <a:p>
            <a:pPr indent="-254000" lvl="0" marL="254000" marR="0" rtl="0" algn="l">
              <a:lnSpc>
                <a:spcPct val="90000"/>
              </a:lnSpc>
              <a:spcBef>
                <a:spcPts val="800"/>
              </a:spcBef>
              <a:spcAft>
                <a:spcPts val="0"/>
              </a:spcAft>
              <a:buClr>
                <a:schemeClr val="dk1"/>
              </a:buClr>
              <a:buSzPts val="1400"/>
              <a:buFont typeface="Noto Sans Symbols"/>
              <a:buChar char="❖"/>
            </a:pPr>
            <a:r>
              <a:rPr b="1" i="0" lang="es" sz="2100" u="none" cap="none" strike="noStrike">
                <a:solidFill>
                  <a:schemeClr val="dk1"/>
                </a:solidFill>
                <a:latin typeface="Arial"/>
                <a:ea typeface="Arial"/>
                <a:cs typeface="Arial"/>
                <a:sym typeface="Arial"/>
              </a:rPr>
              <a:t>box-sizing: border-box: </a:t>
            </a:r>
            <a:r>
              <a:rPr b="0" i="0" lang="es" sz="2100" u="none" cap="none" strike="noStrike">
                <a:solidFill>
                  <a:schemeClr val="dk1"/>
                </a:solidFill>
                <a:latin typeface="Arial"/>
                <a:ea typeface="Arial"/>
                <a:cs typeface="Arial"/>
                <a:sym typeface="Arial"/>
              </a:rPr>
              <a:t>Las propiedades width y height incluyen el contenido, padding y border pero no el margin.</a:t>
            </a:r>
            <a:endParaRPr sz="1100"/>
          </a:p>
        </p:txBody>
      </p:sp>
      <p:sp>
        <p:nvSpPr>
          <p:cNvPr id="268" name="Google Shape;268;p4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Box-sizing </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nvSpPr>
        <p:spPr>
          <a:xfrm>
            <a:off x="281813" y="1716607"/>
            <a:ext cx="8767800" cy="3834300"/>
          </a:xfrm>
          <a:prstGeom prst="rect">
            <a:avLst/>
          </a:prstGeom>
          <a:noFill/>
          <a:ln>
            <a:noFill/>
          </a:ln>
        </p:spPr>
        <p:txBody>
          <a:bodyPr anchorCtr="0" anchor="t" bIns="34275" lIns="68575" spcFirstLastPara="1" rIns="68575" wrap="square" tIns="34275">
            <a:normAutofit/>
          </a:bodyPr>
          <a:lstStyle/>
          <a:p>
            <a:pPr indent="-342900" lvl="0" marL="342900" marR="0" rtl="0" algn="l">
              <a:lnSpc>
                <a:spcPct val="90000"/>
              </a:lnSpc>
              <a:spcBef>
                <a:spcPts val="800"/>
              </a:spcBef>
              <a:spcAft>
                <a:spcPts val="0"/>
              </a:spcAft>
              <a:buClr>
                <a:schemeClr val="dk1"/>
              </a:buClr>
              <a:buSzPts val="1400"/>
              <a:buFont typeface="Noto Sans Symbols"/>
              <a:buChar char="✔"/>
            </a:pPr>
            <a:r>
              <a:rPr b="1" i="0" lang="es" sz="3000" u="sng" cap="none" strike="noStrike">
                <a:solidFill>
                  <a:srgbClr val="2E75B5"/>
                </a:solidFill>
                <a:latin typeface="Calibri"/>
                <a:ea typeface="Calibri"/>
                <a:cs typeface="Calibri"/>
                <a:sym typeface="Calibri"/>
                <a:hlinkClick r:id="rId3">
                  <a:extLst>
                    <a:ext uri="{A12FA001-AC4F-418D-AE19-62706E023703}">
                      <ahyp:hlinkClr val="tx"/>
                    </a:ext>
                  </a:extLst>
                </a:hlinkClick>
              </a:rPr>
              <a:t>https://flukeout.github.io</a:t>
            </a:r>
            <a:endParaRPr sz="1100"/>
          </a:p>
          <a:p>
            <a:pPr indent="-342900" lvl="0" marL="342900" marR="0" rtl="0" algn="l">
              <a:lnSpc>
                <a:spcPct val="90000"/>
              </a:lnSpc>
              <a:spcBef>
                <a:spcPts val="800"/>
              </a:spcBef>
              <a:spcAft>
                <a:spcPts val="0"/>
              </a:spcAft>
              <a:buClr>
                <a:schemeClr val="dk1"/>
              </a:buClr>
              <a:buSzPts val="1400"/>
              <a:buFont typeface="Noto Sans Symbols"/>
              <a:buChar char="✔"/>
            </a:pPr>
            <a:r>
              <a:rPr b="1" i="0" lang="es" sz="3000" u="sng" cap="none" strike="noStrike">
                <a:solidFill>
                  <a:srgbClr val="2E75B5"/>
                </a:solidFill>
                <a:latin typeface="Calibri"/>
                <a:ea typeface="Calibri"/>
                <a:cs typeface="Calibri"/>
                <a:sym typeface="Calibri"/>
              </a:rPr>
              <a:t>http://cssgridgarden.com</a:t>
            </a:r>
            <a:endParaRPr b="1" i="0" sz="3000" u="sng" cap="none" strike="noStrike">
              <a:solidFill>
                <a:srgbClr val="2E75B5"/>
              </a:solidFill>
              <a:latin typeface="Calibri"/>
              <a:ea typeface="Calibri"/>
              <a:cs typeface="Calibri"/>
              <a:sym typeface="Calibri"/>
              <a:hlinkClick r:id="rId4">
                <a:extLst>
                  <a:ext uri="{A12FA001-AC4F-418D-AE19-62706E023703}">
                    <ahyp:hlinkClr val="tx"/>
                  </a:ext>
                </a:extLst>
              </a:hlinkClick>
            </a:endParaRPr>
          </a:p>
          <a:p>
            <a:pPr indent="-342900" lvl="0" marL="342900" marR="0" rtl="0" algn="l">
              <a:lnSpc>
                <a:spcPct val="90000"/>
              </a:lnSpc>
              <a:spcBef>
                <a:spcPts val="800"/>
              </a:spcBef>
              <a:spcAft>
                <a:spcPts val="0"/>
              </a:spcAft>
              <a:buClr>
                <a:schemeClr val="dk1"/>
              </a:buClr>
              <a:buSzPts val="1400"/>
              <a:buFont typeface="Noto Sans Symbols"/>
              <a:buChar char="✔"/>
            </a:pPr>
            <a:r>
              <a:rPr b="1" i="0" lang="es" sz="3000" u="sng" cap="none" strike="noStrike">
                <a:solidFill>
                  <a:srgbClr val="2E75B5"/>
                </a:solidFill>
                <a:latin typeface="Calibri"/>
                <a:ea typeface="Calibri"/>
                <a:cs typeface="Calibri"/>
                <a:sym typeface="Calibri"/>
              </a:rPr>
              <a:t>http://www.flexboxdefense.com</a:t>
            </a:r>
            <a:endParaRPr sz="1100"/>
          </a:p>
          <a:p>
            <a:pPr indent="-342900" lvl="0" marL="342900" marR="0" rtl="0" algn="l">
              <a:lnSpc>
                <a:spcPct val="90000"/>
              </a:lnSpc>
              <a:spcBef>
                <a:spcPts val="800"/>
              </a:spcBef>
              <a:spcAft>
                <a:spcPts val="0"/>
              </a:spcAft>
              <a:buClr>
                <a:schemeClr val="dk1"/>
              </a:buClr>
              <a:buSzPts val="1400"/>
              <a:buFont typeface="Noto Sans Symbols"/>
              <a:buChar char="✔"/>
            </a:pPr>
            <a:r>
              <a:rPr b="1" i="0" lang="es" sz="3000" u="sng" cap="none" strike="noStrike">
                <a:solidFill>
                  <a:srgbClr val="2E75B5"/>
                </a:solidFill>
                <a:latin typeface="Calibri"/>
                <a:ea typeface="Calibri"/>
                <a:cs typeface="Calibri"/>
                <a:sym typeface="Calibri"/>
              </a:rPr>
              <a:t>https://flexboxfroggy.com</a:t>
            </a:r>
            <a:endParaRPr sz="1100"/>
          </a:p>
          <a:p>
            <a:pPr indent="-342900" lvl="0" marL="342900" marR="0" rtl="0" algn="l">
              <a:lnSpc>
                <a:spcPct val="90000"/>
              </a:lnSpc>
              <a:spcBef>
                <a:spcPts val="800"/>
              </a:spcBef>
              <a:spcAft>
                <a:spcPts val="0"/>
              </a:spcAft>
              <a:buClr>
                <a:schemeClr val="dk1"/>
              </a:buClr>
              <a:buSzPts val="1400"/>
              <a:buFont typeface="Noto Sans Symbols"/>
              <a:buChar char="✔"/>
            </a:pPr>
            <a:r>
              <a:rPr b="1" i="0" lang="es" sz="3000" u="sng" cap="none" strike="noStrike">
                <a:solidFill>
                  <a:srgbClr val="2E75B5"/>
                </a:solidFill>
                <a:latin typeface="Calibri"/>
                <a:ea typeface="Calibri"/>
                <a:cs typeface="Calibri"/>
                <a:sym typeface="Calibri"/>
                <a:hlinkClick r:id="rId5">
                  <a:extLst>
                    <a:ext uri="{A12FA001-AC4F-418D-AE19-62706E023703}">
                      <ahyp:hlinkClr val="tx"/>
                    </a:ext>
                  </a:extLst>
                </a:hlinkClick>
              </a:rPr>
              <a:t>https://mastery.games/flexboxzombies</a:t>
            </a:r>
            <a:endParaRPr b="1" i="0" sz="3000" u="sng" cap="none" strike="noStrike">
              <a:solidFill>
                <a:srgbClr val="2E75B5"/>
              </a:solidFill>
              <a:latin typeface="Calibri"/>
              <a:ea typeface="Calibri"/>
              <a:cs typeface="Calibri"/>
              <a:sym typeface="Calibri"/>
            </a:endParaRPr>
          </a:p>
          <a:p>
            <a:pPr indent="-342900" lvl="0" marL="342900" marR="0" rtl="0" algn="l">
              <a:lnSpc>
                <a:spcPct val="90000"/>
              </a:lnSpc>
              <a:spcBef>
                <a:spcPts val="800"/>
              </a:spcBef>
              <a:spcAft>
                <a:spcPts val="0"/>
              </a:spcAft>
              <a:buClr>
                <a:schemeClr val="dk1"/>
              </a:buClr>
              <a:buSzPts val="1400"/>
              <a:buFont typeface="Noto Sans Symbols"/>
              <a:buChar char="✔"/>
            </a:pPr>
            <a:r>
              <a:rPr b="1" i="0" lang="es" sz="3000" u="sng" cap="none" strike="noStrike">
                <a:solidFill>
                  <a:srgbClr val="2E75B5"/>
                </a:solidFill>
                <a:latin typeface="Calibri"/>
                <a:ea typeface="Calibri"/>
                <a:cs typeface="Calibri"/>
                <a:sym typeface="Calibri"/>
              </a:rPr>
              <a:t>https://cssbattle.dev</a:t>
            </a:r>
            <a:endParaRPr sz="1100"/>
          </a:p>
          <a:p>
            <a:pPr indent="-254000" lvl="0" marL="342900" marR="0" rtl="0" algn="l">
              <a:lnSpc>
                <a:spcPct val="90000"/>
              </a:lnSpc>
              <a:spcBef>
                <a:spcPts val="800"/>
              </a:spcBef>
              <a:spcAft>
                <a:spcPts val="0"/>
              </a:spcAft>
              <a:buClr>
                <a:schemeClr val="dk1"/>
              </a:buClr>
              <a:buSzPts val="1400"/>
              <a:buFont typeface="Noto Sans Symbols"/>
              <a:buNone/>
            </a:pPr>
            <a:r>
              <a:t/>
            </a:r>
            <a:endParaRPr b="0" i="0" sz="2100" u="none" cap="none" strike="noStrike">
              <a:solidFill>
                <a:schemeClr val="dk1"/>
              </a:solidFill>
              <a:latin typeface="Arial"/>
              <a:ea typeface="Arial"/>
              <a:cs typeface="Arial"/>
              <a:sym typeface="Arial"/>
            </a:endParaRPr>
          </a:p>
        </p:txBody>
      </p:sp>
      <p:sp>
        <p:nvSpPr>
          <p:cNvPr id="275" name="Google Shape;275;p41"/>
          <p:cNvSpPr txBox="1"/>
          <p:nvPr/>
        </p:nvSpPr>
        <p:spPr>
          <a:xfrm>
            <a:off x="0" y="326463"/>
            <a:ext cx="9144000" cy="992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     Juegos para aprender</a:t>
            </a:r>
            <a:endParaRPr sz="1100"/>
          </a:p>
          <a:p>
            <a:pPr indent="0" lvl="0" marL="0" marR="0" rtl="0" algn="ctr">
              <a:lnSpc>
                <a:spcPct val="100000"/>
              </a:lnSpc>
              <a:spcBef>
                <a:spcPts val="0"/>
              </a:spcBef>
              <a:spcAft>
                <a:spcPts val="0"/>
              </a:spcAft>
              <a:buNone/>
            </a:pPr>
            <a:r>
              <a:rPr b="1" i="0" lang="es" sz="3000" u="none" cap="none" strike="noStrike">
                <a:solidFill>
                  <a:srgbClr val="000000"/>
                </a:solidFill>
                <a:latin typeface="Arial"/>
                <a:ea typeface="Arial"/>
                <a:cs typeface="Arial"/>
                <a:sym typeface="Arial"/>
              </a:rPr>
              <a:t>  CSS </a:t>
            </a:r>
            <a:endParaRPr b="1" i="0" sz="1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119269" y="1023425"/>
            <a:ext cx="8925300" cy="4119900"/>
          </a:xfrm>
          <a:prstGeom prst="rect">
            <a:avLst/>
          </a:prstGeom>
          <a:noFill/>
          <a:ln>
            <a:noFill/>
          </a:ln>
        </p:spPr>
        <p:txBody>
          <a:bodyPr anchorCtr="0" anchor="t" bIns="34275" lIns="68575" spcFirstLastPara="1" rIns="68575" wrap="square" tIns="34275">
            <a:normAutofit fontScale="77500" lnSpcReduction="20000"/>
          </a:bodyPr>
          <a:lstStyle/>
          <a:p>
            <a:pPr indent="0" lvl="0" marL="0" marR="0" rtl="0" algn="l">
              <a:lnSpc>
                <a:spcPct val="90000"/>
              </a:lnSpc>
              <a:spcBef>
                <a:spcPts val="800"/>
              </a:spcBef>
              <a:spcAft>
                <a:spcPts val="0"/>
              </a:spcAft>
              <a:buClr>
                <a:schemeClr val="dk1"/>
              </a:buClr>
              <a:buSzPct val="88888"/>
              <a:buFont typeface="Arial"/>
              <a:buNone/>
            </a:pPr>
            <a:r>
              <a:rPr b="0" i="0" lang="es" sz="1800" u="none" cap="none" strike="noStrike">
                <a:solidFill>
                  <a:schemeClr val="dk1"/>
                </a:solidFill>
                <a:latin typeface="Arial"/>
                <a:ea typeface="Arial"/>
                <a:cs typeface="Arial"/>
                <a:sym typeface="Arial"/>
              </a:rPr>
              <a:t>Una pseudoclase es un selector que marca los elementos que están en un estado específico. Todas las pseudoclases son una palabra procedida por dos puntos y todas se comportan del mismo modo. Seleccionan un fragmento del documento que está en un estado determinado y se comportan como si se hubiera añadido una clase a su HTML.</a:t>
            </a:r>
            <a:endParaRPr sz="1100"/>
          </a:p>
          <a:p>
            <a:pPr indent="0" lvl="0" marL="0" marR="0" rtl="0" algn="l">
              <a:lnSpc>
                <a:spcPct val="90000"/>
              </a:lnSpc>
              <a:spcBef>
                <a:spcPts val="800"/>
              </a:spcBef>
              <a:spcAft>
                <a:spcPts val="0"/>
              </a:spcAft>
              <a:buClr>
                <a:schemeClr val="dk1"/>
              </a:buClr>
              <a:buSzPct val="106666"/>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6666"/>
              <a:buFont typeface="Arial"/>
              <a:buNone/>
            </a:pPr>
            <a:r>
              <a:rPr b="1" i="0" lang="es" sz="1500" u="none" cap="none" strike="noStrike">
                <a:solidFill>
                  <a:schemeClr val="lt1"/>
                </a:solidFill>
                <a:highlight>
                  <a:srgbClr val="000000"/>
                </a:highlight>
                <a:latin typeface="Arial Black"/>
                <a:ea typeface="Arial Black"/>
                <a:cs typeface="Arial Black"/>
                <a:sym typeface="Arial Black"/>
              </a:rPr>
              <a:t>:first-child:</a:t>
            </a:r>
            <a:r>
              <a:rPr b="1" i="0" lang="es" sz="1500" u="none" cap="none" strike="noStrike">
                <a:solidFill>
                  <a:schemeClr val="lt1"/>
                </a:solidFill>
                <a:latin typeface="Arial Black"/>
                <a:ea typeface="Arial Black"/>
                <a:cs typeface="Arial Black"/>
                <a:sym typeface="Arial Black"/>
              </a:rPr>
              <a:t> </a:t>
            </a:r>
            <a:r>
              <a:rPr b="0" i="0" lang="es" sz="1500" u="none" cap="none" strike="noStrike">
                <a:solidFill>
                  <a:schemeClr val="dk1"/>
                </a:solidFill>
                <a:latin typeface="Arial"/>
                <a:ea typeface="Arial"/>
                <a:cs typeface="Arial"/>
                <a:sym typeface="Arial"/>
              </a:rPr>
              <a:t>Se utiliza para representar al primer elemento entre un grupo de elementos hermanos.</a:t>
            </a:r>
            <a:endParaRPr sz="1100"/>
          </a:p>
          <a:p>
            <a:pPr indent="0" lvl="0" marL="88900" marR="0" rtl="0" algn="l">
              <a:lnSpc>
                <a:spcPct val="90000"/>
              </a:lnSpc>
              <a:spcBef>
                <a:spcPts val="800"/>
              </a:spcBef>
              <a:spcAft>
                <a:spcPts val="0"/>
              </a:spcAft>
              <a:buClr>
                <a:schemeClr val="dk1"/>
              </a:buClr>
              <a:buSzPct val="106666"/>
              <a:buFont typeface="Arial"/>
              <a:buNone/>
            </a:pPr>
            <a:r>
              <a:rPr b="1" i="0" lang="es" sz="1500" u="none" cap="none" strike="noStrike">
                <a:solidFill>
                  <a:srgbClr val="CC0099"/>
                </a:solidFill>
                <a:latin typeface="Calibri"/>
                <a:ea typeface="Calibri"/>
                <a:cs typeface="Calibri"/>
                <a:sym typeface="Calibri"/>
              </a:rPr>
              <a:t> </a:t>
            </a:r>
            <a:r>
              <a:rPr b="1" i="0" lang="es" sz="1700" u="none" cap="none" strike="noStrike">
                <a:solidFill>
                  <a:srgbClr val="CC0099"/>
                </a:solidFill>
                <a:latin typeface="Calibri"/>
                <a:ea typeface="Calibri"/>
                <a:cs typeface="Calibri"/>
                <a:sym typeface="Calibri"/>
              </a:rPr>
              <a:t>&lt;div&gt;</a:t>
            </a:r>
            <a:endParaRPr sz="1100"/>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chemeClr val="dk1"/>
                </a:solidFill>
                <a:latin typeface="Calibri"/>
                <a:ea typeface="Calibri"/>
                <a:cs typeface="Calibri"/>
                <a:sym typeface="Calibri"/>
              </a:rPr>
              <a:t>        </a:t>
            </a:r>
            <a:r>
              <a:rPr b="1" i="0" lang="es" sz="1700" u="none" cap="none" strike="noStrike">
                <a:solidFill>
                  <a:srgbClr val="CC0099"/>
                </a:solidFill>
                <a:latin typeface="Calibri"/>
                <a:ea typeface="Calibri"/>
                <a:cs typeface="Calibri"/>
                <a:sym typeface="Calibri"/>
              </a:rPr>
              <a:t>&lt;p&gt;</a:t>
            </a:r>
            <a:endParaRPr sz="1100"/>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        	</a:t>
            </a:r>
            <a:r>
              <a:rPr b="0" i="1" lang="es" sz="1700" u="none" cap="none" strike="noStrike">
                <a:solidFill>
                  <a:schemeClr val="dk1"/>
                </a:solidFill>
                <a:latin typeface="Calibri"/>
                <a:ea typeface="Calibri"/>
                <a:cs typeface="Calibri"/>
                <a:sym typeface="Calibri"/>
              </a:rPr>
              <a:t>Lorem ipsum dolor sit amet</a:t>
            </a:r>
            <a:endParaRPr sz="1100"/>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        &lt;/p&gt;</a:t>
            </a:r>
            <a:endParaRPr b="1" i="0" sz="1700" u="none" cap="none" strike="noStrike">
              <a:solidFill>
                <a:srgbClr val="CC0099"/>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        &lt;p&gt;</a:t>
            </a:r>
            <a:endParaRPr sz="1100"/>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        	</a:t>
            </a:r>
            <a:r>
              <a:rPr b="0" i="1" lang="es" sz="1700" u="none" cap="none" strike="noStrike">
                <a:solidFill>
                  <a:schemeClr val="dk1"/>
                </a:solidFill>
                <a:latin typeface="Calibri"/>
                <a:ea typeface="Calibri"/>
                <a:cs typeface="Calibri"/>
                <a:sym typeface="Calibri"/>
              </a:rPr>
              <a:t>Lorem ipsum dolor sit amet</a:t>
            </a:r>
            <a:endParaRPr b="0" i="1" sz="1700" u="none" cap="none" strike="noStrike">
              <a:solidFill>
                <a:schemeClr val="dk1"/>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        &lt;/p&gt;</a:t>
            </a:r>
            <a:endParaRPr b="1" i="0" sz="1700" u="none" cap="none" strike="noStrike">
              <a:solidFill>
                <a:srgbClr val="CC0099"/>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        &lt;p&gt;</a:t>
            </a:r>
            <a:endParaRPr sz="1100"/>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        	</a:t>
            </a:r>
            <a:r>
              <a:rPr b="0" i="1" lang="es" sz="1700" u="none" cap="none" strike="noStrike">
                <a:solidFill>
                  <a:schemeClr val="dk1"/>
                </a:solidFill>
                <a:latin typeface="Calibri"/>
                <a:ea typeface="Calibri"/>
                <a:cs typeface="Calibri"/>
                <a:sym typeface="Calibri"/>
              </a:rPr>
              <a:t>Lorem ipsum dolor sit amet</a:t>
            </a:r>
            <a:endParaRPr sz="1100"/>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        &lt;/p&gt;</a:t>
            </a:r>
            <a:endParaRPr sz="1100"/>
          </a:p>
          <a:p>
            <a:pPr indent="0" lvl="0" marL="88900" marR="0" rtl="0" algn="l">
              <a:lnSpc>
                <a:spcPct val="90000"/>
              </a:lnSpc>
              <a:spcBef>
                <a:spcPts val="800"/>
              </a:spcBef>
              <a:spcAft>
                <a:spcPts val="0"/>
              </a:spcAft>
              <a:buClr>
                <a:schemeClr val="dk1"/>
              </a:buClr>
              <a:buSzPct val="94117"/>
              <a:buFont typeface="Arial"/>
              <a:buNone/>
            </a:pPr>
            <a:r>
              <a:rPr b="1" i="0" lang="es" sz="1700" u="none" cap="none" strike="noStrike">
                <a:solidFill>
                  <a:srgbClr val="CC0099"/>
                </a:solidFill>
                <a:latin typeface="Calibri"/>
                <a:ea typeface="Calibri"/>
                <a:cs typeface="Calibri"/>
                <a:sym typeface="Calibri"/>
              </a:rPr>
              <a:t>&lt;/div&gt;</a:t>
            </a:r>
            <a:endParaRPr sz="1100"/>
          </a:p>
          <a:p>
            <a:pPr indent="0" lvl="0" marL="0" marR="0" rtl="0" algn="l">
              <a:lnSpc>
                <a:spcPct val="90000"/>
              </a:lnSpc>
              <a:spcBef>
                <a:spcPts val="800"/>
              </a:spcBef>
              <a:spcAft>
                <a:spcPts val="0"/>
              </a:spcAft>
              <a:buClr>
                <a:schemeClr val="dk1"/>
              </a:buClr>
              <a:buSzPct val="106666"/>
              <a:buFont typeface="Arial"/>
              <a:buNone/>
            </a:pPr>
            <a:r>
              <a:t/>
            </a:r>
            <a:endParaRPr b="0" i="0" sz="1500" u="none" cap="none" strike="noStrike">
              <a:solidFill>
                <a:schemeClr val="dk1"/>
              </a:solidFill>
              <a:latin typeface="Arial"/>
              <a:ea typeface="Arial"/>
              <a:cs typeface="Arial"/>
              <a:sym typeface="Arial"/>
            </a:endParaRPr>
          </a:p>
        </p:txBody>
      </p:sp>
      <p:sp>
        <p:nvSpPr>
          <p:cNvPr id="126" name="Google Shape;126;p2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Pseudoclases</a:t>
            </a:r>
            <a:endParaRPr b="1" i="0" sz="1100" u="none" cap="none" strike="noStrike">
              <a:solidFill>
                <a:srgbClr val="000000"/>
              </a:solidFill>
              <a:latin typeface="Arial"/>
              <a:ea typeface="Arial"/>
              <a:cs typeface="Arial"/>
              <a:sym typeface="Arial"/>
            </a:endParaRPr>
          </a:p>
        </p:txBody>
      </p:sp>
      <p:sp>
        <p:nvSpPr>
          <p:cNvPr id="127" name="Google Shape;127;p24"/>
          <p:cNvSpPr txBox="1"/>
          <p:nvPr/>
        </p:nvSpPr>
        <p:spPr>
          <a:xfrm>
            <a:off x="4227340" y="2571750"/>
            <a:ext cx="4716300" cy="2055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800" u="none" cap="none" strike="noStrike">
                <a:solidFill>
                  <a:srgbClr val="CC0099"/>
                </a:solidFill>
                <a:latin typeface="Arial Black"/>
                <a:ea typeface="Arial Black"/>
                <a:cs typeface="Arial Black"/>
                <a:sym typeface="Arial Black"/>
              </a:rPr>
              <a:t>p:first-child {</a:t>
            </a:r>
            <a:endParaRPr sz="1100"/>
          </a:p>
          <a:p>
            <a:pPr indent="0" lvl="0" marL="0" marR="0" rtl="0" algn="l">
              <a:lnSpc>
                <a:spcPct val="100000"/>
              </a:lnSpc>
              <a:spcBef>
                <a:spcPts val="0"/>
              </a:spcBef>
              <a:spcAft>
                <a:spcPts val="0"/>
              </a:spcAft>
              <a:buNone/>
            </a:pPr>
            <a:r>
              <a:rPr b="1" i="0" lang="es" sz="1800" u="none" cap="none" strike="noStrike">
                <a:solidFill>
                  <a:srgbClr val="000000"/>
                </a:solidFill>
                <a:latin typeface="Arial Black"/>
                <a:ea typeface="Arial Black"/>
                <a:cs typeface="Arial Black"/>
                <a:sym typeface="Arial Black"/>
              </a:rPr>
              <a:t>  </a:t>
            </a:r>
            <a:r>
              <a:rPr b="1" i="0" lang="es" sz="1800" u="none" cap="none" strike="noStrike">
                <a:solidFill>
                  <a:srgbClr val="00B0F0"/>
                </a:solidFill>
                <a:latin typeface="Arial Black"/>
                <a:ea typeface="Arial Black"/>
                <a:cs typeface="Arial Black"/>
                <a:sym typeface="Arial Black"/>
              </a:rPr>
              <a:t>color: </a:t>
            </a:r>
            <a:r>
              <a:rPr b="1" i="0" lang="es" sz="1800" u="none" cap="none" strike="noStrike">
                <a:solidFill>
                  <a:srgbClr val="FF0000"/>
                </a:solidFill>
                <a:latin typeface="Arial Black"/>
                <a:ea typeface="Arial Black"/>
                <a:cs typeface="Arial Black"/>
                <a:sym typeface="Arial Black"/>
              </a:rPr>
              <a:t>red</a:t>
            </a:r>
            <a:r>
              <a:rPr b="1" i="0" lang="es" sz="18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800" u="none" cap="none" strike="noStrike">
                <a:solidFill>
                  <a:srgbClr val="CC0099"/>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0" i="0" lang="es" sz="800" u="none" cap="none" strike="noStrike">
                <a:solidFill>
                  <a:srgbClr val="AEABAB"/>
                </a:solidFill>
                <a:latin typeface="Arial"/>
                <a:ea typeface="Arial"/>
                <a:cs typeface="Arial"/>
                <a:sym typeface="Arial"/>
              </a:rPr>
              <a:t>--------------------------------------------------------------------------------------------------------------------------------</a:t>
            </a:r>
            <a:endParaRPr b="1" i="0" sz="700" u="none" cap="none" strike="noStrike">
              <a:solidFill>
                <a:srgbClr val="CC0099"/>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1400" u="none" cap="none" strike="noStrike">
                <a:solidFill>
                  <a:srgbClr val="FF0000"/>
                </a:solidFill>
                <a:latin typeface="Times New Roman"/>
                <a:ea typeface="Times New Roman"/>
                <a:cs typeface="Times New Roman"/>
                <a:sym typeface="Times New Roman"/>
              </a:rPr>
              <a:t>Lorem ipsum dolor sit amet.</a:t>
            </a:r>
            <a:endParaRPr b="0" i="0" sz="1400" u="none" cap="none" strike="noStrike">
              <a:solidFill>
                <a:srgbClr val="FF0000"/>
              </a:solidFill>
              <a:latin typeface="Arial Black"/>
              <a:ea typeface="Arial Black"/>
              <a:cs typeface="Arial Black"/>
              <a:sym typeface="Arial Black"/>
            </a:endParaRPr>
          </a:p>
          <a:p>
            <a:pPr indent="0" lvl="0" marL="0" marR="0" rtl="0" algn="l">
              <a:lnSpc>
                <a:spcPct val="100000"/>
              </a:lnSpc>
              <a:spcBef>
                <a:spcPts val="0"/>
              </a:spcBef>
              <a:spcAft>
                <a:spcPts val="0"/>
              </a:spcAft>
              <a:buNone/>
            </a:pPr>
            <a:r>
              <a:rPr b="0" i="0" lang="es" sz="1400" u="none" cap="none" strike="noStrike">
                <a:solidFill>
                  <a:schemeClr val="dk1"/>
                </a:solidFill>
                <a:latin typeface="Times New Roman"/>
                <a:ea typeface="Times New Roman"/>
                <a:cs typeface="Times New Roman"/>
                <a:sym typeface="Times New Roman"/>
              </a:rPr>
              <a:t>Lorem ipsum dolor sit amet.</a:t>
            </a:r>
            <a:endParaRPr sz="1100"/>
          </a:p>
          <a:p>
            <a:pPr indent="0" lvl="0" marL="0" marR="0" rtl="0" algn="l">
              <a:lnSpc>
                <a:spcPct val="100000"/>
              </a:lnSpc>
              <a:spcBef>
                <a:spcPts val="0"/>
              </a:spcBef>
              <a:spcAft>
                <a:spcPts val="0"/>
              </a:spcAft>
              <a:buNone/>
            </a:pPr>
            <a:r>
              <a:rPr b="0" i="0" lang="es" sz="1400" u="none" cap="none" strike="noStrike">
                <a:solidFill>
                  <a:schemeClr val="dk1"/>
                </a:solidFill>
                <a:latin typeface="Times New Roman"/>
                <a:ea typeface="Times New Roman"/>
                <a:cs typeface="Times New Roman"/>
                <a:sym typeface="Times New Roman"/>
              </a:rPr>
              <a:t>Lorem ipsum dolor sit amet.</a:t>
            </a:r>
            <a:endParaRPr sz="1100"/>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200465" y="1023425"/>
            <a:ext cx="8943600" cy="4119900"/>
          </a:xfrm>
          <a:prstGeom prst="rect">
            <a:avLst/>
          </a:prstGeom>
          <a:noFill/>
          <a:ln>
            <a:noFill/>
          </a:ln>
        </p:spPr>
        <p:txBody>
          <a:bodyPr anchorCtr="0" anchor="t" bIns="34275" lIns="68575" spcFirstLastPara="1" rIns="68575" wrap="square" tIns="34275">
            <a:normAutofit lnSpcReduction="10000"/>
          </a:bodyPr>
          <a:lstStyle/>
          <a:p>
            <a:pPr indent="0" lvl="0" marL="0" marR="0" rtl="0" algn="l">
              <a:lnSpc>
                <a:spcPct val="90000"/>
              </a:lnSpc>
              <a:spcBef>
                <a:spcPts val="800"/>
              </a:spcBef>
              <a:spcAft>
                <a:spcPts val="0"/>
              </a:spcAft>
              <a:buClr>
                <a:schemeClr val="dk1"/>
              </a:buClr>
              <a:buSzPts val="1400"/>
              <a:buFont typeface="Arial"/>
              <a:buNone/>
            </a:pPr>
            <a:r>
              <a:rPr b="1" i="0" lang="es" sz="1500" u="none" cap="none" strike="noStrike">
                <a:solidFill>
                  <a:schemeClr val="lt1"/>
                </a:solidFill>
                <a:highlight>
                  <a:srgbClr val="000000"/>
                </a:highlight>
                <a:latin typeface="Arial Black"/>
                <a:ea typeface="Arial Black"/>
                <a:cs typeface="Arial Black"/>
                <a:sym typeface="Arial Black"/>
              </a:rPr>
              <a:t>:last-child:</a:t>
            </a:r>
            <a:r>
              <a:rPr b="1" i="0" lang="es" sz="1500" u="none" cap="none" strike="noStrike">
                <a:solidFill>
                  <a:schemeClr val="lt1"/>
                </a:solidFill>
                <a:latin typeface="Arial Black"/>
                <a:ea typeface="Arial Black"/>
                <a:cs typeface="Arial Black"/>
                <a:sym typeface="Arial Black"/>
              </a:rPr>
              <a:t> </a:t>
            </a:r>
            <a:r>
              <a:rPr b="0" i="0" lang="es" sz="1500" u="none" cap="none" strike="noStrike">
                <a:solidFill>
                  <a:schemeClr val="dk1"/>
                </a:solidFill>
                <a:latin typeface="Arial"/>
                <a:ea typeface="Arial"/>
                <a:cs typeface="Arial"/>
                <a:sym typeface="Arial"/>
              </a:rPr>
              <a:t>Se utiliza para representar al último elemento entre un grupo de elementos hermanos.</a:t>
            </a:r>
            <a:endParaRPr sz="1100"/>
          </a:p>
          <a:p>
            <a:pPr indent="0" lvl="0" marL="88900" marR="0" rtl="0" algn="l">
              <a:lnSpc>
                <a:spcPct val="90000"/>
              </a:lnSpc>
              <a:spcBef>
                <a:spcPts val="800"/>
              </a:spcBef>
              <a:spcAft>
                <a:spcPts val="0"/>
              </a:spcAft>
              <a:buClr>
                <a:schemeClr val="dk1"/>
              </a:buClr>
              <a:buSzPts val="1400"/>
              <a:buFont typeface="Arial"/>
              <a:buNone/>
            </a:pPr>
            <a:r>
              <a:rPr b="1" i="0" lang="es" sz="1500" u="none" cap="none" strike="noStrike">
                <a:solidFill>
                  <a:srgbClr val="CC0099"/>
                </a:solidFill>
                <a:latin typeface="Calibri"/>
                <a:ea typeface="Calibri"/>
                <a:cs typeface="Calibri"/>
                <a:sym typeface="Calibri"/>
              </a:rPr>
              <a:t> </a:t>
            </a:r>
            <a:r>
              <a:rPr b="1" i="0" lang="es" sz="1700" u="none" cap="none" strike="noStrike">
                <a:solidFill>
                  <a:srgbClr val="CC0099"/>
                </a:solidFill>
                <a:latin typeface="Calibri"/>
                <a:ea typeface="Calibri"/>
                <a:cs typeface="Calibri"/>
                <a:sym typeface="Calibri"/>
              </a:rPr>
              <a:t>&lt;div&gt;</a:t>
            </a:r>
            <a:endParaRPr sz="1100"/>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chemeClr val="dk1"/>
                </a:solidFill>
                <a:latin typeface="Calibri"/>
                <a:ea typeface="Calibri"/>
                <a:cs typeface="Calibri"/>
                <a:sym typeface="Calibri"/>
              </a:rPr>
              <a:t>        </a:t>
            </a:r>
            <a:r>
              <a:rPr b="1" i="0" lang="es" sz="1700" u="none" cap="none" strike="noStrike">
                <a:solidFill>
                  <a:srgbClr val="CC0099"/>
                </a:solidFill>
                <a:latin typeface="Calibri"/>
                <a:ea typeface="Calibri"/>
                <a:cs typeface="Calibri"/>
                <a:sym typeface="Calibri"/>
              </a:rPr>
              <a:t>&lt;p&gt;</a:t>
            </a:r>
            <a:endParaRPr sz="1100"/>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        	</a:t>
            </a:r>
            <a:r>
              <a:rPr b="0" i="1" lang="es" sz="1700" u="none" cap="none" strike="noStrike">
                <a:solidFill>
                  <a:schemeClr val="dk1"/>
                </a:solidFill>
                <a:latin typeface="Calibri"/>
                <a:ea typeface="Calibri"/>
                <a:cs typeface="Calibri"/>
                <a:sym typeface="Calibri"/>
              </a:rPr>
              <a:t>Lorem ipsum dolor sit amet</a:t>
            </a:r>
            <a:endParaRPr sz="1100"/>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        &lt;/p&gt;</a:t>
            </a:r>
            <a:endParaRPr b="1" i="0" sz="1700" u="none" cap="none" strike="noStrike">
              <a:solidFill>
                <a:srgbClr val="CC0099"/>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        &lt;p&gt;</a:t>
            </a:r>
            <a:endParaRPr sz="1100"/>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        	</a:t>
            </a:r>
            <a:r>
              <a:rPr b="0" i="1" lang="es" sz="1700" u="none" cap="none" strike="noStrike">
                <a:solidFill>
                  <a:schemeClr val="dk1"/>
                </a:solidFill>
                <a:latin typeface="Calibri"/>
                <a:ea typeface="Calibri"/>
                <a:cs typeface="Calibri"/>
                <a:sym typeface="Calibri"/>
              </a:rPr>
              <a:t>Lorem ipsum dolor sit amet</a:t>
            </a:r>
            <a:endParaRPr b="0" i="1" sz="1700" u="none" cap="none" strike="noStrike">
              <a:solidFill>
                <a:schemeClr val="dk1"/>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        &lt;/p&gt;</a:t>
            </a:r>
            <a:endParaRPr b="1" i="0" sz="1700" u="none" cap="none" strike="noStrike">
              <a:solidFill>
                <a:srgbClr val="CC0099"/>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        &lt;p&gt;</a:t>
            </a:r>
            <a:endParaRPr sz="1100"/>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        	</a:t>
            </a:r>
            <a:r>
              <a:rPr b="0" i="1" lang="es" sz="1700" u="none" cap="none" strike="noStrike">
                <a:solidFill>
                  <a:schemeClr val="dk1"/>
                </a:solidFill>
                <a:latin typeface="Calibri"/>
                <a:ea typeface="Calibri"/>
                <a:cs typeface="Calibri"/>
                <a:sym typeface="Calibri"/>
              </a:rPr>
              <a:t>Lorem ipsum dolor sit amet</a:t>
            </a:r>
            <a:endParaRPr sz="1100"/>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        &lt;/p&gt;</a:t>
            </a:r>
            <a:endParaRPr sz="1100"/>
          </a:p>
          <a:p>
            <a:pPr indent="0" lvl="0" marL="8890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Calibri"/>
                <a:ea typeface="Calibri"/>
                <a:cs typeface="Calibri"/>
                <a:sym typeface="Calibri"/>
              </a:rPr>
              <a:t>&lt;/div&gt;</a:t>
            </a:r>
            <a:endParaRPr sz="1100"/>
          </a:p>
          <a:p>
            <a:pPr indent="0" lvl="0" marL="0" marR="0" rtl="0" algn="l">
              <a:lnSpc>
                <a:spcPct val="90000"/>
              </a:lnSpc>
              <a:spcBef>
                <a:spcPts val="800"/>
              </a:spcBef>
              <a:spcAft>
                <a:spcPts val="0"/>
              </a:spcAft>
              <a:buClr>
                <a:schemeClr val="dk1"/>
              </a:buClr>
              <a:buSzPts val="1400"/>
              <a:buFont typeface="Arial"/>
              <a:buNone/>
            </a:pPr>
            <a:r>
              <a:t/>
            </a:r>
            <a:endParaRPr b="0" i="0" sz="1500" u="none" cap="none" strike="noStrike">
              <a:solidFill>
                <a:schemeClr val="dk1"/>
              </a:solidFill>
              <a:latin typeface="Arial"/>
              <a:ea typeface="Arial"/>
              <a:cs typeface="Arial"/>
              <a:sym typeface="Arial"/>
            </a:endParaRPr>
          </a:p>
        </p:txBody>
      </p:sp>
      <p:sp>
        <p:nvSpPr>
          <p:cNvPr id="134" name="Google Shape;134;p2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Pseudoclases</a:t>
            </a:r>
            <a:endParaRPr b="1" i="0" sz="1200" u="none" cap="none" strike="noStrike">
              <a:solidFill>
                <a:srgbClr val="000000"/>
              </a:solidFill>
              <a:latin typeface="Arial"/>
              <a:ea typeface="Arial"/>
              <a:cs typeface="Arial"/>
              <a:sym typeface="Arial"/>
            </a:endParaRPr>
          </a:p>
        </p:txBody>
      </p:sp>
      <p:sp>
        <p:nvSpPr>
          <p:cNvPr id="135" name="Google Shape;135;p25"/>
          <p:cNvSpPr txBox="1"/>
          <p:nvPr/>
        </p:nvSpPr>
        <p:spPr>
          <a:xfrm>
            <a:off x="4227340" y="2571750"/>
            <a:ext cx="4716300" cy="2055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800" u="none" cap="none" strike="noStrike">
                <a:solidFill>
                  <a:srgbClr val="CC0099"/>
                </a:solidFill>
                <a:latin typeface="Arial Black"/>
                <a:ea typeface="Arial Black"/>
                <a:cs typeface="Arial Black"/>
                <a:sym typeface="Arial Black"/>
              </a:rPr>
              <a:t>p:last-child {</a:t>
            </a:r>
            <a:endParaRPr sz="1100"/>
          </a:p>
          <a:p>
            <a:pPr indent="0" lvl="0" marL="0" marR="0" rtl="0" algn="l">
              <a:lnSpc>
                <a:spcPct val="100000"/>
              </a:lnSpc>
              <a:spcBef>
                <a:spcPts val="0"/>
              </a:spcBef>
              <a:spcAft>
                <a:spcPts val="0"/>
              </a:spcAft>
              <a:buNone/>
            </a:pPr>
            <a:r>
              <a:rPr b="1" i="0" lang="es" sz="1800" u="none" cap="none" strike="noStrike">
                <a:solidFill>
                  <a:srgbClr val="000000"/>
                </a:solidFill>
                <a:latin typeface="Arial Black"/>
                <a:ea typeface="Arial Black"/>
                <a:cs typeface="Arial Black"/>
                <a:sym typeface="Arial Black"/>
              </a:rPr>
              <a:t>  </a:t>
            </a:r>
            <a:r>
              <a:rPr b="1" i="0" lang="es" sz="1800" u="none" cap="none" strike="noStrike">
                <a:solidFill>
                  <a:srgbClr val="00B0F0"/>
                </a:solidFill>
                <a:latin typeface="Arial Black"/>
                <a:ea typeface="Arial Black"/>
                <a:cs typeface="Arial Black"/>
                <a:sym typeface="Arial Black"/>
              </a:rPr>
              <a:t>color: </a:t>
            </a:r>
            <a:r>
              <a:rPr b="1" i="0" lang="es" sz="1800" u="none" cap="none" strike="noStrike">
                <a:solidFill>
                  <a:srgbClr val="FF0000"/>
                </a:solidFill>
                <a:latin typeface="Arial Black"/>
                <a:ea typeface="Arial Black"/>
                <a:cs typeface="Arial Black"/>
                <a:sym typeface="Arial Black"/>
              </a:rPr>
              <a:t>red</a:t>
            </a:r>
            <a:r>
              <a:rPr b="1" i="0" lang="es" sz="18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800" u="none" cap="none" strike="noStrike">
                <a:solidFill>
                  <a:srgbClr val="CC0099"/>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0" i="0" lang="es" sz="800" u="none" cap="none" strike="noStrike">
                <a:solidFill>
                  <a:srgbClr val="AEABAB"/>
                </a:solidFill>
                <a:latin typeface="Arial"/>
                <a:ea typeface="Arial"/>
                <a:cs typeface="Arial"/>
                <a:sym typeface="Arial"/>
              </a:rPr>
              <a:t>--------------------------------------------------------------------------------------------------------------------------------</a:t>
            </a:r>
            <a:endParaRPr b="1" i="0" sz="700" u="none" cap="none" strike="noStrike">
              <a:solidFill>
                <a:srgbClr val="CC0099"/>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 sz="1400" u="none" cap="none" strike="noStrike">
                <a:solidFill>
                  <a:schemeClr val="dk1"/>
                </a:solidFill>
                <a:latin typeface="Times New Roman"/>
                <a:ea typeface="Times New Roman"/>
                <a:cs typeface="Times New Roman"/>
                <a:sym typeface="Times New Roman"/>
              </a:rPr>
              <a:t>Lorem ipsum dolor sit amet.</a:t>
            </a:r>
            <a:endParaRPr b="0" i="0" sz="1400" u="none" cap="none" strike="noStrike">
              <a:solidFill>
                <a:schemeClr val="dk1"/>
              </a:solidFill>
              <a:latin typeface="Arial Black"/>
              <a:ea typeface="Arial Black"/>
              <a:cs typeface="Arial Black"/>
              <a:sym typeface="Arial Black"/>
            </a:endParaRPr>
          </a:p>
          <a:p>
            <a:pPr indent="0" lvl="0" marL="0" marR="0" rtl="0" algn="l">
              <a:lnSpc>
                <a:spcPct val="100000"/>
              </a:lnSpc>
              <a:spcBef>
                <a:spcPts val="0"/>
              </a:spcBef>
              <a:spcAft>
                <a:spcPts val="0"/>
              </a:spcAft>
              <a:buNone/>
            </a:pPr>
            <a:r>
              <a:rPr b="0" i="0" lang="es" sz="1400" u="none" cap="none" strike="noStrike">
                <a:solidFill>
                  <a:schemeClr val="dk1"/>
                </a:solidFill>
                <a:latin typeface="Times New Roman"/>
                <a:ea typeface="Times New Roman"/>
                <a:cs typeface="Times New Roman"/>
                <a:sym typeface="Times New Roman"/>
              </a:rPr>
              <a:t>Lorem ipsum dolor sit amet.</a:t>
            </a:r>
            <a:endParaRPr sz="1100"/>
          </a:p>
          <a:p>
            <a:pPr indent="0" lvl="0" marL="0" marR="0" rtl="0" algn="l">
              <a:lnSpc>
                <a:spcPct val="100000"/>
              </a:lnSpc>
              <a:spcBef>
                <a:spcPts val="0"/>
              </a:spcBef>
              <a:spcAft>
                <a:spcPts val="0"/>
              </a:spcAft>
              <a:buNone/>
            </a:pPr>
            <a:r>
              <a:rPr b="0" i="0" lang="es" sz="1400" u="none" cap="none" strike="noStrike">
                <a:solidFill>
                  <a:srgbClr val="FF0000"/>
                </a:solidFill>
                <a:latin typeface="Times New Roman"/>
                <a:ea typeface="Times New Roman"/>
                <a:cs typeface="Times New Roman"/>
                <a:sym typeface="Times New Roman"/>
              </a:rPr>
              <a:t>Lorem ipsum dolor sit amet.</a:t>
            </a:r>
            <a:endParaRPr sz="1100"/>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200465" y="1023425"/>
            <a:ext cx="8943600" cy="4119900"/>
          </a:xfrm>
          <a:prstGeom prst="rect">
            <a:avLst/>
          </a:prstGeom>
          <a:noFill/>
          <a:ln>
            <a:noFill/>
          </a:ln>
        </p:spPr>
        <p:txBody>
          <a:bodyPr anchorCtr="0" anchor="t" bIns="34275" lIns="68575" spcFirstLastPara="1" rIns="68575" wrap="square" tIns="34275">
            <a:normAutofit fontScale="85000" lnSpcReduction="20000"/>
          </a:bodyPr>
          <a:lstStyle/>
          <a:p>
            <a:pPr indent="0" lvl="0" marL="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highlight>
                  <a:srgbClr val="00FFFF"/>
                </a:highlight>
                <a:latin typeface="Arial Black"/>
                <a:ea typeface="Arial Black"/>
                <a:cs typeface="Arial Black"/>
                <a:sym typeface="Arial Black"/>
              </a:rPr>
              <a:t>:nth:child</a:t>
            </a:r>
            <a:r>
              <a:rPr b="1" i="0" lang="es" sz="1300" u="none" cap="none" strike="noStrike">
                <a:solidFill>
                  <a:schemeClr val="dk1"/>
                </a:solidFill>
                <a:latin typeface="Arial Black"/>
                <a:ea typeface="Arial Black"/>
                <a:cs typeface="Arial Black"/>
                <a:sym typeface="Arial Black"/>
              </a:rPr>
              <a:t> </a:t>
            </a:r>
            <a:r>
              <a:rPr b="0" i="0" lang="es" sz="1300" u="none" cap="none" strike="noStrike">
                <a:solidFill>
                  <a:schemeClr val="dk1"/>
                </a:solidFill>
                <a:latin typeface="Arial"/>
                <a:ea typeface="Arial"/>
                <a:cs typeface="Arial"/>
                <a:sym typeface="Arial"/>
              </a:rPr>
              <a:t>Coincide con un elemento en función de su posición entre un grupo de hermanos.</a:t>
            </a:r>
            <a:endParaRPr sz="1100"/>
          </a:p>
          <a:p>
            <a:pPr indent="0" lvl="0" marL="0" marR="0" rtl="0" algn="l">
              <a:lnSpc>
                <a:spcPct val="90000"/>
              </a:lnSpc>
              <a:spcBef>
                <a:spcPts val="800"/>
              </a:spcBef>
              <a:spcAft>
                <a:spcPts val="0"/>
              </a:spcAft>
              <a:buClr>
                <a:schemeClr val="dk1"/>
              </a:buClr>
              <a:buSzPct val="115384"/>
              <a:buFont typeface="Arial"/>
              <a:buNone/>
            </a:pPr>
            <a:r>
              <a:rPr b="0" i="0" lang="es" sz="1300" u="none" cap="none" strike="noStrike">
                <a:solidFill>
                  <a:schemeClr val="dk1"/>
                </a:solidFill>
                <a:latin typeface="Arial"/>
                <a:ea typeface="Arial"/>
                <a:cs typeface="Arial"/>
                <a:sym typeface="Arial"/>
              </a:rPr>
              <a:t>En el siguiente ej. </a:t>
            </a:r>
            <a:r>
              <a:rPr b="0" i="0" lang="es" sz="1300" u="none" cap="none" strike="noStrike">
                <a:solidFill>
                  <a:schemeClr val="dk1"/>
                </a:solidFill>
                <a:highlight>
                  <a:srgbClr val="00FFFF"/>
                </a:highlight>
                <a:latin typeface="Arial Black"/>
                <a:ea typeface="Arial Black"/>
                <a:cs typeface="Arial Black"/>
                <a:sym typeface="Arial Black"/>
              </a:rPr>
              <a:t>:nth-child(3)</a:t>
            </a:r>
            <a:r>
              <a:rPr b="0" i="0" lang="es" sz="1300" u="none" cap="none" strike="noStrike">
                <a:solidFill>
                  <a:schemeClr val="dk1"/>
                </a:solidFill>
                <a:latin typeface="Arial Black"/>
                <a:ea typeface="Arial Black"/>
                <a:cs typeface="Arial Black"/>
                <a:sym typeface="Arial Black"/>
              </a:rPr>
              <a:t> </a:t>
            </a:r>
            <a:r>
              <a:rPr b="0" i="0" lang="es" sz="1300" u="none" cap="none" strike="noStrike">
                <a:solidFill>
                  <a:schemeClr val="dk1"/>
                </a:solidFill>
                <a:latin typeface="Arial"/>
                <a:ea typeface="Arial"/>
                <a:cs typeface="Arial"/>
                <a:sym typeface="Arial"/>
              </a:rPr>
              <a:t>representaría al tercer elemento.</a:t>
            </a:r>
            <a:endParaRPr sz="1100"/>
          </a:p>
          <a:p>
            <a:pPr indent="0" lvl="0" marL="0" marR="0" rtl="0" algn="l">
              <a:lnSpc>
                <a:spcPct val="90000"/>
              </a:lnSpc>
              <a:spcBef>
                <a:spcPts val="800"/>
              </a:spcBef>
              <a:spcAft>
                <a:spcPts val="0"/>
              </a:spcAft>
              <a:buClr>
                <a:schemeClr val="dk1"/>
              </a:buClr>
              <a:buSzPct val="115384"/>
              <a:buFont typeface="Arial"/>
              <a:buNone/>
            </a:pPr>
            <a:r>
              <a:rPr b="0" i="0" lang="es" sz="1300" u="none" cap="none" strike="noStrike">
                <a:solidFill>
                  <a:schemeClr val="dk1"/>
                </a:solidFill>
                <a:highlight>
                  <a:srgbClr val="00FFFF"/>
                </a:highlight>
                <a:latin typeface="Arial Black"/>
                <a:ea typeface="Arial Black"/>
                <a:cs typeface="Arial Black"/>
                <a:sym typeface="Arial Black"/>
              </a:rPr>
              <a:t>:nth-child(3n)</a:t>
            </a:r>
            <a:r>
              <a:rPr b="1" i="0" lang="es" sz="1300" u="none" cap="none" strike="noStrike">
                <a:solidFill>
                  <a:schemeClr val="lt1"/>
                </a:solidFill>
                <a:latin typeface="Arial Black"/>
                <a:ea typeface="Arial Black"/>
                <a:cs typeface="Arial Black"/>
                <a:sym typeface="Arial Black"/>
              </a:rPr>
              <a:t> </a:t>
            </a:r>
            <a:r>
              <a:rPr b="0" i="0" lang="es" sz="1300" u="none" cap="none" strike="noStrike">
                <a:solidFill>
                  <a:schemeClr val="dk1"/>
                </a:solidFill>
                <a:latin typeface="Arial"/>
                <a:ea typeface="Arial"/>
                <a:cs typeface="Arial"/>
                <a:sym typeface="Arial"/>
              </a:rPr>
              <a:t>representaría a los elementos 3, 6 y 9.</a:t>
            </a:r>
            <a:endParaRPr sz="1100"/>
          </a:p>
          <a:p>
            <a:pPr indent="0" lvl="0" marL="0" marR="0" rtl="0" algn="l">
              <a:lnSpc>
                <a:spcPct val="90000"/>
              </a:lnSpc>
              <a:spcBef>
                <a:spcPts val="800"/>
              </a:spcBef>
              <a:spcAft>
                <a:spcPts val="0"/>
              </a:spcAft>
              <a:buClr>
                <a:schemeClr val="dk1"/>
              </a:buClr>
              <a:buSzPct val="115384"/>
              <a:buFont typeface="Arial"/>
              <a:buNone/>
            </a:pPr>
            <a:r>
              <a:rPr b="0" i="0" lang="es" sz="1300" u="none" cap="none" strike="noStrike">
                <a:solidFill>
                  <a:schemeClr val="dk1"/>
                </a:solidFill>
                <a:highlight>
                  <a:srgbClr val="00FFFF"/>
                </a:highlight>
                <a:latin typeface="Arial Black"/>
                <a:ea typeface="Arial Black"/>
                <a:cs typeface="Arial Black"/>
                <a:sym typeface="Arial Black"/>
              </a:rPr>
              <a:t>nth-child(3n+6)</a:t>
            </a:r>
            <a:r>
              <a:rPr b="0" i="0" lang="es" sz="1300" u="none" cap="none" strike="noStrike">
                <a:solidFill>
                  <a:schemeClr val="dk1"/>
                </a:solidFill>
                <a:latin typeface="Arial Black"/>
                <a:ea typeface="Arial Black"/>
                <a:cs typeface="Arial Black"/>
                <a:sym typeface="Arial Black"/>
              </a:rPr>
              <a:t> </a:t>
            </a:r>
            <a:r>
              <a:rPr b="0" i="0" lang="es" sz="1300" u="none" cap="none" strike="noStrike">
                <a:solidFill>
                  <a:schemeClr val="dk1"/>
                </a:solidFill>
                <a:latin typeface="Arial"/>
                <a:ea typeface="Arial"/>
                <a:cs typeface="Arial"/>
                <a:sym typeface="Arial"/>
              </a:rPr>
              <a:t>representaría a los elementos 6 y 9.</a:t>
            </a:r>
            <a:endParaRPr sz="1100"/>
          </a:p>
          <a:p>
            <a:pPr indent="0" lvl="0" marL="0" marR="0" rtl="0" algn="l">
              <a:lnSpc>
                <a:spcPct val="90000"/>
              </a:lnSpc>
              <a:spcBef>
                <a:spcPts val="800"/>
              </a:spcBef>
              <a:spcAft>
                <a:spcPts val="0"/>
              </a:spcAft>
              <a:buClr>
                <a:schemeClr val="dk1"/>
              </a:buClr>
              <a:buSzPct val="115384"/>
              <a:buFont typeface="Arial"/>
              <a:buNone/>
            </a:pPr>
            <a:r>
              <a:rPr b="0" i="0" lang="es" sz="1300" u="none" cap="none" strike="noStrike">
                <a:solidFill>
                  <a:schemeClr val="dk1"/>
                </a:solidFill>
                <a:latin typeface="Arial"/>
                <a:ea typeface="Arial"/>
                <a:cs typeface="Arial"/>
                <a:sym typeface="Arial"/>
              </a:rPr>
              <a:t>También acepta como valor (even) y (odd) para seleccionar pares e impares.</a:t>
            </a:r>
            <a:endParaRPr sz="1100"/>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rgbClr val="CC0099"/>
                </a:solidFill>
                <a:latin typeface="Calibri"/>
                <a:ea typeface="Calibri"/>
                <a:cs typeface="Calibri"/>
                <a:sym typeface="Calibri"/>
              </a:rPr>
              <a:t> &lt;ol&gt;</a:t>
            </a:r>
            <a:endParaRPr sz="1100"/>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sz="1100"/>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sz="1100"/>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sz="1100"/>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sz="1100"/>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sz="1100"/>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sz="1100"/>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b="1" i="0" sz="1300" u="none" cap="none" strike="noStrike">
              <a:solidFill>
                <a:srgbClr val="CC0099"/>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b="1" i="0" sz="1300" u="none" cap="none" strike="noStrike">
              <a:solidFill>
                <a:srgbClr val="CC0099"/>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b="1" i="0" sz="1300" u="none" cap="none" strike="noStrike">
              <a:solidFill>
                <a:srgbClr val="CC0099"/>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chemeClr val="dk1"/>
                </a:solidFill>
                <a:latin typeface="Calibri"/>
                <a:ea typeface="Calibri"/>
                <a:cs typeface="Calibri"/>
                <a:sym typeface="Calibri"/>
              </a:rPr>
              <a:t> </a:t>
            </a:r>
            <a:r>
              <a:rPr b="1" i="0" lang="es" sz="1300" u="none" cap="none" strike="noStrike">
                <a:solidFill>
                  <a:srgbClr val="CC0099"/>
                </a:solidFill>
                <a:latin typeface="Calibri"/>
                <a:ea typeface="Calibri"/>
                <a:cs typeface="Calibri"/>
                <a:sym typeface="Calibri"/>
              </a:rPr>
              <a:t>&lt;li&gt; </a:t>
            </a:r>
            <a:r>
              <a:rPr b="0" i="1" lang="es" sz="1300" u="none" cap="none" strike="noStrike">
                <a:solidFill>
                  <a:schemeClr val="dk1"/>
                </a:solidFill>
                <a:latin typeface="Calibri"/>
                <a:ea typeface="Calibri"/>
                <a:cs typeface="Calibri"/>
                <a:sym typeface="Calibri"/>
              </a:rPr>
              <a:t>Lorem ipsum dolor sit amet </a:t>
            </a:r>
            <a:r>
              <a:rPr b="1" i="0" lang="es" sz="1300" u="none" cap="none" strike="noStrike">
                <a:solidFill>
                  <a:srgbClr val="CC0099"/>
                </a:solidFill>
                <a:latin typeface="Calibri"/>
                <a:ea typeface="Calibri"/>
                <a:cs typeface="Calibri"/>
                <a:sym typeface="Calibri"/>
              </a:rPr>
              <a:t>&lt;/li&gt;</a:t>
            </a:r>
            <a:endParaRPr b="1" i="0" sz="1300" u="none" cap="none" strike="noStrike">
              <a:solidFill>
                <a:srgbClr val="CC0099"/>
              </a:solidFill>
              <a:latin typeface="Calibri"/>
              <a:ea typeface="Calibri"/>
              <a:cs typeface="Calibri"/>
              <a:sym typeface="Calibri"/>
            </a:endParaRPr>
          </a:p>
          <a:p>
            <a:pPr indent="0" lvl="0" marL="88900" marR="0" rtl="0" algn="l">
              <a:lnSpc>
                <a:spcPct val="90000"/>
              </a:lnSpc>
              <a:spcBef>
                <a:spcPts val="800"/>
              </a:spcBef>
              <a:spcAft>
                <a:spcPts val="0"/>
              </a:spcAft>
              <a:buClr>
                <a:schemeClr val="dk1"/>
              </a:buClr>
              <a:buSzPct val="115384"/>
              <a:buFont typeface="Arial"/>
              <a:buNone/>
            </a:pPr>
            <a:r>
              <a:rPr b="1" i="0" lang="es" sz="1300" u="none" cap="none" strike="noStrike">
                <a:solidFill>
                  <a:srgbClr val="CC0099"/>
                </a:solidFill>
                <a:latin typeface="Calibri"/>
                <a:ea typeface="Calibri"/>
                <a:cs typeface="Calibri"/>
                <a:sym typeface="Calibri"/>
              </a:rPr>
              <a:t>&lt;/ol&gt;</a:t>
            </a:r>
            <a:endParaRPr sz="1100"/>
          </a:p>
          <a:p>
            <a:pPr indent="0" lvl="0" marL="0" marR="0" rtl="0" algn="l">
              <a:lnSpc>
                <a:spcPct val="90000"/>
              </a:lnSpc>
              <a:spcBef>
                <a:spcPts val="800"/>
              </a:spcBef>
              <a:spcAft>
                <a:spcPts val="0"/>
              </a:spcAft>
              <a:buClr>
                <a:schemeClr val="dk1"/>
              </a:buClr>
              <a:buSzPct val="100000"/>
              <a:buFont typeface="Arial"/>
              <a:buNone/>
            </a:pPr>
            <a:r>
              <a:t/>
            </a:r>
            <a:endParaRPr b="0" i="0" sz="1500" u="none" cap="none" strike="noStrike">
              <a:solidFill>
                <a:schemeClr val="dk1"/>
              </a:solidFill>
              <a:latin typeface="Arial"/>
              <a:ea typeface="Arial"/>
              <a:cs typeface="Arial"/>
              <a:sym typeface="Arial"/>
            </a:endParaRPr>
          </a:p>
        </p:txBody>
      </p:sp>
      <p:sp>
        <p:nvSpPr>
          <p:cNvPr id="142" name="Google Shape;142;p2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Pseudoclases</a:t>
            </a:r>
            <a:endParaRPr b="1" i="0" sz="1100" u="none" cap="none" strike="noStrike">
              <a:solidFill>
                <a:srgbClr val="000000"/>
              </a:solidFill>
              <a:latin typeface="Arial"/>
              <a:ea typeface="Arial"/>
              <a:cs typeface="Arial"/>
              <a:sym typeface="Arial"/>
            </a:endParaRPr>
          </a:p>
        </p:txBody>
      </p:sp>
      <p:sp>
        <p:nvSpPr>
          <p:cNvPr id="143" name="Google Shape;143;p26"/>
          <p:cNvSpPr txBox="1"/>
          <p:nvPr/>
        </p:nvSpPr>
        <p:spPr>
          <a:xfrm>
            <a:off x="5589002" y="1831055"/>
            <a:ext cx="3354600" cy="3486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500" u="none" cap="none" strike="noStrike">
                <a:solidFill>
                  <a:srgbClr val="CC0099"/>
                </a:solidFill>
                <a:latin typeface="Arial Black"/>
                <a:ea typeface="Arial Black"/>
                <a:cs typeface="Arial Black"/>
                <a:sym typeface="Arial Black"/>
              </a:rPr>
              <a:t>li:nth-child(3n+1){</a:t>
            </a:r>
            <a:endParaRPr sz="1100"/>
          </a:p>
          <a:p>
            <a:pPr indent="0" lvl="0" marL="0" marR="0" rtl="0" algn="l">
              <a:lnSpc>
                <a:spcPct val="100000"/>
              </a:lnSpc>
              <a:spcBef>
                <a:spcPts val="0"/>
              </a:spcBef>
              <a:spcAft>
                <a:spcPts val="0"/>
              </a:spcAft>
              <a:buNone/>
            </a:pPr>
            <a:r>
              <a:rPr b="1" i="0" lang="es" sz="1500" u="none" cap="none" strike="noStrike">
                <a:solidFill>
                  <a:srgbClr val="000000"/>
                </a:solidFill>
                <a:latin typeface="Arial Black"/>
                <a:ea typeface="Arial Black"/>
                <a:cs typeface="Arial Black"/>
                <a:sym typeface="Arial Black"/>
              </a:rPr>
              <a:t>  </a:t>
            </a:r>
            <a:r>
              <a:rPr b="1" i="0" lang="es" sz="1500" u="none" cap="none" strike="noStrike">
                <a:solidFill>
                  <a:srgbClr val="00B0F0"/>
                </a:solidFill>
                <a:latin typeface="Arial Black"/>
                <a:ea typeface="Arial Black"/>
                <a:cs typeface="Arial Black"/>
                <a:sym typeface="Arial Black"/>
              </a:rPr>
              <a:t>background-color: </a:t>
            </a:r>
            <a:r>
              <a:rPr b="1" i="0" lang="es" sz="1500" u="none" cap="none" strike="noStrike">
                <a:solidFill>
                  <a:schemeClr val="lt1"/>
                </a:solidFill>
                <a:highlight>
                  <a:srgbClr val="000000"/>
                </a:highlight>
                <a:latin typeface="Arial Black"/>
                <a:ea typeface="Arial Black"/>
                <a:cs typeface="Arial Black"/>
                <a:sym typeface="Arial Black"/>
              </a:rPr>
              <a:t>black</a:t>
            </a:r>
            <a:r>
              <a:rPr b="1" i="0" lang="es" sz="15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500" u="none" cap="none" strike="noStrike">
                <a:solidFill>
                  <a:srgbClr val="00B0F0"/>
                </a:solidFill>
                <a:latin typeface="Arial Black"/>
                <a:ea typeface="Arial Black"/>
                <a:cs typeface="Arial Black"/>
                <a:sym typeface="Arial Black"/>
              </a:rPr>
              <a:t>  color: white;</a:t>
            </a:r>
            <a:endParaRPr sz="1100"/>
          </a:p>
          <a:p>
            <a:pPr indent="0" lvl="0" marL="0" marR="0" rtl="0" algn="l">
              <a:lnSpc>
                <a:spcPct val="100000"/>
              </a:lnSpc>
              <a:spcBef>
                <a:spcPts val="0"/>
              </a:spcBef>
              <a:spcAft>
                <a:spcPts val="0"/>
              </a:spcAft>
              <a:buNone/>
            </a:pPr>
            <a:r>
              <a:rPr b="1" i="0" lang="es" sz="1500" u="none" cap="none" strike="noStrike">
                <a:solidFill>
                  <a:srgbClr val="CC0099"/>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0" i="0" lang="es" sz="800" u="none" cap="none" strike="noStrike">
                <a:solidFill>
                  <a:srgbClr val="AEABAB"/>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lt1"/>
                </a:solidFill>
                <a:highlight>
                  <a:srgbClr val="000000"/>
                </a:highlight>
                <a:latin typeface="Times New Roman"/>
                <a:ea typeface="Times New Roman"/>
                <a:cs typeface="Times New Roman"/>
                <a:sym typeface="Times New Roman"/>
              </a:rPr>
              <a:t>Lorem ipsum dolor sit amet</a:t>
            </a:r>
            <a:endParaRPr b="0" i="0" sz="1400" u="none" cap="none" strike="noStrike">
              <a:solidFill>
                <a:schemeClr val="lt1"/>
              </a:solidFill>
              <a:highlight>
                <a:srgbClr val="000000"/>
              </a:highlight>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dk1"/>
                </a:solidFill>
                <a:latin typeface="Times New Roman"/>
                <a:ea typeface="Times New Roman"/>
                <a:cs typeface="Times New Roman"/>
                <a:sym typeface="Times New Roman"/>
              </a:rPr>
              <a:t>Lorem ipsum dolor sit amet</a:t>
            </a:r>
            <a:endParaRPr b="0" i="0" sz="1400" u="none" cap="none" strike="noStrike">
              <a:solidFill>
                <a:schemeClr val="dk1"/>
              </a:solidFill>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dk1"/>
                </a:solidFill>
                <a:latin typeface="Times New Roman"/>
                <a:ea typeface="Times New Roman"/>
                <a:cs typeface="Times New Roman"/>
                <a:sym typeface="Times New Roman"/>
              </a:rPr>
              <a:t>Lorem ipsum dolor sit amet</a:t>
            </a:r>
            <a:endParaRPr b="0" i="0" sz="1400" u="none" cap="none" strike="noStrike">
              <a:solidFill>
                <a:schemeClr val="dk1"/>
              </a:solidFill>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lt1"/>
                </a:solidFill>
                <a:highlight>
                  <a:srgbClr val="000000"/>
                </a:highlight>
                <a:latin typeface="Times New Roman"/>
                <a:ea typeface="Times New Roman"/>
                <a:cs typeface="Times New Roman"/>
                <a:sym typeface="Times New Roman"/>
              </a:rPr>
              <a:t>Lorem ipsum dolor sit amet</a:t>
            </a:r>
            <a:endParaRPr b="0" i="0" sz="1400" u="none" cap="none" strike="noStrike">
              <a:solidFill>
                <a:schemeClr val="lt1"/>
              </a:solidFill>
              <a:highlight>
                <a:srgbClr val="000000"/>
              </a:highlight>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dk1"/>
                </a:solidFill>
                <a:latin typeface="Times New Roman"/>
                <a:ea typeface="Times New Roman"/>
                <a:cs typeface="Times New Roman"/>
                <a:sym typeface="Times New Roman"/>
              </a:rPr>
              <a:t>Lorem ipsum dolor sit amet</a:t>
            </a:r>
            <a:endParaRPr b="0" i="0" sz="1400" u="none" cap="none" strike="noStrike">
              <a:solidFill>
                <a:schemeClr val="dk1"/>
              </a:solidFill>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dk1"/>
                </a:solidFill>
                <a:latin typeface="Times New Roman"/>
                <a:ea typeface="Times New Roman"/>
                <a:cs typeface="Times New Roman"/>
                <a:sym typeface="Times New Roman"/>
              </a:rPr>
              <a:t>Lorem ipsum dolor sit amet</a:t>
            </a:r>
            <a:endParaRPr b="0" i="0" sz="1400" u="none" cap="none" strike="noStrike">
              <a:solidFill>
                <a:schemeClr val="dk1"/>
              </a:solidFill>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lt1"/>
                </a:solidFill>
                <a:highlight>
                  <a:srgbClr val="000000"/>
                </a:highlight>
                <a:latin typeface="Times New Roman"/>
                <a:ea typeface="Times New Roman"/>
                <a:cs typeface="Times New Roman"/>
                <a:sym typeface="Times New Roman"/>
              </a:rPr>
              <a:t>Lorem ipsum dolor sit amet</a:t>
            </a:r>
            <a:endParaRPr b="0" i="0" sz="1400" u="none" cap="none" strike="noStrike">
              <a:solidFill>
                <a:schemeClr val="lt1"/>
              </a:solidFill>
              <a:highlight>
                <a:srgbClr val="000000"/>
              </a:highlight>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dk1"/>
                </a:solidFill>
                <a:latin typeface="Times New Roman"/>
                <a:ea typeface="Times New Roman"/>
                <a:cs typeface="Times New Roman"/>
                <a:sym typeface="Times New Roman"/>
              </a:rPr>
              <a:t>Lorem ipsum dolor sit amet</a:t>
            </a:r>
            <a:endParaRPr b="0" i="0" sz="1400" u="none" cap="none" strike="noStrike">
              <a:solidFill>
                <a:schemeClr val="dk1"/>
              </a:solidFill>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dk1"/>
                </a:solidFill>
                <a:latin typeface="Times New Roman"/>
                <a:ea typeface="Times New Roman"/>
                <a:cs typeface="Times New Roman"/>
                <a:sym typeface="Times New Roman"/>
              </a:rPr>
              <a:t>Lorem ipsum dolor sit amet</a:t>
            </a:r>
            <a:endParaRPr b="0" i="0" sz="1400" u="none" cap="none" strike="noStrike">
              <a:solidFill>
                <a:schemeClr val="dk1"/>
              </a:solidFill>
              <a:latin typeface="Times New Roman"/>
              <a:ea typeface="Times New Roman"/>
              <a:cs typeface="Times New Roman"/>
              <a:sym typeface="Times New Roman"/>
            </a:endParaRPr>
          </a:p>
          <a:p>
            <a:pPr indent="-254000" lvl="0" marL="254000" marR="0" rtl="0" algn="l">
              <a:lnSpc>
                <a:spcPct val="100000"/>
              </a:lnSpc>
              <a:spcBef>
                <a:spcPts val="0"/>
              </a:spcBef>
              <a:spcAft>
                <a:spcPts val="0"/>
              </a:spcAft>
              <a:buClr>
                <a:srgbClr val="000000"/>
              </a:buClr>
              <a:buSzPts val="1400"/>
              <a:buFont typeface="Arial"/>
              <a:buAutoNum type="arabicPeriod"/>
            </a:pPr>
            <a:r>
              <a:rPr b="0" i="0" lang="es" sz="1400" u="none" cap="none" strike="noStrike">
                <a:solidFill>
                  <a:schemeClr val="lt1"/>
                </a:solidFill>
                <a:highlight>
                  <a:srgbClr val="000000"/>
                </a:highlight>
                <a:latin typeface="Times New Roman"/>
                <a:ea typeface="Times New Roman"/>
                <a:cs typeface="Times New Roman"/>
                <a:sym typeface="Times New Roman"/>
              </a:rPr>
              <a:t>Lorem ipsum dolor sit amet</a:t>
            </a:r>
            <a:endParaRPr b="0" i="0" sz="1400" u="none" cap="none" strike="noStrike">
              <a:solidFill>
                <a:schemeClr val="lt1"/>
              </a:solidFill>
              <a:highlight>
                <a:srgbClr val="000000"/>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200466" y="1023425"/>
            <a:ext cx="89436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1" i="0" lang="es" sz="1500" u="none" cap="none" strike="noStrike">
                <a:solidFill>
                  <a:schemeClr val="lt1"/>
                </a:solidFill>
                <a:highlight>
                  <a:srgbClr val="000000"/>
                </a:highlight>
                <a:latin typeface="Arial Black"/>
                <a:ea typeface="Arial Black"/>
                <a:cs typeface="Arial Black"/>
                <a:sym typeface="Arial Black"/>
              </a:rPr>
              <a:t>:link</a:t>
            </a:r>
            <a:r>
              <a:rPr b="1" i="0" lang="es" sz="1500" u="none" cap="none" strike="noStrike">
                <a:solidFill>
                  <a:schemeClr val="lt1"/>
                </a:solidFill>
                <a:latin typeface="Arial Black"/>
                <a:ea typeface="Arial Black"/>
                <a:cs typeface="Arial Black"/>
                <a:sym typeface="Arial Black"/>
              </a:rPr>
              <a:t> </a:t>
            </a:r>
            <a:r>
              <a:rPr b="0" i="0" lang="es" sz="1500" u="none" cap="none" strike="noStrike">
                <a:solidFill>
                  <a:schemeClr val="dk1"/>
                </a:solidFill>
                <a:latin typeface="Arial"/>
                <a:ea typeface="Arial"/>
                <a:cs typeface="Arial"/>
                <a:sym typeface="Arial"/>
              </a:rPr>
              <a:t>se refiere a un enlace que todavía no ha sido visitado.</a:t>
            </a:r>
            <a:endParaRPr sz="1100"/>
          </a:p>
          <a:p>
            <a:pPr indent="0" lvl="0" marL="0" marR="0" rtl="0" algn="l">
              <a:lnSpc>
                <a:spcPct val="90000"/>
              </a:lnSpc>
              <a:spcBef>
                <a:spcPts val="800"/>
              </a:spcBef>
              <a:spcAft>
                <a:spcPts val="0"/>
              </a:spcAft>
              <a:buClr>
                <a:schemeClr val="dk1"/>
              </a:buClr>
              <a:buSzPts val="1400"/>
              <a:buFont typeface="Arial"/>
              <a:buNone/>
            </a:pPr>
            <a:r>
              <a:rPr b="1" i="0" lang="es" sz="1500" u="none" cap="none" strike="noStrike">
                <a:solidFill>
                  <a:schemeClr val="lt1"/>
                </a:solidFill>
                <a:highlight>
                  <a:srgbClr val="000000"/>
                </a:highlight>
                <a:latin typeface="Arial Black"/>
                <a:ea typeface="Arial Black"/>
                <a:cs typeface="Arial Black"/>
                <a:sym typeface="Arial Black"/>
              </a:rPr>
              <a:t>:hover</a:t>
            </a:r>
            <a:r>
              <a:rPr b="1" i="0" lang="es" sz="1500" u="none" cap="none" strike="noStrike">
                <a:solidFill>
                  <a:schemeClr val="lt1"/>
                </a:solidFill>
                <a:latin typeface="Arial Black"/>
                <a:ea typeface="Arial Black"/>
                <a:cs typeface="Arial Black"/>
                <a:sym typeface="Arial Black"/>
              </a:rPr>
              <a:t> </a:t>
            </a:r>
            <a:r>
              <a:rPr b="0" i="0" lang="es" sz="1500" u="none" cap="none" strike="noStrike">
                <a:solidFill>
                  <a:schemeClr val="dk1"/>
                </a:solidFill>
                <a:latin typeface="Arial"/>
                <a:ea typeface="Arial"/>
                <a:cs typeface="Arial"/>
                <a:sym typeface="Arial"/>
              </a:rPr>
              <a:t>se refiere a un elemento sobre el que se coloca el puntero del mouse. </a:t>
            </a:r>
            <a:endParaRPr sz="1100"/>
          </a:p>
          <a:p>
            <a:pPr indent="0" lvl="0" marL="0" marR="0" rtl="0" algn="l">
              <a:lnSpc>
                <a:spcPct val="90000"/>
              </a:lnSpc>
              <a:spcBef>
                <a:spcPts val="800"/>
              </a:spcBef>
              <a:spcAft>
                <a:spcPts val="0"/>
              </a:spcAft>
              <a:buClr>
                <a:schemeClr val="dk1"/>
              </a:buClr>
              <a:buSzPts val="1400"/>
              <a:buFont typeface="Arial"/>
              <a:buNone/>
            </a:pPr>
            <a:r>
              <a:rPr b="1" i="0" lang="es" sz="1500" u="none" cap="none" strike="noStrike">
                <a:solidFill>
                  <a:schemeClr val="lt1"/>
                </a:solidFill>
                <a:highlight>
                  <a:srgbClr val="000000"/>
                </a:highlight>
                <a:latin typeface="Arial Black"/>
                <a:ea typeface="Arial Black"/>
                <a:cs typeface="Arial Black"/>
                <a:sym typeface="Arial Black"/>
              </a:rPr>
              <a:t>:visited</a:t>
            </a:r>
            <a:r>
              <a:rPr b="1" i="0" lang="es" sz="1500" u="none" cap="none" strike="noStrike">
                <a:solidFill>
                  <a:schemeClr val="lt1"/>
                </a:solidFill>
                <a:latin typeface="Arial Black"/>
                <a:ea typeface="Arial Black"/>
                <a:cs typeface="Arial Black"/>
                <a:sym typeface="Arial Black"/>
              </a:rPr>
              <a:t> </a:t>
            </a:r>
            <a:r>
              <a:rPr b="0" i="0" lang="es" sz="1500" u="none" cap="none" strike="noStrike">
                <a:solidFill>
                  <a:schemeClr val="dk1"/>
                </a:solidFill>
                <a:latin typeface="Arial"/>
                <a:ea typeface="Arial"/>
                <a:cs typeface="Arial"/>
                <a:sym typeface="Arial"/>
              </a:rPr>
              <a:t>se refiere a un enlace que ya ha sido visitado.</a:t>
            </a:r>
            <a:endParaRPr sz="1100"/>
          </a:p>
          <a:p>
            <a:pPr indent="0" lvl="0" marL="0" marR="0" rtl="0" algn="l">
              <a:lnSpc>
                <a:spcPct val="90000"/>
              </a:lnSpc>
              <a:spcBef>
                <a:spcPts val="800"/>
              </a:spcBef>
              <a:spcAft>
                <a:spcPts val="0"/>
              </a:spcAft>
              <a:buClr>
                <a:schemeClr val="dk1"/>
              </a:buClr>
              <a:buSzPts val="1400"/>
              <a:buFont typeface="Arial"/>
              <a:buNone/>
            </a:pPr>
            <a:r>
              <a:rPr b="1" i="0" lang="es" sz="1500" u="none" cap="none" strike="noStrike">
                <a:solidFill>
                  <a:schemeClr val="lt1"/>
                </a:solidFill>
                <a:highlight>
                  <a:srgbClr val="000000"/>
                </a:highlight>
                <a:latin typeface="Arial Black"/>
                <a:ea typeface="Arial Black"/>
                <a:cs typeface="Arial Black"/>
                <a:sym typeface="Arial Black"/>
              </a:rPr>
              <a:t>:active</a:t>
            </a:r>
            <a:r>
              <a:rPr b="1" i="0" lang="es" sz="1500" u="none" cap="none" strike="noStrike">
                <a:solidFill>
                  <a:schemeClr val="lt1"/>
                </a:solidFill>
                <a:latin typeface="Arial Black"/>
                <a:ea typeface="Arial Black"/>
                <a:cs typeface="Arial Black"/>
                <a:sym typeface="Arial Black"/>
              </a:rPr>
              <a:t> </a:t>
            </a:r>
            <a:r>
              <a:rPr b="0" i="0" lang="es" sz="1500" u="none" cap="none" strike="noStrike">
                <a:solidFill>
                  <a:schemeClr val="dk1"/>
                </a:solidFill>
                <a:latin typeface="Arial"/>
                <a:ea typeface="Arial"/>
                <a:cs typeface="Arial"/>
                <a:sym typeface="Arial"/>
              </a:rPr>
              <a:t>Se refiere a cualquier elemento que ha sido activado por el usuario.</a:t>
            </a:r>
            <a:endParaRPr sz="1100"/>
          </a:p>
          <a:p>
            <a:pPr indent="0" lvl="0" marL="0" marR="0" rtl="0" algn="l">
              <a:lnSpc>
                <a:spcPct val="90000"/>
              </a:lnSpc>
              <a:spcBef>
                <a:spcPts val="800"/>
              </a:spcBef>
              <a:spcAft>
                <a:spcPts val="0"/>
              </a:spcAft>
              <a:buClr>
                <a:schemeClr val="dk1"/>
              </a:buClr>
              <a:buSzPts val="1400"/>
              <a:buFont typeface="Arial"/>
              <a:buNone/>
            </a:pPr>
            <a:r>
              <a:rPr b="1" i="0" lang="es" sz="1700" u="none" cap="none" strike="noStrike">
                <a:solidFill>
                  <a:srgbClr val="CC0099"/>
                </a:solidFill>
                <a:latin typeface="Arial"/>
                <a:ea typeface="Arial"/>
                <a:cs typeface="Arial"/>
                <a:sym typeface="Arial"/>
              </a:rPr>
              <a:t>&lt;a </a:t>
            </a:r>
            <a:r>
              <a:rPr b="1" i="0" lang="es" sz="1700" u="none" cap="none" strike="noStrike">
                <a:solidFill>
                  <a:srgbClr val="00B050"/>
                </a:solidFill>
                <a:latin typeface="Arial"/>
                <a:ea typeface="Arial"/>
                <a:cs typeface="Arial"/>
                <a:sym typeface="Arial"/>
              </a:rPr>
              <a:t>href=</a:t>
            </a:r>
            <a:r>
              <a:rPr b="1" i="0" lang="es" sz="1700" u="none" cap="none" strike="noStrike">
                <a:solidFill>
                  <a:srgbClr val="FFCC00"/>
                </a:solidFill>
                <a:latin typeface="Arial"/>
                <a:ea typeface="Arial"/>
                <a:cs typeface="Arial"/>
                <a:sym typeface="Arial"/>
              </a:rPr>
              <a:t>“#Contacto”&gt;</a:t>
            </a:r>
            <a:r>
              <a:rPr b="1" i="0" lang="es" sz="1700" u="none" cap="none" strike="noStrike">
                <a:solidFill>
                  <a:schemeClr val="dk1"/>
                </a:solidFill>
                <a:latin typeface="Arial"/>
                <a:ea typeface="Arial"/>
                <a:cs typeface="Arial"/>
                <a:sym typeface="Arial"/>
              </a:rPr>
              <a:t>Contacto</a:t>
            </a:r>
            <a:r>
              <a:rPr b="1" i="0" lang="es" sz="1700" u="none" cap="none" strike="noStrike">
                <a:solidFill>
                  <a:srgbClr val="CC0099"/>
                </a:solidFill>
                <a:latin typeface="Arial"/>
                <a:ea typeface="Arial"/>
                <a:cs typeface="Arial"/>
                <a:sym typeface="Arial"/>
              </a:rPr>
              <a:t>&lt;/a&gt;</a:t>
            </a:r>
            <a:endParaRPr sz="1100"/>
          </a:p>
        </p:txBody>
      </p:sp>
      <p:sp>
        <p:nvSpPr>
          <p:cNvPr id="150" name="Google Shape;150;p27"/>
          <p:cNvSpPr txBox="1"/>
          <p:nvPr/>
        </p:nvSpPr>
        <p:spPr>
          <a:xfrm>
            <a:off x="457201" y="286509"/>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Pseudoclases</a:t>
            </a:r>
            <a:endParaRPr b="1" i="0" sz="1100" u="none" cap="none" strike="noStrike">
              <a:solidFill>
                <a:srgbClr val="000000"/>
              </a:solidFill>
              <a:latin typeface="Arial"/>
              <a:ea typeface="Arial"/>
              <a:cs typeface="Arial"/>
              <a:sym typeface="Arial"/>
            </a:endParaRPr>
          </a:p>
        </p:txBody>
      </p:sp>
      <p:sp>
        <p:nvSpPr>
          <p:cNvPr id="151" name="Google Shape;151;p27"/>
          <p:cNvSpPr txBox="1"/>
          <p:nvPr/>
        </p:nvSpPr>
        <p:spPr>
          <a:xfrm>
            <a:off x="200466" y="2696334"/>
            <a:ext cx="2592600" cy="2670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s" sz="1100" u="none" cap="none" strike="noStrike">
                <a:solidFill>
                  <a:srgbClr val="CC0099"/>
                </a:solidFill>
                <a:latin typeface="Arial Black"/>
                <a:ea typeface="Arial Black"/>
                <a:cs typeface="Arial Black"/>
                <a:sym typeface="Arial Black"/>
              </a:rPr>
              <a:t>a:link {</a:t>
            </a:r>
            <a:endParaRPr sz="1100"/>
          </a:p>
          <a:p>
            <a:pPr indent="0" lvl="0" marL="0" marR="0" rtl="0" algn="l">
              <a:lnSpc>
                <a:spcPct val="100000"/>
              </a:lnSpc>
              <a:spcBef>
                <a:spcPts val="0"/>
              </a:spcBef>
              <a:spcAft>
                <a:spcPts val="0"/>
              </a:spcAft>
              <a:buNone/>
            </a:pPr>
            <a:r>
              <a:rPr b="1" i="0" lang="es" sz="1100" u="none" cap="none" strike="noStrike">
                <a:solidFill>
                  <a:srgbClr val="000000"/>
                </a:solidFill>
                <a:latin typeface="Arial Black"/>
                <a:ea typeface="Arial Black"/>
                <a:cs typeface="Arial Black"/>
                <a:sym typeface="Arial Black"/>
              </a:rPr>
              <a:t>  </a:t>
            </a:r>
            <a:r>
              <a:rPr b="1" i="0" lang="es" sz="1100" u="none" cap="none" strike="noStrike">
                <a:solidFill>
                  <a:srgbClr val="00B0F0"/>
                </a:solidFill>
                <a:latin typeface="Arial Black"/>
                <a:ea typeface="Arial Black"/>
                <a:cs typeface="Arial Black"/>
                <a:sym typeface="Arial Black"/>
              </a:rPr>
              <a:t>color: </a:t>
            </a:r>
            <a:r>
              <a:rPr b="1" i="0" lang="es" sz="1100" u="none" cap="none" strike="noStrike">
                <a:solidFill>
                  <a:srgbClr val="FF0000"/>
                </a:solidFill>
                <a:latin typeface="Arial Black"/>
                <a:ea typeface="Arial Black"/>
                <a:cs typeface="Arial Black"/>
                <a:sym typeface="Arial Black"/>
              </a:rPr>
              <a:t>red</a:t>
            </a:r>
            <a:r>
              <a:rPr b="1" i="0" lang="es" sz="11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100" u="none" cap="none" strike="noStrike">
                <a:solidFill>
                  <a:srgbClr val="CC0099"/>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100" u="none" cap="none" strike="noStrike">
                <a:solidFill>
                  <a:srgbClr val="CC0099"/>
                </a:solidFill>
                <a:latin typeface="Arial Black"/>
                <a:ea typeface="Arial Black"/>
                <a:cs typeface="Arial Black"/>
                <a:sym typeface="Arial Black"/>
              </a:rPr>
              <a:t>a:hover {</a:t>
            </a:r>
            <a:endParaRPr sz="1100"/>
          </a:p>
          <a:p>
            <a:pPr indent="0" lvl="0" marL="0" marR="0" rtl="0" algn="l">
              <a:lnSpc>
                <a:spcPct val="100000"/>
              </a:lnSpc>
              <a:spcBef>
                <a:spcPts val="0"/>
              </a:spcBef>
              <a:spcAft>
                <a:spcPts val="0"/>
              </a:spcAft>
              <a:buNone/>
            </a:pPr>
            <a:r>
              <a:rPr b="1" i="0" lang="es" sz="1100" u="none" cap="none" strike="noStrike">
                <a:solidFill>
                  <a:srgbClr val="00B0F0"/>
                </a:solidFill>
                <a:latin typeface="Arial Black"/>
                <a:ea typeface="Arial Black"/>
                <a:cs typeface="Arial Black"/>
                <a:sym typeface="Arial Black"/>
              </a:rPr>
              <a:t>background-color: </a:t>
            </a:r>
            <a:r>
              <a:rPr b="1" i="0" lang="es" sz="1100" u="none" cap="none" strike="noStrike">
                <a:solidFill>
                  <a:srgbClr val="FFCC00"/>
                </a:solidFill>
                <a:latin typeface="Arial Black"/>
                <a:ea typeface="Arial Black"/>
                <a:cs typeface="Arial Black"/>
                <a:sym typeface="Arial Black"/>
              </a:rPr>
              <a:t>yellow</a:t>
            </a:r>
            <a:r>
              <a:rPr b="1" i="0" lang="es" sz="11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100" u="none" cap="none" strike="noStrike">
                <a:solidFill>
                  <a:srgbClr val="CC0099"/>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100" u="none" cap="none" strike="noStrike">
                <a:solidFill>
                  <a:srgbClr val="CC0099"/>
                </a:solidFill>
                <a:latin typeface="Arial Black"/>
                <a:ea typeface="Arial Black"/>
                <a:cs typeface="Arial Black"/>
                <a:sym typeface="Arial Black"/>
              </a:rPr>
              <a:t>a:visited {</a:t>
            </a:r>
            <a:endParaRPr sz="1100"/>
          </a:p>
          <a:p>
            <a:pPr indent="0" lvl="0" marL="0" marR="0" rtl="0" algn="l">
              <a:lnSpc>
                <a:spcPct val="100000"/>
              </a:lnSpc>
              <a:spcBef>
                <a:spcPts val="0"/>
              </a:spcBef>
              <a:spcAft>
                <a:spcPts val="0"/>
              </a:spcAft>
              <a:buNone/>
            </a:pPr>
            <a:r>
              <a:rPr b="1" i="0" lang="es" sz="1100" u="none" cap="none" strike="noStrike">
                <a:solidFill>
                  <a:srgbClr val="00B0F0"/>
                </a:solidFill>
                <a:latin typeface="Arial Black"/>
                <a:ea typeface="Arial Black"/>
                <a:cs typeface="Arial Black"/>
                <a:sym typeface="Arial Black"/>
              </a:rPr>
              <a:t>color: </a:t>
            </a:r>
            <a:r>
              <a:rPr b="1" i="0" lang="es" sz="1100" u="none" cap="none" strike="noStrike">
                <a:solidFill>
                  <a:srgbClr val="0000CC"/>
                </a:solidFill>
                <a:latin typeface="Arial Black"/>
                <a:ea typeface="Arial Black"/>
                <a:cs typeface="Arial Black"/>
                <a:sym typeface="Arial Black"/>
              </a:rPr>
              <a:t>blue</a:t>
            </a:r>
            <a:r>
              <a:rPr b="1" i="0" lang="es" sz="11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100" u="none" cap="none" strike="noStrike">
                <a:solidFill>
                  <a:srgbClr val="CC0099"/>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100" u="none" cap="none" strike="noStrike">
                <a:solidFill>
                  <a:srgbClr val="CC0099"/>
                </a:solidFill>
                <a:latin typeface="Arial Black"/>
                <a:ea typeface="Arial Black"/>
                <a:cs typeface="Arial Black"/>
                <a:sym typeface="Arial Black"/>
              </a:rPr>
              <a:t>a:active {</a:t>
            </a:r>
            <a:endParaRPr sz="1100"/>
          </a:p>
          <a:p>
            <a:pPr indent="0" lvl="0" marL="0" marR="0" rtl="0" algn="l">
              <a:lnSpc>
                <a:spcPct val="100000"/>
              </a:lnSpc>
              <a:spcBef>
                <a:spcPts val="0"/>
              </a:spcBef>
              <a:spcAft>
                <a:spcPts val="0"/>
              </a:spcAft>
              <a:buNone/>
            </a:pPr>
            <a:r>
              <a:rPr b="1" i="0" lang="es" sz="1100" u="none" cap="none" strike="noStrike">
                <a:solidFill>
                  <a:srgbClr val="00B0F0"/>
                </a:solidFill>
                <a:latin typeface="Arial Black"/>
                <a:ea typeface="Arial Black"/>
                <a:cs typeface="Arial Black"/>
                <a:sym typeface="Arial Black"/>
              </a:rPr>
              <a:t>background-color: </a:t>
            </a:r>
            <a:r>
              <a:rPr b="1" i="0" lang="es" sz="1100" u="none" cap="none" strike="noStrike">
                <a:solidFill>
                  <a:srgbClr val="00B050"/>
                </a:solidFill>
                <a:latin typeface="Arial Black"/>
                <a:ea typeface="Arial Black"/>
                <a:cs typeface="Arial Black"/>
                <a:sym typeface="Arial Black"/>
              </a:rPr>
              <a:t>green</a:t>
            </a:r>
            <a:r>
              <a:rPr b="1" i="0" lang="es" sz="1100" u="none" cap="none" strike="noStrike">
                <a:solidFill>
                  <a:srgbClr val="00B0F0"/>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rPr b="1" i="0" lang="es" sz="1100" u="none" cap="none" strike="noStrike">
                <a:solidFill>
                  <a:srgbClr val="00B0F0"/>
                </a:solidFill>
                <a:latin typeface="Arial Black"/>
                <a:ea typeface="Arial Black"/>
                <a:cs typeface="Arial Black"/>
                <a:sym typeface="Arial Black"/>
              </a:rPr>
              <a:t>color: white;</a:t>
            </a:r>
            <a:endParaRPr sz="1100"/>
          </a:p>
          <a:p>
            <a:pPr indent="0" lvl="0" marL="0" marR="0" rtl="0" algn="l">
              <a:lnSpc>
                <a:spcPct val="100000"/>
              </a:lnSpc>
              <a:spcBef>
                <a:spcPts val="0"/>
              </a:spcBef>
              <a:spcAft>
                <a:spcPts val="0"/>
              </a:spcAft>
              <a:buNone/>
            </a:pPr>
            <a:r>
              <a:rPr b="1" i="0" lang="es" sz="1100" u="none" cap="none" strike="noStrike">
                <a:solidFill>
                  <a:srgbClr val="CC0099"/>
                </a:solidFill>
                <a:latin typeface="Arial Black"/>
                <a:ea typeface="Arial Black"/>
                <a:cs typeface="Arial Black"/>
                <a:sym typeface="Arial Black"/>
              </a:rPr>
              <a:t>}</a:t>
            </a:r>
            <a:endParaRPr sz="1100"/>
          </a:p>
          <a:p>
            <a:pPr indent="0" lvl="0" marL="0" marR="0" rtl="0" algn="l">
              <a:lnSpc>
                <a:spcPct val="100000"/>
              </a:lnSpc>
              <a:spcBef>
                <a:spcPts val="0"/>
              </a:spcBef>
              <a:spcAft>
                <a:spcPts val="0"/>
              </a:spcAft>
              <a:buNone/>
            </a:pPr>
            <a:r>
              <a:t/>
            </a:r>
            <a:endParaRPr b="1" i="0" sz="1500" u="none" cap="none" strike="noStrike">
              <a:solidFill>
                <a:srgbClr val="00B0F0"/>
              </a:solidFill>
              <a:latin typeface="Arial Black"/>
              <a:ea typeface="Arial Black"/>
              <a:cs typeface="Arial Black"/>
              <a:sym typeface="Arial Black"/>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152" name="Google Shape;152;p27"/>
          <p:cNvSpPr/>
          <p:nvPr/>
        </p:nvSpPr>
        <p:spPr>
          <a:xfrm>
            <a:off x="1496681" y="2768239"/>
            <a:ext cx="1510500" cy="355200"/>
          </a:xfrm>
          <a:prstGeom prst="roundRect">
            <a:avLst>
              <a:gd fmla="val 16667" name="adj"/>
            </a:avLst>
          </a:prstGeom>
          <a:solidFill>
            <a:schemeClr val="lt1"/>
          </a:solidFill>
          <a:ln cap="flat" cmpd="sng" w="25400">
            <a:solidFill>
              <a:srgbClr val="D8D8D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s" sz="1100" u="sng" cap="none" strike="noStrike">
                <a:solidFill>
                  <a:srgbClr val="FF0000"/>
                </a:solidFill>
                <a:latin typeface="Arial"/>
                <a:ea typeface="Arial"/>
                <a:cs typeface="Arial"/>
                <a:sym typeface="Arial"/>
              </a:rPr>
              <a:t>Contacto</a:t>
            </a:r>
            <a:endParaRPr sz="1100"/>
          </a:p>
        </p:txBody>
      </p:sp>
      <p:sp>
        <p:nvSpPr>
          <p:cNvPr id="153" name="Google Shape;153;p27"/>
          <p:cNvSpPr/>
          <p:nvPr/>
        </p:nvSpPr>
        <p:spPr>
          <a:xfrm>
            <a:off x="2336538" y="3333882"/>
            <a:ext cx="1510500" cy="355200"/>
          </a:xfrm>
          <a:prstGeom prst="roundRect">
            <a:avLst>
              <a:gd fmla="val 16667" name="adj"/>
            </a:avLst>
          </a:prstGeom>
          <a:solidFill>
            <a:schemeClr val="lt1"/>
          </a:solidFill>
          <a:ln cap="flat" cmpd="sng" w="25400">
            <a:solidFill>
              <a:srgbClr val="D8D8D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s" sz="1100" u="none" cap="none" strike="noStrike">
                <a:solidFill>
                  <a:schemeClr val="dk1"/>
                </a:solidFill>
                <a:highlight>
                  <a:srgbClr val="FFFF00"/>
                </a:highlight>
                <a:latin typeface="Arial"/>
                <a:ea typeface="Arial"/>
                <a:cs typeface="Arial"/>
                <a:sym typeface="Arial"/>
              </a:rPr>
              <a:t>Contacto</a:t>
            </a:r>
            <a:endParaRPr sz="1100"/>
          </a:p>
        </p:txBody>
      </p:sp>
      <p:sp>
        <p:nvSpPr>
          <p:cNvPr id="154" name="Google Shape;154;p27"/>
          <p:cNvSpPr/>
          <p:nvPr/>
        </p:nvSpPr>
        <p:spPr>
          <a:xfrm>
            <a:off x="1282148" y="3778380"/>
            <a:ext cx="1510500" cy="355200"/>
          </a:xfrm>
          <a:prstGeom prst="roundRect">
            <a:avLst>
              <a:gd fmla="val 16667" name="adj"/>
            </a:avLst>
          </a:prstGeom>
          <a:solidFill>
            <a:schemeClr val="lt1"/>
          </a:solidFill>
          <a:ln cap="flat" cmpd="sng" w="25400">
            <a:solidFill>
              <a:srgbClr val="D8D8D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s" sz="1100" u="none" cap="none" strike="noStrike">
                <a:solidFill>
                  <a:srgbClr val="0000CC"/>
                </a:solidFill>
                <a:latin typeface="Arial"/>
                <a:ea typeface="Arial"/>
                <a:cs typeface="Arial"/>
                <a:sym typeface="Arial"/>
              </a:rPr>
              <a:t>Contacto</a:t>
            </a:r>
            <a:endParaRPr sz="1100"/>
          </a:p>
        </p:txBody>
      </p:sp>
      <p:sp>
        <p:nvSpPr>
          <p:cNvPr id="155" name="Google Shape;155;p27"/>
          <p:cNvSpPr/>
          <p:nvPr/>
        </p:nvSpPr>
        <p:spPr>
          <a:xfrm>
            <a:off x="2336538" y="4283450"/>
            <a:ext cx="1510500" cy="355200"/>
          </a:xfrm>
          <a:prstGeom prst="roundRect">
            <a:avLst>
              <a:gd fmla="val 16667" name="adj"/>
            </a:avLst>
          </a:prstGeom>
          <a:solidFill>
            <a:schemeClr val="lt1"/>
          </a:solidFill>
          <a:ln cap="flat" cmpd="sng" w="25400">
            <a:solidFill>
              <a:srgbClr val="D8D8D8"/>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s" sz="1100" u="none" cap="none" strike="noStrike">
                <a:solidFill>
                  <a:schemeClr val="lt1"/>
                </a:solidFill>
                <a:highlight>
                  <a:srgbClr val="00FF00"/>
                </a:highlight>
                <a:latin typeface="Arial"/>
                <a:ea typeface="Arial"/>
                <a:cs typeface="Arial"/>
                <a:sym typeface="Arial"/>
              </a:rPr>
              <a:t>Contacto</a:t>
            </a:r>
            <a:endParaRPr sz="1100"/>
          </a:p>
        </p:txBody>
      </p:sp>
      <p:pic>
        <p:nvPicPr>
          <p:cNvPr descr="Click Icon Cursors PNG Transparent Background, Free Download ..." id="156" name="Google Shape;156;p27"/>
          <p:cNvPicPr preferRelativeResize="0"/>
          <p:nvPr/>
        </p:nvPicPr>
        <p:blipFill rotWithShape="1">
          <a:blip r:embed="rId3">
            <a:alphaModFix/>
          </a:blip>
          <a:srcRect b="0" l="0" r="0" t="0"/>
          <a:stretch/>
        </p:blipFill>
        <p:spPr>
          <a:xfrm>
            <a:off x="3155309" y="4354799"/>
            <a:ext cx="283630" cy="283630"/>
          </a:xfrm>
          <a:prstGeom prst="rect">
            <a:avLst/>
          </a:prstGeom>
          <a:noFill/>
          <a:ln>
            <a:noFill/>
          </a:ln>
        </p:spPr>
      </p:pic>
      <p:pic>
        <p:nvPicPr>
          <p:cNvPr descr="Click Icon Cursors PNG Transparent Background, Free Download ..." id="157" name="Google Shape;157;p27"/>
          <p:cNvPicPr preferRelativeResize="0"/>
          <p:nvPr/>
        </p:nvPicPr>
        <p:blipFill rotWithShape="1">
          <a:blip r:embed="rId3">
            <a:alphaModFix/>
          </a:blip>
          <a:srcRect b="0" l="35479" r="0" t="33901"/>
          <a:stretch/>
        </p:blipFill>
        <p:spPr>
          <a:xfrm>
            <a:off x="3241434" y="3557873"/>
            <a:ext cx="197505" cy="202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nvSpPr>
        <p:spPr>
          <a:xfrm>
            <a:off x="200465" y="1023425"/>
            <a:ext cx="89436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rPr b="0" i="0" lang="es" sz="1400" u="none" cap="none" strike="noStrike">
                <a:solidFill>
                  <a:schemeClr val="dk1"/>
                </a:solidFill>
                <a:latin typeface="Arial"/>
                <a:ea typeface="Arial"/>
                <a:cs typeface="Arial"/>
                <a:sym typeface="Arial"/>
              </a:rPr>
              <a:t>Se utilizan para darle estilos a partes específicas de un elemento.</a:t>
            </a:r>
            <a:endParaRPr sz="1100"/>
          </a:p>
          <a:p>
            <a:pPr indent="-254000" lvl="0" marL="254000" marR="0" rtl="0" algn="l">
              <a:lnSpc>
                <a:spcPct val="90000"/>
              </a:lnSpc>
              <a:spcBef>
                <a:spcPts val="800"/>
              </a:spcBef>
              <a:spcAft>
                <a:spcPts val="0"/>
              </a:spcAft>
              <a:buClr>
                <a:schemeClr val="dk1"/>
              </a:buClr>
              <a:buSzPts val="1400"/>
              <a:buFont typeface="Noto Sans Symbols"/>
              <a:buChar char="❑"/>
            </a:pPr>
            <a:r>
              <a:rPr b="1" i="0" lang="es" sz="1400" u="none" cap="none" strike="noStrike">
                <a:solidFill>
                  <a:schemeClr val="dk1"/>
                </a:solidFill>
                <a:highlight>
                  <a:srgbClr val="00FFFF"/>
                </a:highlight>
                <a:latin typeface="Arial"/>
                <a:ea typeface="Arial"/>
                <a:cs typeface="Arial"/>
                <a:sym typeface="Arial"/>
              </a:rPr>
              <a:t>::first-letter:</a:t>
            </a:r>
            <a:r>
              <a:rPr b="1" i="0" lang="es" sz="1400" u="none" cap="none" strike="noStrike">
                <a:solidFill>
                  <a:schemeClr val="dk1"/>
                </a:solidFill>
                <a:latin typeface="Arial"/>
                <a:ea typeface="Arial"/>
                <a:cs typeface="Arial"/>
                <a:sym typeface="Arial"/>
              </a:rPr>
              <a:t> </a:t>
            </a:r>
            <a:r>
              <a:rPr b="0" i="0" lang="es" sz="1400" u="none" cap="none" strike="noStrike">
                <a:solidFill>
                  <a:schemeClr val="dk1"/>
                </a:solidFill>
                <a:latin typeface="Arial"/>
                <a:ea typeface="Arial"/>
                <a:cs typeface="Arial"/>
                <a:sym typeface="Arial"/>
              </a:rPr>
              <a:t>Se utiliza para darle estilo a la primer letra de un texto.</a:t>
            </a:r>
            <a:endParaRPr sz="1100"/>
          </a:p>
          <a:p>
            <a:pPr indent="0" lvl="0" marL="0" marR="0" rtl="0" algn="l">
              <a:lnSpc>
                <a:spcPct val="90000"/>
              </a:lnSpc>
              <a:spcBef>
                <a:spcPts val="800"/>
              </a:spcBef>
              <a:spcAft>
                <a:spcPts val="0"/>
              </a:spcAft>
              <a:buClr>
                <a:schemeClr val="dk1"/>
              </a:buClr>
              <a:buSzPts val="1400"/>
              <a:buFont typeface="Arial"/>
              <a:buNone/>
            </a:pPr>
            <a:r>
              <a:rPr b="0" i="0" lang="es" sz="1400" u="none" cap="none" strike="noStrike">
                <a:solidFill>
                  <a:schemeClr val="dk1"/>
                </a:solidFill>
                <a:latin typeface="Arial"/>
                <a:ea typeface="Arial"/>
                <a:cs typeface="Arial"/>
                <a:sym typeface="Arial"/>
              </a:rPr>
              <a:t>     </a:t>
            </a:r>
            <a:r>
              <a:rPr b="0" i="0" lang="es" sz="1100" u="none" cap="none" strike="noStrike">
                <a:solidFill>
                  <a:schemeClr val="dk1"/>
                </a:solidFill>
                <a:latin typeface="Arial"/>
                <a:ea typeface="Arial"/>
                <a:cs typeface="Arial"/>
                <a:sym typeface="Arial"/>
              </a:rPr>
              <a:t>p:: first-letter { color:blue;}  | </a:t>
            </a:r>
            <a:r>
              <a:rPr b="1" i="0" lang="es" sz="1100" u="none" cap="none" strike="noStrike">
                <a:solidFill>
                  <a:srgbClr val="0000CC"/>
                </a:solidFill>
                <a:latin typeface="Arial"/>
                <a:ea typeface="Arial"/>
                <a:cs typeface="Arial"/>
                <a:sym typeface="Arial"/>
              </a:rPr>
              <a:t>E</a:t>
            </a:r>
            <a:r>
              <a:rPr b="0" i="0" lang="es" sz="1100" u="none" cap="none" strike="noStrike">
                <a:solidFill>
                  <a:schemeClr val="dk1"/>
                </a:solidFill>
                <a:latin typeface="Arial"/>
                <a:ea typeface="Arial"/>
                <a:cs typeface="Arial"/>
                <a:sym typeface="Arial"/>
              </a:rPr>
              <a:t>sto es un párrafo</a:t>
            </a:r>
            <a:endParaRPr sz="1100"/>
          </a:p>
          <a:p>
            <a:pPr indent="-254000" lvl="0" marL="254000" marR="0" rtl="0" algn="l">
              <a:lnSpc>
                <a:spcPct val="90000"/>
              </a:lnSpc>
              <a:spcBef>
                <a:spcPts val="800"/>
              </a:spcBef>
              <a:spcAft>
                <a:spcPts val="0"/>
              </a:spcAft>
              <a:buClr>
                <a:schemeClr val="dk1"/>
              </a:buClr>
              <a:buSzPts val="1400"/>
              <a:buFont typeface="Noto Sans Symbols"/>
              <a:buChar char="❑"/>
            </a:pPr>
            <a:r>
              <a:rPr b="1" i="0" lang="es" sz="1400" u="none" cap="none" strike="noStrike">
                <a:solidFill>
                  <a:schemeClr val="dk1"/>
                </a:solidFill>
                <a:highlight>
                  <a:srgbClr val="00FFFF"/>
                </a:highlight>
                <a:latin typeface="Arial"/>
                <a:ea typeface="Arial"/>
                <a:cs typeface="Arial"/>
                <a:sym typeface="Arial"/>
              </a:rPr>
              <a:t>::first-line:</a:t>
            </a:r>
            <a:r>
              <a:rPr b="1" i="0" lang="es" sz="1400" u="none" cap="none" strike="noStrike">
                <a:solidFill>
                  <a:schemeClr val="dk1"/>
                </a:solidFill>
                <a:latin typeface="Arial"/>
                <a:ea typeface="Arial"/>
                <a:cs typeface="Arial"/>
                <a:sym typeface="Arial"/>
              </a:rPr>
              <a:t> </a:t>
            </a:r>
            <a:r>
              <a:rPr b="0" i="0" lang="es" sz="1400" u="none" cap="none" strike="noStrike">
                <a:solidFill>
                  <a:schemeClr val="dk1"/>
                </a:solidFill>
                <a:latin typeface="Arial"/>
                <a:ea typeface="Arial"/>
                <a:cs typeface="Arial"/>
                <a:sym typeface="Arial"/>
              </a:rPr>
              <a:t>Se utiliza para darle estilo a la primer línea de un párrafo.</a:t>
            </a:r>
            <a:endParaRPr sz="1100"/>
          </a:p>
          <a:p>
            <a:pPr indent="0" lvl="0" marL="0" marR="0" rtl="0" algn="l">
              <a:lnSpc>
                <a:spcPct val="90000"/>
              </a:lnSpc>
              <a:spcBef>
                <a:spcPts val="800"/>
              </a:spcBef>
              <a:spcAft>
                <a:spcPts val="0"/>
              </a:spcAft>
              <a:buClr>
                <a:schemeClr val="dk1"/>
              </a:buClr>
              <a:buSzPts val="1400"/>
              <a:buFont typeface="Arial"/>
              <a:buNone/>
            </a:pPr>
            <a:r>
              <a:rPr b="0" i="0" lang="es" sz="1100" u="none" cap="none" strike="noStrike">
                <a:solidFill>
                  <a:schemeClr val="dk1"/>
                </a:solidFill>
                <a:latin typeface="Arial"/>
                <a:ea typeface="Arial"/>
                <a:cs typeface="Arial"/>
                <a:sym typeface="Arial"/>
              </a:rPr>
              <a:t>      p:: first-line { background-color:yellow;}  |   </a:t>
            </a:r>
            <a:r>
              <a:rPr b="0" i="0" lang="es" sz="1100" u="none" cap="none" strike="noStrike">
                <a:solidFill>
                  <a:schemeClr val="dk1"/>
                </a:solidFill>
                <a:highlight>
                  <a:srgbClr val="FFFF00"/>
                </a:highlight>
                <a:latin typeface="Arial"/>
                <a:ea typeface="Arial"/>
                <a:cs typeface="Arial"/>
                <a:sym typeface="Arial"/>
              </a:rPr>
              <a:t>Esto es una línea</a:t>
            </a:r>
            <a:endParaRPr sz="1100"/>
          </a:p>
          <a:p>
            <a:pPr indent="0" lvl="0" marL="0" marR="0" rtl="0" algn="l">
              <a:lnSpc>
                <a:spcPct val="90000"/>
              </a:lnSpc>
              <a:spcBef>
                <a:spcPts val="800"/>
              </a:spcBef>
              <a:spcAft>
                <a:spcPts val="0"/>
              </a:spcAft>
              <a:buClr>
                <a:schemeClr val="dk1"/>
              </a:buClr>
              <a:buSzPts val="1400"/>
              <a:buFont typeface="Arial"/>
              <a:buNone/>
            </a:pPr>
            <a:r>
              <a:rPr b="0" i="0" lang="es" sz="1100" u="none" cap="none" strike="noStrike">
                <a:solidFill>
                  <a:schemeClr val="dk1"/>
                </a:solidFill>
                <a:latin typeface="Arial"/>
                <a:ea typeface="Arial"/>
                <a:cs typeface="Arial"/>
                <a:sym typeface="Arial"/>
              </a:rPr>
              <a:t>			     	  Esto otra</a:t>
            </a:r>
            <a:endParaRPr sz="1100"/>
          </a:p>
          <a:p>
            <a:pPr indent="0" lvl="0" marL="0" marR="0" rtl="0" algn="l">
              <a:lnSpc>
                <a:spcPct val="90000"/>
              </a:lnSpc>
              <a:spcBef>
                <a:spcPts val="800"/>
              </a:spcBef>
              <a:spcAft>
                <a:spcPts val="0"/>
              </a:spcAft>
              <a:buClr>
                <a:schemeClr val="dk1"/>
              </a:buClr>
              <a:buSzPts val="1400"/>
              <a:buFont typeface="Arial"/>
              <a:buNone/>
            </a:pPr>
            <a:r>
              <a:rPr b="0" i="0" lang="es" sz="1100" u="none" cap="none" strike="noStrike">
                <a:solidFill>
                  <a:schemeClr val="dk1"/>
                </a:solidFill>
                <a:latin typeface="Arial"/>
                <a:ea typeface="Arial"/>
                <a:cs typeface="Arial"/>
                <a:sym typeface="Arial"/>
              </a:rPr>
              <a:t>			                     y otra.</a:t>
            </a:r>
            <a:endParaRPr b="1" i="0" sz="1400" u="none" cap="none" strike="noStrike">
              <a:solidFill>
                <a:schemeClr val="dk1"/>
              </a:solidFill>
              <a:highlight>
                <a:srgbClr val="00FFFF"/>
              </a:highlight>
              <a:latin typeface="Arial"/>
              <a:ea typeface="Arial"/>
              <a:cs typeface="Arial"/>
              <a:sym typeface="Arial"/>
            </a:endParaRPr>
          </a:p>
          <a:p>
            <a:pPr indent="-254000" lvl="0" marL="254000" marR="0" rtl="0" algn="l">
              <a:lnSpc>
                <a:spcPct val="90000"/>
              </a:lnSpc>
              <a:spcBef>
                <a:spcPts val="800"/>
              </a:spcBef>
              <a:spcAft>
                <a:spcPts val="0"/>
              </a:spcAft>
              <a:buClr>
                <a:schemeClr val="dk1"/>
              </a:buClr>
              <a:buSzPts val="1400"/>
              <a:buFont typeface="Noto Sans Symbols"/>
              <a:buChar char="❑"/>
            </a:pPr>
            <a:r>
              <a:rPr b="1" i="0" lang="es" sz="1400" u="none" cap="none" strike="noStrike">
                <a:solidFill>
                  <a:schemeClr val="dk1"/>
                </a:solidFill>
                <a:highlight>
                  <a:srgbClr val="00FFFF"/>
                </a:highlight>
                <a:latin typeface="Arial"/>
                <a:ea typeface="Arial"/>
                <a:cs typeface="Arial"/>
                <a:sym typeface="Arial"/>
              </a:rPr>
              <a:t>::before:</a:t>
            </a:r>
            <a:r>
              <a:rPr b="1" i="0" lang="es" sz="1400" u="none" cap="none" strike="noStrike">
                <a:solidFill>
                  <a:schemeClr val="dk1"/>
                </a:solidFill>
                <a:latin typeface="Arial"/>
                <a:ea typeface="Arial"/>
                <a:cs typeface="Arial"/>
                <a:sym typeface="Arial"/>
              </a:rPr>
              <a:t> </a:t>
            </a:r>
            <a:r>
              <a:rPr b="0" i="0" lang="es" sz="1400" u="none" cap="none" strike="noStrike">
                <a:solidFill>
                  <a:schemeClr val="dk1"/>
                </a:solidFill>
                <a:latin typeface="Arial"/>
                <a:ea typeface="Arial"/>
                <a:cs typeface="Arial"/>
                <a:sym typeface="Arial"/>
              </a:rPr>
              <a:t>Puede utilizarse para agregar algo antes del contenido de un elemento</a:t>
            </a:r>
            <a:endParaRPr sz="1100"/>
          </a:p>
          <a:p>
            <a:pPr indent="0" lvl="0" marL="0" marR="0" rtl="0" algn="l">
              <a:lnSpc>
                <a:spcPct val="90000"/>
              </a:lnSpc>
              <a:spcBef>
                <a:spcPts val="800"/>
              </a:spcBef>
              <a:spcAft>
                <a:spcPts val="0"/>
              </a:spcAft>
              <a:buClr>
                <a:schemeClr val="dk1"/>
              </a:buClr>
              <a:buSzPts val="1400"/>
              <a:buFont typeface="Arial"/>
              <a:buNone/>
            </a:pPr>
            <a:r>
              <a:rPr b="0" i="0" lang="es" sz="1100" u="none" cap="none" strike="noStrike">
                <a:solidFill>
                  <a:schemeClr val="dk1"/>
                </a:solidFill>
                <a:latin typeface="Arial"/>
                <a:ea typeface="Arial"/>
                <a:cs typeface="Arial"/>
                <a:sym typeface="Arial"/>
              </a:rPr>
              <a:t>      a::before{ content:“✨";}</a:t>
            </a:r>
            <a:endParaRPr sz="1100"/>
          </a:p>
          <a:p>
            <a:pPr indent="-254000" lvl="0" marL="254000" marR="0" rtl="0" algn="l">
              <a:lnSpc>
                <a:spcPct val="90000"/>
              </a:lnSpc>
              <a:spcBef>
                <a:spcPts val="800"/>
              </a:spcBef>
              <a:spcAft>
                <a:spcPts val="0"/>
              </a:spcAft>
              <a:buClr>
                <a:schemeClr val="dk1"/>
              </a:buClr>
              <a:buSzPts val="1400"/>
              <a:buFont typeface="Noto Sans Symbols"/>
              <a:buChar char="❑"/>
            </a:pPr>
            <a:r>
              <a:rPr b="1" i="0" lang="es" sz="1400" u="none" cap="none" strike="noStrike">
                <a:solidFill>
                  <a:schemeClr val="dk1"/>
                </a:solidFill>
                <a:highlight>
                  <a:srgbClr val="00FFFF"/>
                </a:highlight>
                <a:latin typeface="Arial"/>
                <a:ea typeface="Arial"/>
                <a:cs typeface="Arial"/>
                <a:sym typeface="Arial"/>
              </a:rPr>
              <a:t>::after:</a:t>
            </a:r>
            <a:r>
              <a:rPr b="1" i="0" lang="es" sz="1400" u="none" cap="none" strike="noStrike">
                <a:solidFill>
                  <a:schemeClr val="dk1"/>
                </a:solidFill>
                <a:latin typeface="Arial"/>
                <a:ea typeface="Arial"/>
                <a:cs typeface="Arial"/>
                <a:sym typeface="Arial"/>
              </a:rPr>
              <a:t> </a:t>
            </a:r>
            <a:r>
              <a:rPr b="0" i="0" lang="es" sz="1400" u="none" cap="none" strike="noStrike">
                <a:solidFill>
                  <a:schemeClr val="dk1"/>
                </a:solidFill>
                <a:latin typeface="Arial"/>
                <a:ea typeface="Arial"/>
                <a:cs typeface="Arial"/>
                <a:sym typeface="Arial"/>
              </a:rPr>
              <a:t>Coloca contenido después de un elemento </a:t>
            </a:r>
            <a:endParaRPr sz="1100"/>
          </a:p>
          <a:p>
            <a:pPr indent="0" lvl="0" marL="0" marR="0" rtl="0" algn="l">
              <a:lnSpc>
                <a:spcPct val="90000"/>
              </a:lnSpc>
              <a:spcBef>
                <a:spcPts val="800"/>
              </a:spcBef>
              <a:spcAft>
                <a:spcPts val="0"/>
              </a:spcAft>
              <a:buClr>
                <a:schemeClr val="dk1"/>
              </a:buClr>
              <a:buSzPts val="1400"/>
              <a:buFont typeface="Arial"/>
              <a:buNone/>
            </a:pPr>
            <a:r>
              <a:rPr b="0" i="0" lang="es" sz="1400" u="none" cap="none" strike="noStrike">
                <a:solidFill>
                  <a:schemeClr val="dk1"/>
                </a:solidFill>
                <a:latin typeface="Arial"/>
                <a:ea typeface="Arial"/>
                <a:cs typeface="Arial"/>
                <a:sym typeface="Arial"/>
              </a:rPr>
              <a:t>   </a:t>
            </a:r>
            <a:r>
              <a:rPr b="0" i="0" lang="es" sz="1100" u="none" cap="none" strike="noStrike">
                <a:solidFill>
                  <a:schemeClr val="dk1"/>
                </a:solidFill>
                <a:latin typeface="Arial"/>
                <a:ea typeface="Arial"/>
                <a:cs typeface="Arial"/>
                <a:sym typeface="Arial"/>
              </a:rPr>
              <a:t>  a::after{ content:“🙉";}</a:t>
            </a:r>
            <a:endParaRPr sz="1100"/>
          </a:p>
          <a:p>
            <a:pPr indent="-254000" lvl="0" marL="254000" marR="0" rtl="0" algn="l">
              <a:lnSpc>
                <a:spcPct val="90000"/>
              </a:lnSpc>
              <a:spcBef>
                <a:spcPts val="800"/>
              </a:spcBef>
              <a:spcAft>
                <a:spcPts val="0"/>
              </a:spcAft>
              <a:buClr>
                <a:schemeClr val="dk1"/>
              </a:buClr>
              <a:buSzPts val="1400"/>
              <a:buFont typeface="Noto Sans Symbols"/>
              <a:buChar char="❑"/>
            </a:pPr>
            <a:r>
              <a:rPr b="1" i="0" lang="es" sz="1400" u="none" cap="none" strike="noStrike">
                <a:solidFill>
                  <a:schemeClr val="dk1"/>
                </a:solidFill>
                <a:highlight>
                  <a:srgbClr val="00FFFF"/>
                </a:highlight>
                <a:latin typeface="Arial"/>
                <a:ea typeface="Arial"/>
                <a:cs typeface="Arial"/>
                <a:sym typeface="Arial"/>
              </a:rPr>
              <a:t>::selection:</a:t>
            </a:r>
            <a:r>
              <a:rPr b="1" i="0" lang="es" sz="1400" u="none" cap="none" strike="noStrike">
                <a:solidFill>
                  <a:schemeClr val="dk1"/>
                </a:solidFill>
                <a:latin typeface="Arial"/>
                <a:ea typeface="Arial"/>
                <a:cs typeface="Arial"/>
                <a:sym typeface="Arial"/>
              </a:rPr>
              <a:t> </a:t>
            </a:r>
            <a:r>
              <a:rPr b="0" i="0" lang="es" sz="1400" u="none" cap="none" strike="noStrike">
                <a:solidFill>
                  <a:schemeClr val="dk1"/>
                </a:solidFill>
                <a:latin typeface="Arial"/>
                <a:ea typeface="Arial"/>
                <a:cs typeface="Arial"/>
                <a:sym typeface="Arial"/>
              </a:rPr>
              <a:t>Agrega estilos a una parte del documento que ha sido resaltada por el usuario</a:t>
            </a:r>
            <a:endParaRPr sz="1100"/>
          </a:p>
          <a:p>
            <a:pPr indent="0" lvl="0" marL="0" marR="0" rtl="0" algn="l">
              <a:lnSpc>
                <a:spcPct val="90000"/>
              </a:lnSpc>
              <a:spcBef>
                <a:spcPts val="800"/>
              </a:spcBef>
              <a:spcAft>
                <a:spcPts val="0"/>
              </a:spcAft>
              <a:buClr>
                <a:schemeClr val="dk1"/>
              </a:buClr>
              <a:buSzPts val="1400"/>
              <a:buFont typeface="Arial"/>
              <a:buNone/>
            </a:pPr>
            <a:r>
              <a:rPr b="0" i="0" lang="es" sz="1100" u="none" cap="none" strike="noStrike">
                <a:solidFill>
                  <a:schemeClr val="dk1"/>
                </a:solidFill>
                <a:latin typeface="Arial"/>
                <a:ea typeface="Arial"/>
                <a:cs typeface="Arial"/>
                <a:sym typeface="Arial"/>
              </a:rPr>
              <a:t>      p::selection{background-color:pink;}</a:t>
            </a:r>
            <a:endParaRPr b="0" i="0" sz="1100" u="none" cap="none" strike="noStrike">
              <a:solidFill>
                <a:srgbClr val="CC0099"/>
              </a:solidFill>
              <a:latin typeface="Arial"/>
              <a:ea typeface="Arial"/>
              <a:cs typeface="Arial"/>
              <a:sym typeface="Arial"/>
            </a:endParaRPr>
          </a:p>
        </p:txBody>
      </p:sp>
      <p:sp>
        <p:nvSpPr>
          <p:cNvPr id="164" name="Google Shape;164;p28"/>
          <p:cNvSpPr txBox="1"/>
          <p:nvPr/>
        </p:nvSpPr>
        <p:spPr>
          <a:xfrm>
            <a:off x="457201" y="286509"/>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Pseudoelementos</a:t>
            </a:r>
            <a:endParaRPr b="1" i="0" sz="1100" u="none" cap="none" strike="noStrike">
              <a:solidFill>
                <a:srgbClr val="000000"/>
              </a:solidFill>
              <a:latin typeface="Arial"/>
              <a:ea typeface="Arial"/>
              <a:cs typeface="Arial"/>
              <a:sym typeface="Arial"/>
            </a:endParaRPr>
          </a:p>
        </p:txBody>
      </p:sp>
      <p:pic>
        <p:nvPicPr>
          <p:cNvPr id="165" name="Google Shape;165;p28"/>
          <p:cNvPicPr preferRelativeResize="0"/>
          <p:nvPr/>
        </p:nvPicPr>
        <p:blipFill rotWithShape="1">
          <a:blip r:embed="rId3">
            <a:alphaModFix/>
          </a:blip>
          <a:srcRect b="0" l="0" r="0" t="0"/>
          <a:stretch/>
        </p:blipFill>
        <p:spPr>
          <a:xfrm>
            <a:off x="3086320" y="4342640"/>
            <a:ext cx="4478948" cy="726316"/>
          </a:xfrm>
          <a:prstGeom prst="rect">
            <a:avLst/>
          </a:prstGeom>
          <a:noFill/>
          <a:ln>
            <a:noFill/>
          </a:ln>
        </p:spPr>
      </p:pic>
      <p:pic>
        <p:nvPicPr>
          <p:cNvPr id="166" name="Google Shape;166;p28"/>
          <p:cNvPicPr preferRelativeResize="0"/>
          <p:nvPr/>
        </p:nvPicPr>
        <p:blipFill rotWithShape="1">
          <a:blip r:embed="rId4">
            <a:alphaModFix/>
          </a:blip>
          <a:srcRect b="0" l="0" r="0" t="0"/>
          <a:stretch/>
        </p:blipFill>
        <p:spPr>
          <a:xfrm>
            <a:off x="4789710" y="3376381"/>
            <a:ext cx="2198080" cy="4540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178904" y="1023425"/>
            <a:ext cx="89652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t/>
            </a:r>
            <a:endParaRPr b="1" i="0" sz="2400" u="none" cap="none" strike="noStrike">
              <a:solidFill>
                <a:schemeClr val="dk1"/>
              </a:solidFill>
              <a:highlight>
                <a:srgbClr val="00FFFF"/>
              </a:highlight>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!important:</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p { color:red!important; }</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inline styles:</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&lt;p style=“color:pink;”&gt;Esto es un párrafo&lt;/p&gt;</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#id:</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#párrafo { color:blue; }</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.class – pseudoclases:</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.párrafo { color:green; }</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&lt;etiquetas&gt; – pseudoelementos:</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p { color:orange; } </a:t>
            </a:r>
            <a:endParaRPr sz="1100"/>
          </a:p>
          <a:p>
            <a:pPr indent="0" lvl="0" marL="0" marR="0" rtl="0" algn="l">
              <a:lnSpc>
                <a:spcPct val="90000"/>
              </a:lnSpc>
              <a:spcBef>
                <a:spcPts val="800"/>
              </a:spcBef>
              <a:spcAft>
                <a:spcPts val="0"/>
              </a:spcAft>
              <a:buClr>
                <a:schemeClr val="dk1"/>
              </a:buClr>
              <a:buSzPts val="1400"/>
              <a:buFont typeface="Arial"/>
              <a:buNone/>
            </a:pPr>
            <a:r>
              <a:t/>
            </a:r>
            <a:endParaRPr b="0" i="0" sz="2400" u="none" cap="none" strike="noStrike">
              <a:solidFill>
                <a:srgbClr val="262626"/>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0" i="1" lang="es" sz="2100" u="none" cap="none" strike="noStrike">
                <a:solidFill>
                  <a:srgbClr val="262626"/>
                </a:solidFill>
                <a:latin typeface="Arial"/>
                <a:ea typeface="Arial"/>
                <a:cs typeface="Arial"/>
                <a:sym typeface="Arial"/>
              </a:rPr>
              <a:t>Ejemplo: </a:t>
            </a:r>
            <a:r>
              <a:rPr b="0" i="0" lang="es" sz="1800" u="sng" cap="none" strike="noStrike">
                <a:solidFill>
                  <a:schemeClr val="dk1"/>
                </a:solidFill>
                <a:latin typeface="Arial"/>
                <a:ea typeface="Arial"/>
                <a:cs typeface="Arial"/>
                <a:sym typeface="Arial"/>
                <a:hlinkClick r:id="rId3">
                  <a:extLst>
                    <a:ext uri="{A12FA001-AC4F-418D-AE19-62706E023703}">
                      <ahyp:hlinkClr val="tx"/>
                    </a:ext>
                  </a:extLst>
                </a:hlinkClick>
              </a:rPr>
              <a:t>https://repl.it/@aylromero/Jerarquia-CSS#style.css</a:t>
            </a:r>
            <a:endParaRPr b="0" i="0" sz="2700" u="none" cap="none" strike="noStrike">
              <a:solidFill>
                <a:srgbClr val="262626"/>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1500" u="none" cap="none" strike="noStrike">
              <a:solidFill>
                <a:schemeClr val="dk1"/>
              </a:solidFill>
              <a:latin typeface="Arial"/>
              <a:ea typeface="Arial"/>
              <a:cs typeface="Arial"/>
              <a:sym typeface="Arial"/>
            </a:endParaRPr>
          </a:p>
        </p:txBody>
      </p:sp>
      <p:sp>
        <p:nvSpPr>
          <p:cNvPr id="173" name="Google Shape;173;p2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Jerarquía</a:t>
            </a:r>
            <a:endParaRPr b="1"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178904" y="1023425"/>
            <a:ext cx="8965200" cy="41199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800"/>
              </a:spcBef>
              <a:spcAft>
                <a:spcPts val="0"/>
              </a:spcAft>
              <a:buClr>
                <a:schemeClr val="dk1"/>
              </a:buClr>
              <a:buSzPts val="1400"/>
              <a:buFont typeface="Arial"/>
              <a:buNone/>
            </a:pPr>
            <a:r>
              <a:t/>
            </a:r>
            <a:endParaRPr b="1" i="0" sz="2400" u="none" cap="none" strike="noStrike">
              <a:solidFill>
                <a:schemeClr val="dk1"/>
              </a:solidFill>
              <a:highlight>
                <a:srgbClr val="00FFFF"/>
              </a:highlight>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none:</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ninguno. </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inherit:</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el valor de la propiedad del elemento será heredado del elemento padre.</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initial:</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restablece el valor inicial de la propiedad.</a:t>
            </a:r>
            <a:endParaRPr sz="1100"/>
          </a:p>
          <a:p>
            <a:pPr indent="0" lvl="0" marL="0" marR="0" rtl="0" algn="l">
              <a:lnSpc>
                <a:spcPct val="90000"/>
              </a:lnSpc>
              <a:spcBef>
                <a:spcPts val="800"/>
              </a:spcBef>
              <a:spcAft>
                <a:spcPts val="0"/>
              </a:spcAft>
              <a:buClr>
                <a:schemeClr val="dk1"/>
              </a:buClr>
              <a:buSzPts val="1400"/>
              <a:buFont typeface="Arial"/>
              <a:buNone/>
            </a:pPr>
            <a:r>
              <a:rPr b="1" i="0" lang="es" sz="2400" u="none" cap="none" strike="noStrike">
                <a:solidFill>
                  <a:schemeClr val="dk1"/>
                </a:solidFill>
                <a:highlight>
                  <a:srgbClr val="00FFFF"/>
                </a:highlight>
                <a:latin typeface="Arial"/>
                <a:ea typeface="Arial"/>
                <a:cs typeface="Arial"/>
                <a:sym typeface="Arial"/>
              </a:rPr>
              <a:t>unset:</a:t>
            </a:r>
            <a:r>
              <a:rPr b="1" i="0" lang="es" sz="2400" u="none" cap="none" strike="noStrike">
                <a:solidFill>
                  <a:schemeClr val="dk1"/>
                </a:solidFill>
                <a:latin typeface="Arial"/>
                <a:ea typeface="Arial"/>
                <a:cs typeface="Arial"/>
                <a:sym typeface="Arial"/>
              </a:rPr>
              <a:t> </a:t>
            </a:r>
            <a:r>
              <a:rPr b="0" i="0" lang="es" sz="2400" u="none" cap="none" strike="noStrike">
                <a:solidFill>
                  <a:schemeClr val="dk1"/>
                </a:solidFill>
                <a:latin typeface="Arial"/>
                <a:ea typeface="Arial"/>
                <a:cs typeface="Arial"/>
                <a:sym typeface="Arial"/>
              </a:rPr>
              <a:t>si es que el elemento heredo un valor diferente al suyo, lo restablece a ese valor heredado del padre.</a:t>
            </a:r>
            <a:endParaRPr sz="1100"/>
          </a:p>
          <a:p>
            <a:pPr indent="0" lvl="0" marL="0" marR="0" rtl="0" algn="l">
              <a:lnSpc>
                <a:spcPct val="90000"/>
              </a:lnSpc>
              <a:spcBef>
                <a:spcPts val="800"/>
              </a:spcBef>
              <a:spcAft>
                <a:spcPts val="0"/>
              </a:spcAft>
              <a:buClr>
                <a:schemeClr val="dk1"/>
              </a:buClr>
              <a:buSzPts val="1400"/>
              <a:buFont typeface="Arial"/>
              <a:buNone/>
            </a:pPr>
            <a:r>
              <a:t/>
            </a:r>
            <a:endParaRPr b="0" i="0" sz="2400" u="none" cap="none" strike="noStrike">
              <a:solidFill>
                <a:srgbClr val="262626"/>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1500" u="none" cap="none" strike="noStrike">
              <a:solidFill>
                <a:schemeClr val="dk1"/>
              </a:solidFill>
              <a:latin typeface="Arial"/>
              <a:ea typeface="Arial"/>
              <a:cs typeface="Arial"/>
              <a:sym typeface="Arial"/>
            </a:endParaRPr>
          </a:p>
        </p:txBody>
      </p:sp>
      <p:sp>
        <p:nvSpPr>
          <p:cNvPr id="180" name="Google Shape;180;p3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Keywords</a:t>
            </a:r>
            <a:endParaRPr b="1" i="0" sz="1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271873" y="978469"/>
            <a:ext cx="8767800" cy="4164900"/>
          </a:xfrm>
          <a:prstGeom prst="rect">
            <a:avLst/>
          </a:prstGeom>
          <a:noFill/>
          <a:ln>
            <a:noFill/>
          </a:ln>
        </p:spPr>
        <p:txBody>
          <a:bodyPr anchorCtr="0" anchor="t" bIns="34275" lIns="68575" spcFirstLastPara="1" rIns="68575" wrap="square" tIns="34275">
            <a:normAutofit lnSpcReduction="10000"/>
          </a:bodyPr>
          <a:lstStyle/>
          <a:p>
            <a:pPr indent="0" lvl="0" marL="0" marR="0" rtl="0" algn="l">
              <a:lnSpc>
                <a:spcPct val="90000"/>
              </a:lnSpc>
              <a:spcBef>
                <a:spcPts val="800"/>
              </a:spcBef>
              <a:spcAft>
                <a:spcPts val="0"/>
              </a:spcAft>
              <a:buClr>
                <a:schemeClr val="dk1"/>
              </a:buClr>
              <a:buSzPts val="1400"/>
              <a:buFont typeface="Arial"/>
              <a:buNone/>
            </a:pPr>
            <a:r>
              <a:t/>
            </a:r>
            <a:endParaRPr b="0"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0" i="0" lang="es" sz="2700" u="none" cap="none" strike="noStrike">
                <a:solidFill>
                  <a:schemeClr val="dk1"/>
                </a:solidFill>
                <a:latin typeface="Arial"/>
                <a:ea typeface="Arial"/>
                <a:cs typeface="Arial"/>
                <a:sym typeface="Arial"/>
              </a:rPr>
              <a:t>La especificidad hace referencia a la relevancia que tiene un estilo sobre un elemento de la página al cual le están afectando varios estilos de CSS al mismo tiempo. Es decir, hace referencia al grado de importancia de un estilo sobre otro.</a:t>
            </a:r>
            <a:endParaRPr sz="1100"/>
          </a:p>
          <a:p>
            <a:pPr indent="0" lvl="0" marL="0" marR="0" rtl="0" algn="l">
              <a:lnSpc>
                <a:spcPct val="90000"/>
              </a:lnSpc>
              <a:spcBef>
                <a:spcPts val="800"/>
              </a:spcBef>
              <a:spcAft>
                <a:spcPts val="0"/>
              </a:spcAft>
              <a:buClr>
                <a:schemeClr val="dk1"/>
              </a:buClr>
              <a:buSzPts val="1400"/>
              <a:buFont typeface="Arial"/>
              <a:buNone/>
            </a:pPr>
            <a:r>
              <a:t/>
            </a:r>
            <a:endParaRPr b="0"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27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rPr b="0" i="1" lang="es" sz="2100" u="none" cap="none" strike="noStrike">
                <a:solidFill>
                  <a:schemeClr val="dk1"/>
                </a:solidFill>
                <a:latin typeface="Arial"/>
                <a:ea typeface="Arial"/>
                <a:cs typeface="Arial"/>
                <a:sym typeface="Arial"/>
              </a:rPr>
              <a:t>Ejemplo: </a:t>
            </a:r>
            <a:r>
              <a:rPr b="0" i="0" lang="es" sz="2100" u="sng" cap="none" strike="noStrike">
                <a:solidFill>
                  <a:schemeClr val="dk1"/>
                </a:solidFill>
                <a:latin typeface="Arial"/>
                <a:ea typeface="Arial"/>
                <a:cs typeface="Arial"/>
                <a:sym typeface="Arial"/>
                <a:hlinkClick r:id="rId3">
                  <a:extLst>
                    <a:ext uri="{A12FA001-AC4F-418D-AE19-62706E023703}">
                      <ahyp:hlinkClr val="tx"/>
                    </a:ext>
                  </a:extLst>
                </a:hlinkClick>
              </a:rPr>
              <a:t>https://repl.it/@aylromero/Jerarquia-CSS#style.css</a:t>
            </a:r>
            <a:endParaRPr b="0" i="0" sz="2100" u="none" cap="none" strike="noStrike">
              <a:solidFill>
                <a:srgbClr val="262626"/>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0" i="0" sz="3600" u="none" cap="none" strike="noStrike">
              <a:solidFill>
                <a:schemeClr val="dk1"/>
              </a:solidFill>
              <a:latin typeface="Arial"/>
              <a:ea typeface="Arial"/>
              <a:cs typeface="Arial"/>
              <a:sym typeface="Arial"/>
            </a:endParaRPr>
          </a:p>
        </p:txBody>
      </p:sp>
      <p:sp>
        <p:nvSpPr>
          <p:cNvPr id="187" name="Google Shape;187;p3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Especificidad</a:t>
            </a:r>
            <a:endParaRPr b="1" i="0" sz="1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