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10bd3a49e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210bd3a49e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10bd3a49e_0_4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210bd3a49e_0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10bd3a49e_0_4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210bd3a49e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10bd3a49e_0_4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210bd3a49e_0_4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10bd3a49e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1210bd3a49e_0_4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s"/>
              <a:t>Timing-function : la curva de velocidad de la animación</a:t>
            </a:r>
            <a:endParaRPr/>
          </a:p>
          <a:p>
            <a:pPr indent="-228600" lvl="0" marL="457200" marR="0" rtl="0" algn="l">
              <a:lnSpc>
                <a:spcPct val="100000"/>
              </a:lnSpc>
              <a:spcBef>
                <a:spcPts val="0"/>
              </a:spcBef>
              <a:spcAft>
                <a:spcPts val="0"/>
              </a:spcAft>
              <a:buClr>
                <a:srgbClr val="000000"/>
              </a:buClr>
              <a:buSzPts val="1400"/>
              <a:buFont typeface="Arial"/>
              <a:buNone/>
            </a:pPr>
            <a:r>
              <a:rPr lang="es"/>
              <a:t>Direction: si los fotogramas se reproducen de ppo a final, de final a ppo, en iteraciones pares de forma normal, etc.</a:t>
            </a:r>
            <a:endParaRPr/>
          </a:p>
          <a:p>
            <a:pPr indent="-228600" lvl="0" marL="457200" marR="0" rtl="0" algn="l">
              <a:lnSpc>
                <a:spcPct val="100000"/>
              </a:lnSpc>
              <a:spcBef>
                <a:spcPts val="0"/>
              </a:spcBef>
              <a:spcAft>
                <a:spcPts val="0"/>
              </a:spcAft>
              <a:buClr>
                <a:srgbClr val="000000"/>
              </a:buClr>
              <a:buSzPts val="1400"/>
              <a:buFont typeface="Arial"/>
              <a:buNone/>
            </a:pPr>
            <a:r>
              <a:rPr lang="es"/>
              <a:t>Fill mode: </a:t>
            </a:r>
            <a:r>
              <a:rPr b="0" i="0" lang="es" sz="1200">
                <a:solidFill>
                  <a:schemeClr val="dk1"/>
                </a:solidFill>
                <a:latin typeface="Arial"/>
                <a:ea typeface="Arial"/>
                <a:cs typeface="Arial"/>
                <a:sym typeface="Arial"/>
              </a:rPr>
              <a:t>Por defecto, cuando se termina una animación que se ha indicado que se reproduzca sólo una vez, la animación vuelve a su estado inicial (primer fotograma). Mediante la propiedad </a:t>
            </a:r>
            <a:r>
              <a:rPr lang="es"/>
              <a:t>animation-fill-mode</a:t>
            </a:r>
            <a:r>
              <a:rPr b="0" i="0" lang="es" sz="1200">
                <a:solidFill>
                  <a:schemeClr val="dk1"/>
                </a:solidFill>
                <a:latin typeface="Arial"/>
                <a:ea typeface="Arial"/>
                <a:cs typeface="Arial"/>
                <a:sym typeface="Arial"/>
              </a:rPr>
              <a:t> podemos indicar que debe mostrar la animación cuando ha finalizado y ya no se está reproduciendo; si mostrar el estado inicial (backwards), el estado final (forwards) o una combinación de ambas (both).</a:t>
            </a:r>
            <a:endParaRPr/>
          </a:p>
          <a:p>
            <a:pPr indent="-228600" lvl="0" marL="457200" marR="0" rtl="0" algn="l">
              <a:lnSpc>
                <a:spcPct val="100000"/>
              </a:lnSpc>
              <a:spcBef>
                <a:spcPts val="0"/>
              </a:spcBef>
              <a:spcAft>
                <a:spcPts val="0"/>
              </a:spcAft>
              <a:buClr>
                <a:srgbClr val="000000"/>
              </a:buClr>
              <a:buSzPts val="1400"/>
              <a:buFont typeface="Arial"/>
              <a:buNone/>
            </a:pPr>
            <a:r>
              <a:rPr b="0" i="0" lang="es" sz="1200">
                <a:solidFill>
                  <a:schemeClr val="dk1"/>
                </a:solidFill>
                <a:latin typeface="Arial"/>
                <a:ea typeface="Arial"/>
                <a:cs typeface="Arial"/>
                <a:sym typeface="Arial"/>
              </a:rPr>
              <a:t>Por último, la propiedad </a:t>
            </a:r>
            <a:r>
              <a:rPr lang="es"/>
              <a:t>animation-play-state</a:t>
            </a:r>
            <a:r>
              <a:rPr b="0" i="0" lang="es" sz="1200">
                <a:solidFill>
                  <a:schemeClr val="dk1"/>
                </a:solidFill>
                <a:latin typeface="Arial"/>
                <a:ea typeface="Arial"/>
                <a:cs typeface="Arial"/>
                <a:sym typeface="Arial"/>
              </a:rPr>
              <a:t> nos permite establecer la animación a estado de reproducción (running) o pausarla (paused).</a:t>
            </a:r>
            <a:endParaRPr/>
          </a:p>
        </p:txBody>
      </p:sp>
      <p:sp>
        <p:nvSpPr>
          <p:cNvPr id="215" name="Google Shape;215;g1210bd3a49e_0_4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10bd3a49e_0_4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210bd3a49e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10bd3a49e_0_5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210bd3a49e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10bd3a49e_0_5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210bd3a49e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10bd3a49e_0_5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210bd3a49e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10bd3a49e_0_5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210bd3a49e_0_5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10bd3a49e_0_5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210bd3a49e_0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10bd3a49e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210bd3a49e_0_2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210bd3a49e_0_2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10bd3a49e_0_5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210bd3a49e_0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10bd3a49e_0_6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210bd3a49e_0_6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10bd3a49e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210bd3a49e_0_2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1210bd3a49e_0_2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10bd3a49e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210bd3a49e_0_2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210bd3a49e_0_2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0bd3a49e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210bd3a49e_0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1210bd3a49e_0_2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10bd3a49e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1210bd3a49e_0_2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210bd3a49e_0_2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10bd3a49e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210bd3a49e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210bd3a49e_0_2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10bd3a49e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210bd3a49e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210bd3a49e_0_2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10bd3a49e_0_4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210bd3a49e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9" name="Shape 69"/>
        <p:cNvGrpSpPr/>
        <p:nvPr/>
      </p:nvGrpSpPr>
      <p:grpSpPr>
        <a:xfrm>
          <a:off x="0" y="0"/>
          <a:ext cx="0" cy="0"/>
          <a:chOff x="0" y="0"/>
          <a:chExt cx="0" cy="0"/>
        </a:xfrm>
      </p:grpSpPr>
      <p:sp>
        <p:nvSpPr>
          <p:cNvPr id="70" name="Google Shape;70;p1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2" name="Google Shape;72;p1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 name="Google Shape;73;p1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4" name="Google Shape;74;p1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5" name="Google Shape;7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8" name="Shape 78"/>
        <p:cNvGrpSpPr/>
        <p:nvPr/>
      </p:nvGrpSpPr>
      <p:grpSpPr>
        <a:xfrm>
          <a:off x="0" y="0"/>
          <a:ext cx="0" cy="0"/>
          <a:chOff x="0" y="0"/>
          <a:chExt cx="0" cy="0"/>
        </a:xfrm>
      </p:grpSpPr>
      <p:sp>
        <p:nvSpPr>
          <p:cNvPr id="79" name="Google Shape;79;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3" name="Shape 83"/>
        <p:cNvGrpSpPr/>
        <p:nvPr/>
      </p:nvGrpSpPr>
      <p:grpSpPr>
        <a:xfrm>
          <a:off x="0" y="0"/>
          <a:ext cx="0" cy="0"/>
          <a:chOff x="0" y="0"/>
          <a:chExt cx="0" cy="0"/>
        </a:xfrm>
      </p:grpSpPr>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90" name="Google Shape;90;p1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4" name="Shape 94"/>
        <p:cNvGrpSpPr/>
        <p:nvPr/>
      </p:nvGrpSpPr>
      <p:grpSpPr>
        <a:xfrm>
          <a:off x="0" y="0"/>
          <a:ext cx="0" cy="0"/>
          <a:chOff x="0" y="0"/>
          <a:chExt cx="0" cy="0"/>
        </a:xfrm>
      </p:grpSpPr>
      <p:sp>
        <p:nvSpPr>
          <p:cNvPr id="95" name="Google Shape;95;p2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20"/>
          <p:cNvSpPr/>
          <p:nvPr>
            <p:ph idx="2" type="pic"/>
          </p:nvPr>
        </p:nvSpPr>
        <p:spPr>
          <a:xfrm>
            <a:off x="3887391" y="740569"/>
            <a:ext cx="4629300" cy="3655200"/>
          </a:xfrm>
          <a:prstGeom prst="rect">
            <a:avLst/>
          </a:prstGeom>
          <a:noFill/>
          <a:ln>
            <a:noFill/>
          </a:ln>
        </p:spPr>
      </p:sp>
      <p:sp>
        <p:nvSpPr>
          <p:cNvPr id="97" name="Google Shape;97;p2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 name="Google Shape;104;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7" name="Shape 107"/>
        <p:cNvGrpSpPr/>
        <p:nvPr/>
      </p:nvGrpSpPr>
      <p:grpSpPr>
        <a:xfrm>
          <a:off x="0" y="0"/>
          <a:ext cx="0" cy="0"/>
          <a:chOff x="0" y="0"/>
          <a:chExt cx="0" cy="0"/>
        </a:xfrm>
      </p:grpSpPr>
      <p:sp>
        <p:nvSpPr>
          <p:cNvPr id="108" name="Google Shape;108;p2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animista.net/" TargetMode="External"/><Relationship Id="rId4" Type="http://schemas.openxmlformats.org/officeDocument/2006/relationships/hyperlink" Target="https://animate.style/" TargetMode="External"/><Relationship Id="rId10" Type="http://schemas.openxmlformats.org/officeDocument/2006/relationships/hyperlink" Target="https://www.vittoriozaccaria.net/dyn-css/" TargetMode="External"/><Relationship Id="rId9" Type="http://schemas.openxmlformats.org/officeDocument/2006/relationships/hyperlink" Target="https://www.minimamente.com/project/magic/" TargetMode="External"/><Relationship Id="rId5" Type="http://schemas.openxmlformats.org/officeDocument/2006/relationships/hyperlink" Target="https://emilkowalski.github.io/css-effects-snippets/" TargetMode="External"/><Relationship Id="rId6" Type="http://schemas.openxmlformats.org/officeDocument/2006/relationships/hyperlink" Target="https://elrumordelaluz.github.io/csshake/" TargetMode="External"/><Relationship Id="rId7" Type="http://schemas.openxmlformats.org/officeDocument/2006/relationships/hyperlink" Target="https://anijs.github.io/" TargetMode="External"/><Relationship Id="rId8" Type="http://schemas.openxmlformats.org/officeDocument/2006/relationships/hyperlink" Target="https://ianlunn.github.io/Hov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7</a:t>
            </a:r>
            <a:endParaRPr/>
          </a:p>
        </p:txBody>
      </p:sp>
      <p:sp>
        <p:nvSpPr>
          <p:cNvPr id="118" name="Google Shape;118;p23"/>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CSS </a:t>
            </a:r>
            <a:r>
              <a:rPr lang="es" sz="2100">
                <a:solidFill>
                  <a:schemeClr val="dk1"/>
                </a:solidFill>
                <a:latin typeface="Calibri"/>
                <a:ea typeface="Calibri"/>
                <a:cs typeface="Calibri"/>
                <a:sym typeface="Calibri"/>
              </a:rPr>
              <a:t>Avanzado</a:t>
            </a:r>
            <a:endParaRPr b="0" i="0" sz="1100" u="none" cap="none" strike="noStrike">
              <a:solidFill>
                <a:srgbClr val="000000"/>
              </a:solidFill>
              <a:latin typeface="Arial"/>
              <a:ea typeface="Arial"/>
              <a:cs typeface="Arial"/>
              <a:sym typeface="Arial"/>
            </a:endParaRPr>
          </a:p>
        </p:txBody>
      </p:sp>
      <p:pic>
        <p:nvPicPr>
          <p:cNvPr id="119" name="Google Shape;119;p23"/>
          <p:cNvPicPr preferRelativeResize="0"/>
          <p:nvPr/>
        </p:nvPicPr>
        <p:blipFill rotWithShape="1">
          <a:blip r:embed="rId3">
            <a:alphaModFix/>
          </a:blip>
          <a:srcRect b="0" l="65595" r="0" t="18526"/>
          <a:stretch/>
        </p:blipFill>
        <p:spPr>
          <a:xfrm>
            <a:off x="3911453" y="2571750"/>
            <a:ext cx="1321093" cy="18303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1" type="body"/>
          </p:nvPr>
        </p:nvSpPr>
        <p:spPr>
          <a:xfrm>
            <a:off x="149087" y="1175657"/>
            <a:ext cx="86721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Podemos definir las propiedades individuales de transición o usar la propiedad abreviada.</a:t>
            </a:r>
            <a:endParaRPr/>
          </a:p>
          <a:p>
            <a:pPr indent="-254000" lvl="0" marL="254000" rtl="0" algn="l">
              <a:lnSpc>
                <a:spcPct val="90000"/>
              </a:lnSpc>
              <a:spcBef>
                <a:spcPts val="800"/>
              </a:spcBef>
              <a:spcAft>
                <a:spcPts val="0"/>
              </a:spcAft>
              <a:buSzPts val="1400"/>
              <a:buFont typeface="Noto Sans Symbols"/>
              <a:buChar char="❖"/>
            </a:pPr>
            <a:r>
              <a:rPr b="1" lang="es" sz="1500">
                <a:solidFill>
                  <a:schemeClr val="dk1"/>
                </a:solidFill>
                <a:latin typeface="Arial"/>
                <a:ea typeface="Arial"/>
                <a:cs typeface="Arial"/>
                <a:sym typeface="Arial"/>
              </a:rPr>
              <a:t>propiedades individuales:</a:t>
            </a:r>
            <a:endParaRPr/>
          </a:p>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    transition-property: para definir qué propiedad vamos a alterar. all | none | &lt;prop&gt;</a:t>
            </a:r>
            <a:endParaRPr/>
          </a:p>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    transition-duration: para definir la duración de la transición. s | ms</a:t>
            </a:r>
            <a:endParaRPr/>
          </a:p>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    transition-delay: definimos el tiempo a esperar antes de que se ejecute la animación. s | ms</a:t>
            </a:r>
            <a:endParaRPr/>
          </a:p>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    transition-timing-function: curva de velocidad del efecto de la transición. linear | ease | ease-in | ease-out | ease-in-out | cubic-bezier() | step-end | steps()</a:t>
            </a:r>
            <a:endParaRPr/>
          </a:p>
          <a:p>
            <a:pPr indent="0" lvl="0" marL="0" rtl="0" algn="l">
              <a:lnSpc>
                <a:spcPct val="90000"/>
              </a:lnSpc>
              <a:spcBef>
                <a:spcPts val="800"/>
              </a:spcBef>
              <a:spcAft>
                <a:spcPts val="0"/>
              </a:spcAft>
              <a:buSzPts val="1400"/>
              <a:buNone/>
            </a:pPr>
            <a:r>
              <a:t/>
            </a:r>
            <a:endParaRPr b="1" sz="1500">
              <a:solidFill>
                <a:schemeClr val="dk1"/>
              </a:solidFill>
              <a:latin typeface="Arial"/>
              <a:ea typeface="Arial"/>
              <a:cs typeface="Arial"/>
              <a:sym typeface="Arial"/>
            </a:endParaRPr>
          </a:p>
          <a:p>
            <a:pPr indent="-254000" lvl="0" marL="254000" rtl="0" algn="l">
              <a:lnSpc>
                <a:spcPct val="90000"/>
              </a:lnSpc>
              <a:spcBef>
                <a:spcPts val="800"/>
              </a:spcBef>
              <a:spcAft>
                <a:spcPts val="0"/>
              </a:spcAft>
              <a:buSzPts val="1400"/>
              <a:buFont typeface="Noto Sans Symbols"/>
              <a:buChar char="❖"/>
            </a:pPr>
            <a:r>
              <a:rPr b="1" lang="es" sz="1500">
                <a:solidFill>
                  <a:schemeClr val="dk1"/>
                </a:solidFill>
                <a:latin typeface="Arial"/>
                <a:ea typeface="Arial"/>
                <a:cs typeface="Arial"/>
                <a:sym typeface="Arial"/>
              </a:rPr>
              <a:t>propiedad abreviada:</a:t>
            </a:r>
            <a:endParaRPr/>
          </a:p>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    transition: width 2s 800ms ease;</a:t>
            </a:r>
            <a:endParaRPr/>
          </a:p>
        </p:txBody>
      </p:sp>
      <p:sp>
        <p:nvSpPr>
          <p:cNvPr id="199" name="Google Shape;199;p3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Transiciones</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idx="1" type="body"/>
          </p:nvPr>
        </p:nvSpPr>
        <p:spPr>
          <a:xfrm>
            <a:off x="149087" y="893604"/>
            <a:ext cx="8816100" cy="3741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t/>
            </a:r>
            <a:endParaRPr>
              <a:solidFill>
                <a:schemeClr val="accent1"/>
              </a:solidFill>
              <a:latin typeface="Arial"/>
              <a:ea typeface="Arial"/>
              <a:cs typeface="Arial"/>
              <a:sym typeface="Arial"/>
            </a:endParaRPr>
          </a:p>
          <a:p>
            <a:pPr indent="0" lvl="0" marL="0" rtl="0" algn="l">
              <a:lnSpc>
                <a:spcPct val="90000"/>
              </a:lnSpc>
              <a:spcBef>
                <a:spcPts val="800"/>
              </a:spcBef>
              <a:spcAft>
                <a:spcPts val="0"/>
              </a:spcAft>
              <a:buSzPts val="1400"/>
              <a:buNone/>
            </a:pPr>
            <a:r>
              <a:rPr lang="es">
                <a:latin typeface="Arial"/>
                <a:ea typeface="Arial"/>
                <a:cs typeface="Arial"/>
                <a:sym typeface="Arial"/>
              </a:rPr>
              <a:t>Las animaciones permiten animar la transición entre un estilo CSS y otro. </a:t>
            </a:r>
            <a:endParaRPr/>
          </a:p>
          <a:p>
            <a:pPr indent="0" lvl="0" marL="0" rtl="0" algn="l">
              <a:lnSpc>
                <a:spcPct val="90000"/>
              </a:lnSpc>
              <a:spcBef>
                <a:spcPts val="800"/>
              </a:spcBef>
              <a:spcAft>
                <a:spcPts val="0"/>
              </a:spcAft>
              <a:buSzPts val="1400"/>
              <a:buNone/>
            </a:pPr>
            <a:r>
              <a:rPr lang="es">
                <a:latin typeface="Arial"/>
                <a:ea typeface="Arial"/>
                <a:cs typeface="Arial"/>
                <a:sym typeface="Arial"/>
              </a:rPr>
              <a:t>Constan de dos componentes: </a:t>
            </a:r>
            <a:endParaRPr/>
          </a:p>
          <a:p>
            <a:pPr indent="-254000" lvl="0" marL="342900" rtl="0" algn="l">
              <a:lnSpc>
                <a:spcPct val="90000"/>
              </a:lnSpc>
              <a:spcBef>
                <a:spcPts val="800"/>
              </a:spcBef>
              <a:spcAft>
                <a:spcPts val="0"/>
              </a:spcAft>
              <a:buSzPts val="1400"/>
              <a:buFont typeface="Noto Sans Symbols"/>
              <a:buChar char="✔"/>
            </a:pPr>
            <a:r>
              <a:rPr lang="es">
                <a:latin typeface="Arial"/>
                <a:ea typeface="Arial"/>
                <a:cs typeface="Arial"/>
                <a:sym typeface="Arial"/>
              </a:rPr>
              <a:t>propiedades CSS de las animaciones, que definen el comportamiento de la misma, y</a:t>
            </a:r>
            <a:endParaRPr/>
          </a:p>
          <a:p>
            <a:pPr indent="-254000" lvl="0" marL="342900" rtl="0" algn="l">
              <a:lnSpc>
                <a:spcPct val="90000"/>
              </a:lnSpc>
              <a:spcBef>
                <a:spcPts val="800"/>
              </a:spcBef>
              <a:spcAft>
                <a:spcPts val="0"/>
              </a:spcAft>
              <a:buSzPts val="1400"/>
              <a:buFont typeface="Noto Sans Symbols"/>
              <a:buChar char="✔"/>
            </a:pPr>
            <a:r>
              <a:rPr lang="es">
                <a:latin typeface="Arial"/>
                <a:ea typeface="Arial"/>
                <a:cs typeface="Arial"/>
                <a:sym typeface="Arial"/>
              </a:rPr>
              <a:t>un conjunto de fotogramas que indican su estado inicial y final, así como posibles puntos intermedios en la misma.</a:t>
            </a:r>
            <a:endParaRPr/>
          </a:p>
        </p:txBody>
      </p:sp>
      <p:sp>
        <p:nvSpPr>
          <p:cNvPr id="205" name="Google Shape;205;p3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Animaciones</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1" type="body"/>
          </p:nvPr>
        </p:nvSpPr>
        <p:spPr>
          <a:xfrm>
            <a:off x="109331" y="893604"/>
            <a:ext cx="8672100" cy="4358400"/>
          </a:xfrm>
          <a:prstGeom prst="rect">
            <a:avLst/>
          </a:prstGeom>
          <a:noFill/>
          <a:ln>
            <a:noFill/>
          </a:ln>
        </p:spPr>
        <p:txBody>
          <a:bodyPr anchorCtr="0" anchor="t" bIns="34275" lIns="68575" spcFirstLastPara="1" rIns="68575" wrap="square" tIns="34275">
            <a:noAutofit/>
          </a:bodyPr>
          <a:lstStyle/>
          <a:p>
            <a:pPr indent="-254000" lvl="0" marL="254000" rtl="0" algn="l">
              <a:lnSpc>
                <a:spcPct val="90000"/>
              </a:lnSpc>
              <a:spcBef>
                <a:spcPts val="800"/>
              </a:spcBef>
              <a:spcAft>
                <a:spcPts val="0"/>
              </a:spcAft>
              <a:buSzPts val="1400"/>
              <a:buFont typeface="Noto Sans Symbols"/>
              <a:buChar char="❖"/>
            </a:pPr>
            <a:r>
              <a:rPr b="1" lang="es" sz="1400">
                <a:solidFill>
                  <a:schemeClr val="dk1"/>
                </a:solidFill>
                <a:latin typeface="Arial"/>
                <a:ea typeface="Arial"/>
                <a:cs typeface="Arial"/>
                <a:sym typeface="Arial"/>
              </a:rPr>
              <a:t>propiedades individuales:</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animation-name: &lt;nombre de la animación&gt;;</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animation-duration: &lt;duración&gt;; </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animation-timing-function: &lt;indica como la animación debe avanzar sobre la duración de cada ciclo&gt;;</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animation-delay: &lt;tiempo de espera antes de que comience la animación&gt;;</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animation-iteration-count: &lt;define el numero de veces que un ciclo de animación debe ser ejecutado antes de detenerse&gt;; </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animation-direction: &lt;indica si la animación debe retroceder hasta el fotograma de inicio al finalizar la secuencia o si debe comenzar desde el principio al llegar al final&gt;; </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animation-fill-mode: &lt;especifica el modo en que la animación aplica sus estilos, estableciendo su persistencia y estado final tras su ejecución&gt;; </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animation-play-state: &lt;para iniciar o pausar una animación&gt;; </a:t>
            </a:r>
            <a:endParaRPr b="1" sz="1400">
              <a:solidFill>
                <a:schemeClr val="dk1"/>
              </a:solidFill>
              <a:latin typeface="Arial"/>
              <a:ea typeface="Arial"/>
              <a:cs typeface="Arial"/>
              <a:sym typeface="Arial"/>
            </a:endParaRPr>
          </a:p>
          <a:p>
            <a:pPr indent="-254000" lvl="0" marL="254000" rtl="0" algn="l">
              <a:lnSpc>
                <a:spcPct val="90000"/>
              </a:lnSpc>
              <a:spcBef>
                <a:spcPts val="800"/>
              </a:spcBef>
              <a:spcAft>
                <a:spcPts val="0"/>
              </a:spcAft>
              <a:buSzPts val="1400"/>
              <a:buFont typeface="Noto Sans Symbols"/>
              <a:buChar char="❖"/>
            </a:pPr>
            <a:r>
              <a:rPr b="1" lang="es" sz="1400">
                <a:solidFill>
                  <a:schemeClr val="dk1"/>
                </a:solidFill>
                <a:latin typeface="Arial"/>
                <a:ea typeface="Arial"/>
                <a:cs typeface="Arial"/>
                <a:sym typeface="Arial"/>
              </a:rPr>
              <a:t>propiedad abreviada:</a:t>
            </a:r>
            <a:endParaRPr/>
          </a:p>
          <a:p>
            <a:pPr indent="0" lvl="0" marL="0" rtl="0" algn="l">
              <a:lnSpc>
                <a:spcPct val="90000"/>
              </a:lnSpc>
              <a:spcBef>
                <a:spcPts val="800"/>
              </a:spcBef>
              <a:spcAft>
                <a:spcPts val="0"/>
              </a:spcAft>
              <a:buSzPts val="1400"/>
              <a:buNone/>
            </a:pPr>
            <a:r>
              <a:rPr lang="es" sz="1400">
                <a:solidFill>
                  <a:schemeClr val="dk1"/>
                </a:solidFill>
                <a:latin typeface="Arial"/>
                <a:ea typeface="Arial"/>
                <a:cs typeface="Arial"/>
                <a:sym typeface="Arial"/>
              </a:rPr>
              <a:t>animation: mi-animacion 5s linear 0.2s infinite normal forwards;</a:t>
            </a:r>
            <a:endParaRPr sz="1400">
              <a:solidFill>
                <a:schemeClr val="dk1"/>
              </a:solidFill>
              <a:latin typeface="Arial"/>
              <a:ea typeface="Arial"/>
              <a:cs typeface="Arial"/>
              <a:sym typeface="Arial"/>
            </a:endParaRPr>
          </a:p>
        </p:txBody>
      </p:sp>
      <p:sp>
        <p:nvSpPr>
          <p:cNvPr id="211" name="Google Shape;211;p3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Animaciones</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5"/>
          <p:cNvPicPr preferRelativeResize="0"/>
          <p:nvPr/>
        </p:nvPicPr>
        <p:blipFill rotWithShape="1">
          <a:blip r:embed="rId3">
            <a:alphaModFix/>
          </a:blip>
          <a:srcRect b="0" l="0" r="0" t="0"/>
          <a:stretch/>
        </p:blipFill>
        <p:spPr>
          <a:xfrm>
            <a:off x="6352571" y="1811650"/>
            <a:ext cx="2632800" cy="18159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218" name="Google Shape;218;p35"/>
          <p:cNvPicPr preferRelativeResize="0"/>
          <p:nvPr/>
        </p:nvPicPr>
        <p:blipFill rotWithShape="1">
          <a:blip r:embed="rId4">
            <a:alphaModFix/>
          </a:blip>
          <a:srcRect b="0" l="0" r="0" t="0"/>
          <a:stretch/>
        </p:blipFill>
        <p:spPr>
          <a:xfrm>
            <a:off x="508000" y="1575391"/>
            <a:ext cx="5559631" cy="2543437"/>
          </a:xfrm>
          <a:prstGeom prst="rect">
            <a:avLst/>
          </a:prstGeom>
          <a:noFill/>
          <a:ln>
            <a:noFill/>
          </a:ln>
        </p:spPr>
      </p:pic>
      <p:sp>
        <p:nvSpPr>
          <p:cNvPr id="219" name="Google Shape;219;p3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Animaciones</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Keyframes</a:t>
            </a:r>
            <a:endParaRPr b="1" i="0" sz="1100" u="none" cap="none" strike="noStrike">
              <a:solidFill>
                <a:srgbClr val="000000"/>
              </a:solidFill>
              <a:latin typeface="Arial"/>
              <a:ea typeface="Arial"/>
              <a:cs typeface="Arial"/>
              <a:sym typeface="Arial"/>
            </a:endParaRPr>
          </a:p>
        </p:txBody>
      </p:sp>
      <p:pic>
        <p:nvPicPr>
          <p:cNvPr id="225" name="Google Shape;225;p36"/>
          <p:cNvPicPr preferRelativeResize="0"/>
          <p:nvPr/>
        </p:nvPicPr>
        <p:blipFill rotWithShape="1">
          <a:blip r:embed="rId3">
            <a:alphaModFix/>
          </a:blip>
          <a:srcRect b="0" l="0" r="0" t="0"/>
          <a:stretch/>
        </p:blipFill>
        <p:spPr>
          <a:xfrm>
            <a:off x="327680" y="1433696"/>
            <a:ext cx="3757613" cy="3393281"/>
          </a:xfrm>
          <a:prstGeom prst="rect">
            <a:avLst/>
          </a:prstGeom>
          <a:noFill/>
          <a:ln>
            <a:noFill/>
          </a:ln>
        </p:spPr>
      </p:pic>
      <p:pic>
        <p:nvPicPr>
          <p:cNvPr id="226" name="Google Shape;226;p36"/>
          <p:cNvPicPr preferRelativeResize="0"/>
          <p:nvPr/>
        </p:nvPicPr>
        <p:blipFill rotWithShape="1">
          <a:blip r:embed="rId4">
            <a:alphaModFix/>
          </a:blip>
          <a:srcRect b="0" l="0" r="0" t="0"/>
          <a:stretch/>
        </p:blipFill>
        <p:spPr>
          <a:xfrm>
            <a:off x="4770161" y="1433696"/>
            <a:ext cx="3857625" cy="33575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idx="1" type="body"/>
          </p:nvPr>
        </p:nvSpPr>
        <p:spPr>
          <a:xfrm>
            <a:off x="508000" y="1197793"/>
            <a:ext cx="6780600" cy="4542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SzPts val="1400"/>
              <a:buNone/>
            </a:pPr>
            <a:r>
              <a:rPr b="1" lang="es" sz="1800">
                <a:solidFill>
                  <a:schemeClr val="dk1"/>
                </a:solidFill>
                <a:latin typeface="Arial"/>
                <a:ea typeface="Arial"/>
                <a:cs typeface="Arial"/>
                <a:sym typeface="Arial"/>
              </a:rPr>
              <a:t>FOTOGRAMAS (KEYFRAMES)</a:t>
            </a:r>
            <a:endParaRPr/>
          </a:p>
        </p:txBody>
      </p:sp>
      <p:pic>
        <p:nvPicPr>
          <p:cNvPr id="232" name="Google Shape;232;p37"/>
          <p:cNvPicPr preferRelativeResize="0"/>
          <p:nvPr/>
        </p:nvPicPr>
        <p:blipFill rotWithShape="1">
          <a:blip r:embed="rId3">
            <a:alphaModFix/>
          </a:blip>
          <a:srcRect b="0" l="6942" r="3827" t="0"/>
          <a:stretch/>
        </p:blipFill>
        <p:spPr>
          <a:xfrm>
            <a:off x="611239" y="1968910"/>
            <a:ext cx="2727930" cy="221594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33" name="Google Shape;233;p37"/>
          <p:cNvPicPr preferRelativeResize="0"/>
          <p:nvPr/>
        </p:nvPicPr>
        <p:blipFill rotWithShape="1">
          <a:blip r:embed="rId4">
            <a:alphaModFix/>
          </a:blip>
          <a:srcRect b="0" l="0" r="0" t="0"/>
          <a:stretch/>
        </p:blipFill>
        <p:spPr>
          <a:xfrm>
            <a:off x="4295170" y="1968910"/>
            <a:ext cx="3182263" cy="219466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34" name="Google Shape;234;p3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Keyframes</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8"/>
          <p:cNvPicPr preferRelativeResize="0"/>
          <p:nvPr/>
        </p:nvPicPr>
        <p:blipFill rotWithShape="1">
          <a:blip r:embed="rId3">
            <a:alphaModFix/>
          </a:blip>
          <a:srcRect b="0" l="0" r="0" t="0"/>
          <a:stretch/>
        </p:blipFill>
        <p:spPr>
          <a:xfrm>
            <a:off x="4554302" y="1624149"/>
            <a:ext cx="3100200" cy="21381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
        <p:nvSpPr>
          <p:cNvPr id="240" name="Google Shape;240;p38"/>
          <p:cNvSpPr txBox="1"/>
          <p:nvPr>
            <p:ph idx="1" type="body"/>
          </p:nvPr>
        </p:nvSpPr>
        <p:spPr>
          <a:xfrm>
            <a:off x="508001" y="2168434"/>
            <a:ext cx="3606900" cy="13203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just">
              <a:lnSpc>
                <a:spcPct val="90000"/>
              </a:lnSpc>
              <a:spcBef>
                <a:spcPts val="800"/>
              </a:spcBef>
              <a:spcAft>
                <a:spcPts val="0"/>
              </a:spcAft>
              <a:buSzPct val="83333"/>
              <a:buNone/>
            </a:pPr>
            <a:r>
              <a:rPr lang="es" sz="1800">
                <a:latin typeface="Arial"/>
                <a:ea typeface="Arial"/>
                <a:cs typeface="Arial"/>
                <a:sym typeface="Arial"/>
              </a:rPr>
              <a:t>Esta animación cambia el color del div en un período de tiempo de 4 segundos.</a:t>
            </a:r>
            <a:endParaRPr/>
          </a:p>
          <a:p>
            <a:pPr indent="0" lvl="0" marL="0" rtl="0" algn="just">
              <a:lnSpc>
                <a:spcPct val="90000"/>
              </a:lnSpc>
              <a:spcBef>
                <a:spcPts val="800"/>
              </a:spcBef>
              <a:spcAft>
                <a:spcPts val="0"/>
              </a:spcAft>
              <a:buSzPct val="83333"/>
              <a:buNone/>
            </a:pPr>
            <a:r>
              <a:rPr lang="es" sz="1800">
                <a:latin typeface="Arial"/>
                <a:ea typeface="Arial"/>
                <a:cs typeface="Arial"/>
                <a:sym typeface="Arial"/>
              </a:rPr>
              <a:t>Siempre indicar la unidad del tiempo (incluso si es 0 segundos, esto es, 0s).</a:t>
            </a:r>
            <a:endParaRPr/>
          </a:p>
        </p:txBody>
      </p:sp>
      <p:sp>
        <p:nvSpPr>
          <p:cNvPr id="241" name="Google Shape;241;p3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Animaciones</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1" type="body"/>
          </p:nvPr>
        </p:nvSpPr>
        <p:spPr>
          <a:xfrm>
            <a:off x="163996" y="1037972"/>
            <a:ext cx="8816100" cy="3741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s">
                <a:solidFill>
                  <a:schemeClr val="dk1"/>
                </a:solidFill>
                <a:latin typeface="Arial"/>
                <a:ea typeface="Arial"/>
                <a:cs typeface="Arial"/>
                <a:sym typeface="Arial"/>
              </a:rPr>
              <a:t>Hasta hace algunos años era imprescindible utilizar una computadora para navegar por internet, ahora en cambio, la mayoría de accesos se realicen desde un celular, por lo que se ha convertido en algo esencial optimizar los sitios web para un buen uso en estos tipos de dispositivos.</a:t>
            </a:r>
            <a:endParaRPr/>
          </a:p>
          <a:p>
            <a:pPr indent="0" lvl="0" marL="0" rtl="0" algn="l">
              <a:lnSpc>
                <a:spcPct val="90000"/>
              </a:lnSpc>
              <a:spcBef>
                <a:spcPts val="800"/>
              </a:spcBef>
              <a:spcAft>
                <a:spcPts val="0"/>
              </a:spcAft>
              <a:buSzPts val="1400"/>
              <a:buNone/>
            </a:pPr>
            <a:r>
              <a:rPr lang="es">
                <a:solidFill>
                  <a:schemeClr val="dk1"/>
                </a:solidFill>
                <a:latin typeface="Arial"/>
                <a:ea typeface="Arial"/>
                <a:cs typeface="Arial"/>
                <a:sym typeface="Arial"/>
              </a:rPr>
              <a:t>De manera general podemos distinguir dos formas de optimización: </a:t>
            </a:r>
            <a:r>
              <a:rPr b="1" lang="es">
                <a:solidFill>
                  <a:schemeClr val="dk1"/>
                </a:solidFill>
                <a:latin typeface="Arial"/>
                <a:ea typeface="Arial"/>
                <a:cs typeface="Arial"/>
                <a:sym typeface="Arial"/>
              </a:rPr>
              <a:t>Responsive Web Design </a:t>
            </a:r>
            <a:r>
              <a:rPr lang="es">
                <a:solidFill>
                  <a:schemeClr val="dk1"/>
                </a:solidFill>
                <a:latin typeface="Arial"/>
                <a:ea typeface="Arial"/>
                <a:cs typeface="Arial"/>
                <a:sym typeface="Arial"/>
              </a:rPr>
              <a:t>y </a:t>
            </a:r>
            <a:r>
              <a:rPr b="1" lang="es">
                <a:solidFill>
                  <a:schemeClr val="dk1"/>
                </a:solidFill>
                <a:latin typeface="Arial"/>
                <a:ea typeface="Arial"/>
                <a:cs typeface="Arial"/>
                <a:sym typeface="Arial"/>
              </a:rPr>
              <a:t>Mobile First</a:t>
            </a:r>
            <a:r>
              <a:rPr lang="es">
                <a:solidFill>
                  <a:schemeClr val="dk1"/>
                </a:solidFill>
                <a:latin typeface="Arial"/>
                <a:ea typeface="Arial"/>
                <a:cs typeface="Arial"/>
                <a:sym typeface="Arial"/>
              </a:rPr>
              <a:t>. El diseño responsive es aquel capaz de adaptarse a diferentes tamaños y dispositivos, es decir, dependiendo de qué dispositivo sea en el que se cargue, tu sitio web se verá más accesible y fácil de usar. A diferencia, mobile first lo que propone es empezar a diseñar un sitio web como se vería en una pantalla móvil y a partir de ahí escalando al resto de pantallas. </a:t>
            </a:r>
            <a:endParaRPr/>
          </a:p>
        </p:txBody>
      </p:sp>
      <p:sp>
        <p:nvSpPr>
          <p:cNvPr id="247" name="Google Shape;247;p39"/>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       Responsive Disign</a:t>
            </a:r>
            <a:endParaRPr b="1" i="0" sz="9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idx="1" type="body"/>
          </p:nvPr>
        </p:nvSpPr>
        <p:spPr>
          <a:xfrm>
            <a:off x="149087" y="1012874"/>
            <a:ext cx="8816100" cy="3741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El viewport es el área visible para el usuario de una página web. Este varía con el dispositivo y será menor en un teléfono móvil que en una pantalla de computadora. HTML5 introdujo un método para permitir que los diseñadores de páginas web tomen el control del viewport, a través de la etiqueta &lt;meta&gt;:	</a:t>
            </a:r>
            <a:endParaRPr/>
          </a:p>
          <a:p>
            <a:pPr indent="0" lvl="0" marL="0" rtl="0" algn="l">
              <a:lnSpc>
                <a:spcPct val="90000"/>
              </a:lnSpc>
              <a:spcBef>
                <a:spcPts val="800"/>
              </a:spcBef>
              <a:spcAft>
                <a:spcPts val="0"/>
              </a:spcAft>
              <a:buSzPts val="1400"/>
              <a:buNone/>
            </a:pPr>
            <a:r>
              <a:rPr lang="es">
                <a:solidFill>
                  <a:schemeClr val="dk1"/>
                </a:solidFill>
                <a:latin typeface="Arial"/>
                <a:ea typeface="Arial"/>
                <a:cs typeface="Arial"/>
                <a:sym typeface="Arial"/>
              </a:rPr>
              <a:t>	.</a:t>
            </a:r>
            <a:endParaRPr/>
          </a:p>
        </p:txBody>
      </p:sp>
      <p:sp>
        <p:nvSpPr>
          <p:cNvPr id="253" name="Google Shape;253;p4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Viewport</a:t>
            </a:r>
            <a:endParaRPr b="1" i="0" sz="900" u="none" cap="none" strike="noStrike">
              <a:solidFill>
                <a:srgbClr val="000000"/>
              </a:solidFill>
              <a:latin typeface="Arial"/>
              <a:ea typeface="Arial"/>
              <a:cs typeface="Arial"/>
              <a:sym typeface="Arial"/>
            </a:endParaRPr>
          </a:p>
        </p:txBody>
      </p:sp>
      <p:pic>
        <p:nvPicPr>
          <p:cNvPr id="254" name="Google Shape;254;p40"/>
          <p:cNvPicPr preferRelativeResize="0"/>
          <p:nvPr/>
        </p:nvPicPr>
        <p:blipFill rotWithShape="1">
          <a:blip r:embed="rId3">
            <a:alphaModFix/>
          </a:blip>
          <a:srcRect b="0" l="0" r="0" t="0"/>
          <a:stretch/>
        </p:blipFill>
        <p:spPr>
          <a:xfrm>
            <a:off x="208722" y="3373161"/>
            <a:ext cx="8726557" cy="4592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idx="1" type="body"/>
          </p:nvPr>
        </p:nvSpPr>
        <p:spPr>
          <a:xfrm>
            <a:off x="163996" y="1211657"/>
            <a:ext cx="8816100" cy="3741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Las Media Queries son las herramientas fundamentales que se encargan de aplicar diferentes estilos para diferentes dispositivos, y proporcionan la mejor experiencia para cada tipo de usuario que se encuentra navegando en tu sitio web. Nacen de la necesidad de crear breakpoints o puntos de ruptura en la hoja de estilos CSS que tengas predefinida. Permite que tu sitio Web sea manejable desde diferentes dispositivos.</a:t>
            </a:r>
            <a:endParaRPr/>
          </a:p>
        </p:txBody>
      </p:sp>
      <p:sp>
        <p:nvSpPr>
          <p:cNvPr id="260" name="Google Shape;260;p4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       </a:t>
            </a:r>
            <a:r>
              <a:rPr b="1" i="0" lang="es" sz="3300" u="none" cap="none" strike="noStrike">
                <a:solidFill>
                  <a:srgbClr val="000000"/>
                </a:solidFill>
                <a:latin typeface="Arial"/>
                <a:ea typeface="Arial"/>
                <a:cs typeface="Arial"/>
                <a:sym typeface="Arial"/>
              </a:rPr>
              <a:t>Media Queries</a:t>
            </a:r>
            <a:endParaRPr b="1" i="0" sz="30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Modelo de Caja</a:t>
            </a:r>
            <a:endParaRPr b="1" i="0" sz="1200" u="none" cap="none" strike="noStrike">
              <a:solidFill>
                <a:srgbClr val="000000"/>
              </a:solidFill>
              <a:latin typeface="Arial"/>
              <a:ea typeface="Arial"/>
              <a:cs typeface="Arial"/>
              <a:sym typeface="Arial"/>
            </a:endParaRPr>
          </a:p>
        </p:txBody>
      </p:sp>
      <p:pic>
        <p:nvPicPr>
          <p:cNvPr id="126" name="Google Shape;126;p24"/>
          <p:cNvPicPr preferRelativeResize="0"/>
          <p:nvPr/>
        </p:nvPicPr>
        <p:blipFill rotWithShape="1">
          <a:blip r:embed="rId3">
            <a:alphaModFix/>
          </a:blip>
          <a:srcRect b="6692" l="4343" r="4797" t="8273"/>
          <a:stretch/>
        </p:blipFill>
        <p:spPr>
          <a:xfrm>
            <a:off x="919264" y="893604"/>
            <a:ext cx="7141023" cy="42498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idx="1" type="body"/>
          </p:nvPr>
        </p:nvSpPr>
        <p:spPr>
          <a:xfrm>
            <a:off x="163996" y="1211657"/>
            <a:ext cx="8816100" cy="37419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1400"/>
              <a:buNone/>
            </a:pPr>
            <a:r>
              <a:rPr b="1" lang="es" sz="3000">
                <a:solidFill>
                  <a:schemeClr val="dk1"/>
                </a:solidFill>
                <a:latin typeface="Arial"/>
                <a:ea typeface="Arial"/>
                <a:cs typeface="Arial"/>
                <a:sym typeface="Arial"/>
              </a:rPr>
              <a:t>min-width: </a:t>
            </a:r>
            <a:r>
              <a:rPr lang="es" sz="3000">
                <a:solidFill>
                  <a:schemeClr val="dk1"/>
                </a:solidFill>
                <a:latin typeface="Arial"/>
                <a:ea typeface="Arial"/>
                <a:cs typeface="Arial"/>
                <a:sym typeface="Arial"/>
              </a:rPr>
              <a:t>numero px</a:t>
            </a:r>
            <a:endParaRPr sz="3000">
              <a:solidFill>
                <a:schemeClr val="dk1"/>
              </a:solidFill>
              <a:latin typeface="Arial"/>
              <a:ea typeface="Arial"/>
              <a:cs typeface="Arial"/>
              <a:sym typeface="Arial"/>
            </a:endParaRPr>
          </a:p>
          <a:p>
            <a:pPr indent="0" lvl="0" marL="0" rtl="0" algn="ctr">
              <a:lnSpc>
                <a:spcPct val="90000"/>
              </a:lnSpc>
              <a:spcBef>
                <a:spcPts val="800"/>
              </a:spcBef>
              <a:spcAft>
                <a:spcPts val="0"/>
              </a:spcAft>
              <a:buSzPts val="1400"/>
              <a:buNone/>
            </a:pPr>
            <a:r>
              <a:rPr b="1" lang="es" sz="3000">
                <a:solidFill>
                  <a:schemeClr val="dk1"/>
                </a:solidFill>
                <a:latin typeface="Arial"/>
                <a:ea typeface="Arial"/>
                <a:cs typeface="Arial"/>
                <a:sym typeface="Arial"/>
              </a:rPr>
              <a:t>max-width: </a:t>
            </a:r>
            <a:r>
              <a:rPr lang="es" sz="3000">
                <a:solidFill>
                  <a:schemeClr val="dk1"/>
                </a:solidFill>
                <a:latin typeface="Arial"/>
                <a:ea typeface="Arial"/>
                <a:cs typeface="Arial"/>
                <a:sym typeface="Arial"/>
              </a:rPr>
              <a:t>numero px</a:t>
            </a:r>
            <a:endParaRPr sz="3000">
              <a:solidFill>
                <a:schemeClr val="dk1"/>
              </a:solidFill>
              <a:latin typeface="Arial"/>
              <a:ea typeface="Arial"/>
              <a:cs typeface="Arial"/>
              <a:sym typeface="Arial"/>
            </a:endParaRPr>
          </a:p>
          <a:p>
            <a:pPr indent="0" lvl="0" marL="0" rtl="0" algn="ctr">
              <a:lnSpc>
                <a:spcPct val="90000"/>
              </a:lnSpc>
              <a:spcBef>
                <a:spcPts val="800"/>
              </a:spcBef>
              <a:spcAft>
                <a:spcPts val="0"/>
              </a:spcAft>
              <a:buSzPts val="1400"/>
              <a:buNone/>
            </a:pPr>
            <a:r>
              <a:rPr b="1" lang="es" sz="3000">
                <a:solidFill>
                  <a:schemeClr val="dk1"/>
                </a:solidFill>
                <a:latin typeface="Arial"/>
                <a:ea typeface="Arial"/>
                <a:cs typeface="Arial"/>
                <a:sym typeface="Arial"/>
              </a:rPr>
              <a:t>and: </a:t>
            </a:r>
            <a:r>
              <a:rPr lang="es" sz="3000">
                <a:solidFill>
                  <a:schemeClr val="dk1"/>
                </a:solidFill>
                <a:latin typeface="Arial"/>
                <a:ea typeface="Arial"/>
                <a:cs typeface="Arial"/>
                <a:sym typeface="Arial"/>
              </a:rPr>
              <a:t>pedimos que se cumplan dos condiciones</a:t>
            </a:r>
            <a:endParaRPr/>
          </a:p>
          <a:p>
            <a:pPr indent="0" lvl="0" marL="0" rtl="0" algn="ctr">
              <a:lnSpc>
                <a:spcPct val="90000"/>
              </a:lnSpc>
              <a:spcBef>
                <a:spcPts val="800"/>
              </a:spcBef>
              <a:spcAft>
                <a:spcPts val="0"/>
              </a:spcAft>
              <a:buSzPts val="1400"/>
              <a:buNone/>
            </a:pPr>
            <a:r>
              <a:rPr b="1" lang="es" sz="3000">
                <a:solidFill>
                  <a:schemeClr val="dk1"/>
                </a:solidFill>
                <a:latin typeface="Arial"/>
                <a:ea typeface="Arial"/>
                <a:cs typeface="Arial"/>
                <a:sym typeface="Arial"/>
              </a:rPr>
              <a:t>or: </a:t>
            </a:r>
            <a:r>
              <a:rPr lang="es" sz="3000">
                <a:solidFill>
                  <a:schemeClr val="dk1"/>
                </a:solidFill>
                <a:latin typeface="Arial"/>
                <a:ea typeface="Arial"/>
                <a:cs typeface="Arial"/>
                <a:sym typeface="Arial"/>
              </a:rPr>
              <a:t>pedimos que se cumpla alguna condición</a:t>
            </a:r>
            <a:endParaRPr/>
          </a:p>
          <a:p>
            <a:pPr indent="0" lvl="0" marL="0" rtl="0" algn="ctr">
              <a:lnSpc>
                <a:spcPct val="90000"/>
              </a:lnSpc>
              <a:spcBef>
                <a:spcPts val="800"/>
              </a:spcBef>
              <a:spcAft>
                <a:spcPts val="0"/>
              </a:spcAft>
              <a:buSzPts val="1400"/>
              <a:buNone/>
            </a:pPr>
            <a:r>
              <a:rPr b="1" lang="es" sz="3000">
                <a:solidFill>
                  <a:schemeClr val="dk1"/>
                </a:solidFill>
                <a:latin typeface="Arial"/>
                <a:ea typeface="Arial"/>
                <a:cs typeface="Arial"/>
                <a:sym typeface="Arial"/>
              </a:rPr>
              <a:t>orientation:</a:t>
            </a:r>
            <a:r>
              <a:rPr lang="es" sz="3000">
                <a:solidFill>
                  <a:schemeClr val="dk1"/>
                </a:solidFill>
                <a:latin typeface="Arial"/>
                <a:ea typeface="Arial"/>
                <a:cs typeface="Arial"/>
                <a:sym typeface="Arial"/>
              </a:rPr>
              <a:t> landscape  |  portrait</a:t>
            </a:r>
            <a:endParaRPr sz="3000">
              <a:solidFill>
                <a:schemeClr val="dk1"/>
              </a:solidFill>
              <a:latin typeface="Arial"/>
              <a:ea typeface="Arial"/>
              <a:cs typeface="Arial"/>
              <a:sym typeface="Arial"/>
            </a:endParaRPr>
          </a:p>
        </p:txBody>
      </p:sp>
      <p:sp>
        <p:nvSpPr>
          <p:cNvPr id="266" name="Google Shape;266;p4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       </a:t>
            </a:r>
            <a:r>
              <a:rPr b="1" i="0" lang="es" sz="3300" u="none" cap="none" strike="noStrike">
                <a:solidFill>
                  <a:srgbClr val="000000"/>
                </a:solidFill>
                <a:latin typeface="Arial"/>
                <a:ea typeface="Arial"/>
                <a:cs typeface="Arial"/>
                <a:sym typeface="Arial"/>
              </a:rPr>
              <a:t>Media Queries</a:t>
            </a:r>
            <a:endParaRPr b="1" i="0" sz="30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idx="1" type="body"/>
          </p:nvPr>
        </p:nvSpPr>
        <p:spPr>
          <a:xfrm>
            <a:off x="163996" y="685800"/>
            <a:ext cx="8816100" cy="4457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SzPts val="1400"/>
              <a:buNone/>
            </a:pPr>
            <a:r>
              <a:rPr b="1" lang="es" sz="3000" u="sng">
                <a:solidFill>
                  <a:srgbClr val="2E75B5"/>
                </a:solidFill>
                <a:latin typeface="Calibri"/>
                <a:ea typeface="Calibri"/>
                <a:cs typeface="Calibri"/>
                <a:sym typeface="Calibri"/>
                <a:hlinkClick r:id="rId3">
                  <a:extLst>
                    <a:ext uri="{A12FA001-AC4F-418D-AE19-62706E023703}">
                      <ahyp:hlinkClr val="tx"/>
                    </a:ext>
                  </a:extLst>
                </a:hlinkClick>
              </a:rPr>
              <a:t>Animista</a:t>
            </a:r>
            <a:endParaRPr b="1" sz="3000">
              <a:solidFill>
                <a:srgbClr val="2E75B5"/>
              </a:solidFill>
              <a:latin typeface="Calibri"/>
              <a:ea typeface="Calibri"/>
              <a:cs typeface="Calibri"/>
              <a:sym typeface="Calibri"/>
            </a:endParaRPr>
          </a:p>
          <a:p>
            <a:pPr indent="0" lvl="0" marL="0" rtl="0" algn="ctr">
              <a:lnSpc>
                <a:spcPct val="90000"/>
              </a:lnSpc>
              <a:spcBef>
                <a:spcPts val="800"/>
              </a:spcBef>
              <a:spcAft>
                <a:spcPts val="0"/>
              </a:spcAft>
              <a:buSzPts val="1400"/>
              <a:buNone/>
            </a:pPr>
            <a:r>
              <a:rPr b="1" lang="es" sz="3000" u="sng">
                <a:solidFill>
                  <a:srgbClr val="2E75B5"/>
                </a:solidFill>
                <a:latin typeface="Calibri"/>
                <a:ea typeface="Calibri"/>
                <a:cs typeface="Calibri"/>
                <a:sym typeface="Calibri"/>
                <a:hlinkClick r:id="rId4">
                  <a:extLst>
                    <a:ext uri="{A12FA001-AC4F-418D-AE19-62706E023703}">
                      <ahyp:hlinkClr val="tx"/>
                    </a:ext>
                  </a:extLst>
                </a:hlinkClick>
              </a:rPr>
              <a:t>Animate.css</a:t>
            </a:r>
            <a:endParaRPr b="1" sz="3000">
              <a:solidFill>
                <a:srgbClr val="2E75B5"/>
              </a:solidFill>
              <a:latin typeface="Calibri"/>
              <a:ea typeface="Calibri"/>
              <a:cs typeface="Calibri"/>
              <a:sym typeface="Calibri"/>
            </a:endParaRPr>
          </a:p>
          <a:p>
            <a:pPr indent="0" lvl="0" marL="0" rtl="0" algn="ctr">
              <a:lnSpc>
                <a:spcPct val="90000"/>
              </a:lnSpc>
              <a:spcBef>
                <a:spcPts val="800"/>
              </a:spcBef>
              <a:spcAft>
                <a:spcPts val="0"/>
              </a:spcAft>
              <a:buSzPts val="1400"/>
              <a:buNone/>
            </a:pPr>
            <a:r>
              <a:rPr b="1" lang="es" sz="3000" u="sng">
                <a:solidFill>
                  <a:srgbClr val="2E75B5"/>
                </a:solidFill>
                <a:latin typeface="Calibri"/>
                <a:ea typeface="Calibri"/>
                <a:cs typeface="Calibri"/>
                <a:sym typeface="Calibri"/>
                <a:hlinkClick r:id="rId5">
                  <a:extLst>
                    <a:ext uri="{A12FA001-AC4F-418D-AE19-62706E023703}">
                      <ahyp:hlinkClr val="tx"/>
                    </a:ext>
                  </a:extLst>
                </a:hlinkClick>
              </a:rPr>
              <a:t>Cssefects</a:t>
            </a:r>
            <a:endParaRPr b="1" sz="3000">
              <a:solidFill>
                <a:srgbClr val="2E75B5"/>
              </a:solidFill>
              <a:latin typeface="Calibri"/>
              <a:ea typeface="Calibri"/>
              <a:cs typeface="Calibri"/>
              <a:sym typeface="Calibri"/>
            </a:endParaRPr>
          </a:p>
          <a:p>
            <a:pPr indent="0" lvl="0" marL="0" rtl="0" algn="ctr">
              <a:lnSpc>
                <a:spcPct val="90000"/>
              </a:lnSpc>
              <a:spcBef>
                <a:spcPts val="800"/>
              </a:spcBef>
              <a:spcAft>
                <a:spcPts val="0"/>
              </a:spcAft>
              <a:buSzPts val="1400"/>
              <a:buNone/>
            </a:pPr>
            <a:r>
              <a:rPr b="1" lang="es" sz="3000" u="sng">
                <a:solidFill>
                  <a:srgbClr val="2E75B5"/>
                </a:solidFill>
                <a:latin typeface="Calibri"/>
                <a:ea typeface="Calibri"/>
                <a:cs typeface="Calibri"/>
                <a:sym typeface="Calibri"/>
                <a:hlinkClick r:id="rId6">
                  <a:extLst>
                    <a:ext uri="{A12FA001-AC4F-418D-AE19-62706E023703}">
                      <ahyp:hlinkClr val="tx"/>
                    </a:ext>
                  </a:extLst>
                </a:hlinkClick>
              </a:rPr>
              <a:t>CSSShake</a:t>
            </a:r>
            <a:endParaRPr b="1" sz="3000">
              <a:solidFill>
                <a:srgbClr val="2E75B5"/>
              </a:solidFill>
              <a:latin typeface="Calibri"/>
              <a:ea typeface="Calibri"/>
              <a:cs typeface="Calibri"/>
              <a:sym typeface="Calibri"/>
            </a:endParaRPr>
          </a:p>
          <a:p>
            <a:pPr indent="0" lvl="0" marL="0" rtl="0" algn="ctr">
              <a:lnSpc>
                <a:spcPct val="90000"/>
              </a:lnSpc>
              <a:spcBef>
                <a:spcPts val="800"/>
              </a:spcBef>
              <a:spcAft>
                <a:spcPts val="0"/>
              </a:spcAft>
              <a:buSzPts val="1400"/>
              <a:buNone/>
            </a:pPr>
            <a:r>
              <a:rPr b="1" lang="es" sz="3000" u="sng">
                <a:solidFill>
                  <a:srgbClr val="2E75B5"/>
                </a:solidFill>
                <a:latin typeface="Calibri"/>
                <a:ea typeface="Calibri"/>
                <a:cs typeface="Calibri"/>
                <a:sym typeface="Calibri"/>
                <a:hlinkClick r:id="rId7">
                  <a:extLst>
                    <a:ext uri="{A12FA001-AC4F-418D-AE19-62706E023703}">
                      <ahyp:hlinkClr val="tx"/>
                    </a:ext>
                  </a:extLst>
                </a:hlinkClick>
              </a:rPr>
              <a:t>AniJS</a:t>
            </a:r>
            <a:endParaRPr b="1" sz="3000">
              <a:solidFill>
                <a:srgbClr val="2E75B5"/>
              </a:solidFill>
              <a:latin typeface="Calibri"/>
              <a:ea typeface="Calibri"/>
              <a:cs typeface="Calibri"/>
              <a:sym typeface="Calibri"/>
            </a:endParaRPr>
          </a:p>
          <a:p>
            <a:pPr indent="0" lvl="0" marL="0" rtl="0" algn="ctr">
              <a:lnSpc>
                <a:spcPct val="90000"/>
              </a:lnSpc>
              <a:spcBef>
                <a:spcPts val="800"/>
              </a:spcBef>
              <a:spcAft>
                <a:spcPts val="0"/>
              </a:spcAft>
              <a:buSzPts val="1400"/>
              <a:buNone/>
            </a:pPr>
            <a:r>
              <a:rPr b="1" lang="es" sz="3000" u="sng">
                <a:solidFill>
                  <a:srgbClr val="2E75B5"/>
                </a:solidFill>
                <a:latin typeface="Calibri"/>
                <a:ea typeface="Calibri"/>
                <a:cs typeface="Calibri"/>
                <a:sym typeface="Calibri"/>
                <a:hlinkClick r:id="rId8">
                  <a:extLst>
                    <a:ext uri="{A12FA001-AC4F-418D-AE19-62706E023703}">
                      <ahyp:hlinkClr val="tx"/>
                    </a:ext>
                  </a:extLst>
                </a:hlinkClick>
              </a:rPr>
              <a:t>Hover.css</a:t>
            </a:r>
            <a:endParaRPr b="1" sz="3000">
              <a:solidFill>
                <a:srgbClr val="2E75B5"/>
              </a:solidFill>
              <a:latin typeface="Calibri"/>
              <a:ea typeface="Calibri"/>
              <a:cs typeface="Calibri"/>
              <a:sym typeface="Calibri"/>
            </a:endParaRPr>
          </a:p>
          <a:p>
            <a:pPr indent="0" lvl="0" marL="0" rtl="0" algn="ctr">
              <a:lnSpc>
                <a:spcPct val="90000"/>
              </a:lnSpc>
              <a:spcBef>
                <a:spcPts val="800"/>
              </a:spcBef>
              <a:spcAft>
                <a:spcPts val="0"/>
              </a:spcAft>
              <a:buSzPts val="1400"/>
              <a:buNone/>
            </a:pPr>
            <a:r>
              <a:rPr b="1" lang="es" sz="3000" u="sng">
                <a:solidFill>
                  <a:srgbClr val="2E75B5"/>
                </a:solidFill>
                <a:latin typeface="Calibri"/>
                <a:ea typeface="Calibri"/>
                <a:cs typeface="Calibri"/>
                <a:sym typeface="Calibri"/>
                <a:hlinkClick r:id="rId9">
                  <a:extLst>
                    <a:ext uri="{A12FA001-AC4F-418D-AE19-62706E023703}">
                      <ahyp:hlinkClr val="tx"/>
                    </a:ext>
                  </a:extLst>
                </a:hlinkClick>
              </a:rPr>
              <a:t>Magic Animations</a:t>
            </a:r>
            <a:endParaRPr b="1" sz="3000">
              <a:solidFill>
                <a:srgbClr val="2E75B5"/>
              </a:solidFill>
              <a:latin typeface="Calibri"/>
              <a:ea typeface="Calibri"/>
              <a:cs typeface="Calibri"/>
              <a:sym typeface="Calibri"/>
            </a:endParaRPr>
          </a:p>
          <a:p>
            <a:pPr indent="0" lvl="0" marL="0" rtl="0" algn="ctr">
              <a:lnSpc>
                <a:spcPct val="90000"/>
              </a:lnSpc>
              <a:spcBef>
                <a:spcPts val="800"/>
              </a:spcBef>
              <a:spcAft>
                <a:spcPts val="0"/>
              </a:spcAft>
              <a:buSzPts val="1400"/>
              <a:buNone/>
            </a:pPr>
            <a:r>
              <a:rPr b="1" lang="es" sz="3000" u="sng">
                <a:solidFill>
                  <a:srgbClr val="2E75B5"/>
                </a:solidFill>
                <a:latin typeface="Calibri"/>
                <a:ea typeface="Calibri"/>
                <a:cs typeface="Calibri"/>
                <a:sym typeface="Calibri"/>
                <a:hlinkClick r:id="rId10">
                  <a:extLst>
                    <a:ext uri="{A12FA001-AC4F-418D-AE19-62706E023703}">
                      <ahyp:hlinkClr val="tx"/>
                    </a:ext>
                  </a:extLst>
                </a:hlinkClick>
              </a:rPr>
              <a:t>DynCSS</a:t>
            </a:r>
            <a:endParaRPr b="1" sz="3000">
              <a:solidFill>
                <a:srgbClr val="2E75B5"/>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271873" y="978469"/>
            <a:ext cx="8767800" cy="4164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Se utilizan para crear espacio alrededor de los elementos, fuera de los bordes definidos. </a:t>
            </a:r>
            <a:endParaRPr b="0" i="0" sz="21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2700" u="none" cap="none" strike="noStrike">
              <a:solidFill>
                <a:schemeClr val="dk1"/>
              </a:solidFill>
              <a:latin typeface="Arial"/>
              <a:ea typeface="Arial"/>
              <a:cs typeface="Arial"/>
              <a:sym typeface="Arial"/>
            </a:endParaRPr>
          </a:p>
        </p:txBody>
      </p:sp>
      <p:sp>
        <p:nvSpPr>
          <p:cNvPr id="133" name="Google Shape;133;p2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Margin</a:t>
            </a:r>
            <a:endParaRPr b="1" i="0" sz="1200" u="none" cap="none" strike="noStrike">
              <a:solidFill>
                <a:srgbClr val="000000"/>
              </a:solidFill>
              <a:latin typeface="Arial"/>
              <a:ea typeface="Arial"/>
              <a:cs typeface="Arial"/>
              <a:sym typeface="Arial"/>
            </a:endParaRPr>
          </a:p>
        </p:txBody>
      </p:sp>
      <p:pic>
        <p:nvPicPr>
          <p:cNvPr id="134" name="Google Shape;134;p25"/>
          <p:cNvPicPr preferRelativeResize="0"/>
          <p:nvPr/>
        </p:nvPicPr>
        <p:blipFill rotWithShape="1">
          <a:blip r:embed="rId3">
            <a:alphaModFix/>
          </a:blip>
          <a:srcRect b="6810" l="4573" r="5214" t="7952"/>
          <a:stretch/>
        </p:blipFill>
        <p:spPr>
          <a:xfrm>
            <a:off x="343657" y="1838738"/>
            <a:ext cx="4576212" cy="3120887"/>
          </a:xfrm>
          <a:prstGeom prst="rect">
            <a:avLst/>
          </a:prstGeom>
          <a:noFill/>
          <a:ln>
            <a:noFill/>
          </a:ln>
        </p:spPr>
      </p:pic>
      <p:sp>
        <p:nvSpPr>
          <p:cNvPr id="135" name="Google Shape;135;p25"/>
          <p:cNvSpPr txBox="1"/>
          <p:nvPr/>
        </p:nvSpPr>
        <p:spPr>
          <a:xfrm>
            <a:off x="500932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margin-top</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margin-right</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margin-bottom</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margin-left</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6" name="Google Shape;136;p25"/>
          <p:cNvSpPr/>
          <p:nvPr/>
        </p:nvSpPr>
        <p:spPr>
          <a:xfrm>
            <a:off x="6619461" y="1938131"/>
            <a:ext cx="248400" cy="1004100"/>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37" name="Google Shape;137;p25"/>
          <p:cNvSpPr txBox="1"/>
          <p:nvPr/>
        </p:nvSpPr>
        <p:spPr>
          <a:xfrm>
            <a:off x="702444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auto</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px, em, rem, etc.</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porcentaje</a:t>
            </a:r>
            <a:endParaRPr sz="1100"/>
          </a:p>
          <a:p>
            <a:pPr indent="-114300" lvl="0" marL="215900" marR="0" rtl="0" algn="l">
              <a:lnSpc>
                <a:spcPct val="100000"/>
              </a:lnSpc>
              <a:spcBef>
                <a:spcPts val="0"/>
              </a:spcBef>
              <a:spcAft>
                <a:spcPts val="0"/>
              </a:spcAft>
              <a:buClr>
                <a:srgbClr val="000000"/>
              </a:buClr>
              <a:buSzPts val="1500"/>
              <a:buFont typeface="Noto Sans Symbols"/>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271873" y="893604"/>
            <a:ext cx="8767800" cy="42498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margin: 10px 20px 10px 20px;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margin: 10px 20px 10px;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margin: 10px 20px;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margin: 10px; </a:t>
            </a:r>
            <a:r>
              <a:rPr b="1" i="0" lang="es" sz="1500" u="none" cap="none" strike="noStrike">
                <a:solidFill>
                  <a:srgbClr val="05ADD5"/>
                </a:solidFill>
                <a:latin typeface="Arial"/>
                <a:ea typeface="Arial"/>
                <a:cs typeface="Arial"/>
                <a:sym typeface="Arial"/>
              </a:rPr>
              <a:t>top</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p:txBody>
      </p:sp>
      <p:sp>
        <p:nvSpPr>
          <p:cNvPr id="144" name="Google Shape;144;p2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Margin</a:t>
            </a:r>
            <a:endParaRPr b="1" i="0" sz="1200" u="none" cap="none" strike="noStrike">
              <a:solidFill>
                <a:srgbClr val="000000"/>
              </a:solidFill>
              <a:latin typeface="Arial"/>
              <a:ea typeface="Arial"/>
              <a:cs typeface="Arial"/>
              <a:sym typeface="Arial"/>
            </a:endParaRPr>
          </a:p>
        </p:txBody>
      </p:sp>
      <p:sp>
        <p:nvSpPr>
          <p:cNvPr id="145" name="Google Shape;145;p26"/>
          <p:cNvSpPr txBox="1"/>
          <p:nvPr/>
        </p:nvSpPr>
        <p:spPr>
          <a:xfrm>
            <a:off x="1625153" y="1194139"/>
            <a:ext cx="3632700" cy="46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	</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6" name="Google Shape;146;p26"/>
          <p:cNvSpPr txBox="1"/>
          <p:nvPr/>
        </p:nvSpPr>
        <p:spPr>
          <a:xfrm>
            <a:off x="1530626" y="2124427"/>
            <a:ext cx="2852700" cy="7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	</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a:t>
            </a:r>
            <a:r>
              <a:rPr b="1" i="0" lang="es" sz="1500" u="none" cap="none" strike="noStrike">
                <a:solidFill>
                  <a:srgbClr val="31078C"/>
                </a:solidFill>
                <a:latin typeface="Arial"/>
                <a:ea typeface="Arial"/>
                <a:cs typeface="Arial"/>
                <a:sym typeface="Arial"/>
              </a:rPr>
              <a:t>left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7" name="Google Shape;147;p26"/>
          <p:cNvSpPr txBox="1"/>
          <p:nvPr/>
        </p:nvSpPr>
        <p:spPr>
          <a:xfrm>
            <a:off x="1513196" y="3080679"/>
            <a:ext cx="2134500" cy="46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top</a:t>
            </a:r>
            <a:r>
              <a:rPr b="1" i="0" lang="es" sz="1500" u="none" cap="none" strike="noStrike">
                <a:solidFill>
                  <a:schemeClr val="dk1"/>
                </a:solidFill>
                <a:latin typeface="Arial"/>
                <a:ea typeface="Arial"/>
                <a:cs typeface="Arial"/>
                <a:sym typeface="Arial"/>
              </a:rPr>
              <a:t>|</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271873" y="978469"/>
            <a:ext cx="8767800" cy="4164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Se utiliza para generar espacio alrededor del contenido de un elemento dentro de los bordes definidos.</a:t>
            </a:r>
            <a:endParaRPr b="0" i="0" sz="2700" u="none" cap="none" strike="noStrike">
              <a:solidFill>
                <a:schemeClr val="dk1"/>
              </a:solidFill>
              <a:latin typeface="Arial"/>
              <a:ea typeface="Arial"/>
              <a:cs typeface="Arial"/>
              <a:sym typeface="Arial"/>
            </a:endParaRPr>
          </a:p>
        </p:txBody>
      </p:sp>
      <p:sp>
        <p:nvSpPr>
          <p:cNvPr id="154" name="Google Shape;154;p2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Padding</a:t>
            </a:r>
            <a:endParaRPr b="1" i="0" sz="1200" u="none" cap="none" strike="noStrike">
              <a:solidFill>
                <a:srgbClr val="000000"/>
              </a:solidFill>
              <a:latin typeface="Arial"/>
              <a:ea typeface="Arial"/>
              <a:cs typeface="Arial"/>
              <a:sym typeface="Arial"/>
            </a:endParaRPr>
          </a:p>
        </p:txBody>
      </p:sp>
      <p:sp>
        <p:nvSpPr>
          <p:cNvPr id="155" name="Google Shape;155;p27"/>
          <p:cNvSpPr txBox="1"/>
          <p:nvPr/>
        </p:nvSpPr>
        <p:spPr>
          <a:xfrm>
            <a:off x="500932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padding-top</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padding-right</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padding-bottom</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padding-left</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6" name="Google Shape;156;p27"/>
          <p:cNvSpPr/>
          <p:nvPr/>
        </p:nvSpPr>
        <p:spPr>
          <a:xfrm>
            <a:off x="6619461" y="1938131"/>
            <a:ext cx="248400" cy="1004100"/>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57" name="Google Shape;157;p27"/>
          <p:cNvSpPr txBox="1"/>
          <p:nvPr/>
        </p:nvSpPr>
        <p:spPr>
          <a:xfrm>
            <a:off x="7024443" y="1938131"/>
            <a:ext cx="2119500" cy="13929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px, em, rem, etc.</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 en relación al ancho del contenedor</a:t>
            </a:r>
            <a:endParaRPr sz="1100"/>
          </a:p>
          <a:p>
            <a:pPr indent="-114300" lvl="0" marL="215900" marR="0" rtl="0" algn="l">
              <a:lnSpc>
                <a:spcPct val="100000"/>
              </a:lnSpc>
              <a:spcBef>
                <a:spcPts val="0"/>
              </a:spcBef>
              <a:spcAft>
                <a:spcPts val="0"/>
              </a:spcAft>
              <a:buClr>
                <a:srgbClr val="000000"/>
              </a:buClr>
              <a:buSzPts val="1500"/>
              <a:buFont typeface="Noto Sans Symbols"/>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158" name="Google Shape;158;p27"/>
          <p:cNvPicPr preferRelativeResize="0"/>
          <p:nvPr/>
        </p:nvPicPr>
        <p:blipFill rotWithShape="1">
          <a:blip r:embed="rId3">
            <a:alphaModFix/>
          </a:blip>
          <a:srcRect b="7640" l="4841" r="4841" t="8761"/>
          <a:stretch/>
        </p:blipFill>
        <p:spPr>
          <a:xfrm>
            <a:off x="383858" y="1854242"/>
            <a:ext cx="4506630" cy="3078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nvSpPr>
        <p:spPr>
          <a:xfrm>
            <a:off x="271873" y="893604"/>
            <a:ext cx="8767800" cy="42498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padding: 10px 20px 10px 20px;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padding: 10px 20px 10px;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padding: 10px 20px;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padding: 10px; </a:t>
            </a:r>
            <a:r>
              <a:rPr b="1" i="0" lang="es" sz="1500" u="none" cap="none" strike="noStrike">
                <a:solidFill>
                  <a:srgbClr val="05ADD5"/>
                </a:solidFill>
                <a:latin typeface="Arial"/>
                <a:ea typeface="Arial"/>
                <a:cs typeface="Arial"/>
                <a:sym typeface="Arial"/>
              </a:rPr>
              <a:t>top</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p:txBody>
      </p:sp>
      <p:sp>
        <p:nvSpPr>
          <p:cNvPr id="165" name="Google Shape;165;p2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Padding</a:t>
            </a:r>
            <a:endParaRPr b="1" i="0" sz="1200" u="none" cap="none" strike="noStrike">
              <a:solidFill>
                <a:srgbClr val="000000"/>
              </a:solidFill>
              <a:latin typeface="Arial"/>
              <a:ea typeface="Arial"/>
              <a:cs typeface="Arial"/>
              <a:sym typeface="Arial"/>
            </a:endParaRPr>
          </a:p>
        </p:txBody>
      </p:sp>
      <p:sp>
        <p:nvSpPr>
          <p:cNvPr id="166" name="Google Shape;166;p28"/>
          <p:cNvSpPr txBox="1"/>
          <p:nvPr/>
        </p:nvSpPr>
        <p:spPr>
          <a:xfrm>
            <a:off x="1625153" y="1194139"/>
            <a:ext cx="3632700" cy="7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	</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7" name="Google Shape;167;p28"/>
          <p:cNvSpPr txBox="1"/>
          <p:nvPr/>
        </p:nvSpPr>
        <p:spPr>
          <a:xfrm>
            <a:off x="1530626" y="2124427"/>
            <a:ext cx="2852700" cy="7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	</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a:t>
            </a:r>
            <a:r>
              <a:rPr b="1" i="0" lang="es" sz="1500" u="none" cap="none" strike="noStrike">
                <a:solidFill>
                  <a:srgbClr val="31078C"/>
                </a:solidFill>
                <a:latin typeface="Arial"/>
                <a:ea typeface="Arial"/>
                <a:cs typeface="Arial"/>
                <a:sym typeface="Arial"/>
              </a:rPr>
              <a:t>left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8" name="Google Shape;168;p28"/>
          <p:cNvSpPr txBox="1"/>
          <p:nvPr/>
        </p:nvSpPr>
        <p:spPr>
          <a:xfrm>
            <a:off x="1513195" y="3080679"/>
            <a:ext cx="2233800" cy="46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a:t>
            </a:r>
            <a:r>
              <a:rPr b="1" i="0" lang="es" sz="1500" u="none" cap="none" strike="noStrike">
                <a:solidFill>
                  <a:schemeClr val="dk1"/>
                </a:solidFill>
                <a:latin typeface="Arial"/>
                <a:ea typeface="Arial"/>
                <a:cs typeface="Arial"/>
                <a:sym typeface="Arial"/>
              </a:rPr>
              <a:t>|</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nvSpPr>
        <p:spPr>
          <a:xfrm>
            <a:off x="271873" y="978469"/>
            <a:ext cx="8767800" cy="4164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Permiten especificar el estilo, el ancho y el color del borde de un elemento.</a:t>
            </a:r>
            <a:endParaRPr b="0" i="0" sz="2700" u="none" cap="none" strike="noStrike">
              <a:solidFill>
                <a:schemeClr val="dk1"/>
              </a:solidFill>
              <a:latin typeface="Arial"/>
              <a:ea typeface="Arial"/>
              <a:cs typeface="Arial"/>
              <a:sym typeface="Arial"/>
            </a:endParaRPr>
          </a:p>
        </p:txBody>
      </p:sp>
      <p:sp>
        <p:nvSpPr>
          <p:cNvPr id="175" name="Google Shape;175;p2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Border</a:t>
            </a:r>
            <a:endParaRPr b="1" i="0" sz="1200" u="none" cap="none" strike="noStrike">
              <a:solidFill>
                <a:srgbClr val="000000"/>
              </a:solidFill>
              <a:latin typeface="Arial"/>
              <a:ea typeface="Arial"/>
              <a:cs typeface="Arial"/>
              <a:sym typeface="Arial"/>
            </a:endParaRPr>
          </a:p>
        </p:txBody>
      </p:sp>
      <p:sp>
        <p:nvSpPr>
          <p:cNvPr id="176" name="Google Shape;176;p29"/>
          <p:cNvSpPr txBox="1"/>
          <p:nvPr/>
        </p:nvSpPr>
        <p:spPr>
          <a:xfrm>
            <a:off x="500932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border-top</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border-right</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border-bottom</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border-left</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7" name="Google Shape;177;p29"/>
          <p:cNvSpPr/>
          <p:nvPr/>
        </p:nvSpPr>
        <p:spPr>
          <a:xfrm>
            <a:off x="6619461" y="1938131"/>
            <a:ext cx="248400" cy="1004100"/>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8" name="Google Shape;178;p29"/>
          <p:cNvSpPr txBox="1"/>
          <p:nvPr/>
        </p:nvSpPr>
        <p:spPr>
          <a:xfrm>
            <a:off x="702444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border-color </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border-style</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border-width</a:t>
            </a:r>
            <a:endParaRPr b="1" i="0" sz="1500" u="none" cap="none" strike="noStrike">
              <a:solidFill>
                <a:srgbClr val="000000"/>
              </a:solidFill>
              <a:latin typeface="Arial"/>
              <a:ea typeface="Arial"/>
              <a:cs typeface="Arial"/>
              <a:sym typeface="Arial"/>
            </a:endParaRPr>
          </a:p>
          <a:p>
            <a:pPr indent="-114300" lvl="0" marL="215900" marR="0" rtl="0" algn="l">
              <a:lnSpc>
                <a:spcPct val="100000"/>
              </a:lnSpc>
              <a:spcBef>
                <a:spcPts val="0"/>
              </a:spcBef>
              <a:spcAft>
                <a:spcPts val="0"/>
              </a:spcAft>
              <a:buClr>
                <a:srgbClr val="000000"/>
              </a:buClr>
              <a:buSzPts val="1500"/>
              <a:buFont typeface="Noto Sans Symbols"/>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179" name="Google Shape;179;p29"/>
          <p:cNvPicPr preferRelativeResize="0"/>
          <p:nvPr/>
        </p:nvPicPr>
        <p:blipFill rotWithShape="1">
          <a:blip r:embed="rId3">
            <a:alphaModFix/>
          </a:blip>
          <a:srcRect b="8051" l="5179" r="5820" t="9364"/>
          <a:stretch/>
        </p:blipFill>
        <p:spPr>
          <a:xfrm>
            <a:off x="321123" y="1867555"/>
            <a:ext cx="4531697" cy="30214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271873" y="978469"/>
            <a:ext cx="8767800" cy="4164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Indica como se debe calcular el ancho y el alto total de un elemento.</a:t>
            </a:r>
            <a:endParaRPr sz="1100"/>
          </a:p>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Esta propiedad ayuda a crear diseños de cajas más fácil y mucho más intuitivos.</a:t>
            </a:r>
            <a:endParaRPr sz="1100"/>
          </a:p>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Acepta los valores:</a:t>
            </a:r>
            <a:endParaRPr sz="1100"/>
          </a:p>
          <a:p>
            <a:pPr indent="-254000" lvl="0" marL="254000" marR="0" rtl="0" algn="l">
              <a:lnSpc>
                <a:spcPct val="90000"/>
              </a:lnSpc>
              <a:spcBef>
                <a:spcPts val="800"/>
              </a:spcBef>
              <a:spcAft>
                <a:spcPts val="0"/>
              </a:spcAft>
              <a:buClr>
                <a:schemeClr val="dk1"/>
              </a:buClr>
              <a:buSzPts val="1400"/>
              <a:buFont typeface="Noto Sans Symbols"/>
              <a:buChar char="❖"/>
            </a:pPr>
            <a:r>
              <a:rPr b="1" i="0" lang="es" sz="2100" u="none" cap="none" strike="noStrike">
                <a:solidFill>
                  <a:schemeClr val="dk1"/>
                </a:solidFill>
                <a:latin typeface="Arial"/>
                <a:ea typeface="Arial"/>
                <a:cs typeface="Arial"/>
                <a:sym typeface="Arial"/>
              </a:rPr>
              <a:t>box-sizing: content-box: </a:t>
            </a:r>
            <a:r>
              <a:rPr b="0" i="0" lang="es" sz="2100" u="none" cap="none" strike="noStrike">
                <a:solidFill>
                  <a:schemeClr val="dk1"/>
                </a:solidFill>
                <a:latin typeface="Arial"/>
                <a:ea typeface="Arial"/>
                <a:cs typeface="Arial"/>
                <a:sym typeface="Arial"/>
              </a:rPr>
              <a:t>Es el valor que cualquier caja tiene asignada por defecto. Las 	propiedades width y height no incluyen el border, padding o margin.</a:t>
            </a:r>
            <a:endParaRPr b="0" i="0" sz="1200" u="none" cap="none" strike="noStrike">
              <a:solidFill>
                <a:schemeClr val="dk1"/>
              </a:solidFill>
              <a:latin typeface="Arial"/>
              <a:ea typeface="Arial"/>
              <a:cs typeface="Arial"/>
              <a:sym typeface="Arial"/>
            </a:endParaRPr>
          </a:p>
          <a:p>
            <a:pPr indent="-254000" lvl="0" marL="254000" marR="0" rtl="0" algn="l">
              <a:lnSpc>
                <a:spcPct val="90000"/>
              </a:lnSpc>
              <a:spcBef>
                <a:spcPts val="800"/>
              </a:spcBef>
              <a:spcAft>
                <a:spcPts val="0"/>
              </a:spcAft>
              <a:buClr>
                <a:schemeClr val="dk1"/>
              </a:buClr>
              <a:buSzPts val="1400"/>
              <a:buFont typeface="Noto Sans Symbols"/>
              <a:buChar char="❖"/>
            </a:pPr>
            <a:r>
              <a:rPr b="1" i="0" lang="es" sz="2100" u="none" cap="none" strike="noStrike">
                <a:solidFill>
                  <a:schemeClr val="dk1"/>
                </a:solidFill>
                <a:latin typeface="Arial"/>
                <a:ea typeface="Arial"/>
                <a:cs typeface="Arial"/>
                <a:sym typeface="Arial"/>
              </a:rPr>
              <a:t>box-sizing: border-box: </a:t>
            </a:r>
            <a:r>
              <a:rPr b="0" i="0" lang="es" sz="2100" u="none" cap="none" strike="noStrike">
                <a:solidFill>
                  <a:schemeClr val="dk1"/>
                </a:solidFill>
                <a:latin typeface="Arial"/>
                <a:ea typeface="Arial"/>
                <a:cs typeface="Arial"/>
                <a:sym typeface="Arial"/>
              </a:rPr>
              <a:t>Las propiedades width y height incluyen el contenido, padding y border pero no el margin.</a:t>
            </a:r>
            <a:endParaRPr sz="1100"/>
          </a:p>
        </p:txBody>
      </p:sp>
      <p:sp>
        <p:nvSpPr>
          <p:cNvPr id="186" name="Google Shape;186;p3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Box-sizing </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1" type="body"/>
          </p:nvPr>
        </p:nvSpPr>
        <p:spPr>
          <a:xfrm>
            <a:off x="149087" y="1175657"/>
            <a:ext cx="86721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Las </a:t>
            </a:r>
            <a:r>
              <a:rPr b="1" lang="es" sz="1500">
                <a:solidFill>
                  <a:schemeClr val="dk1"/>
                </a:solidFill>
                <a:latin typeface="Arial"/>
                <a:ea typeface="Arial"/>
                <a:cs typeface="Arial"/>
                <a:sym typeface="Arial"/>
              </a:rPr>
              <a:t>transiciones</a:t>
            </a:r>
            <a:r>
              <a:rPr lang="es" sz="1500">
                <a:solidFill>
                  <a:schemeClr val="dk1"/>
                </a:solidFill>
                <a:latin typeface="Arial"/>
                <a:ea typeface="Arial"/>
                <a:cs typeface="Arial"/>
                <a:sym typeface="Arial"/>
              </a:rPr>
              <a:t> permiten cambiar los valores de las propiedades (de un valor a otro), durante una duración determinada.</a:t>
            </a:r>
            <a:endParaRPr/>
          </a:p>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Para crear un efecto de transición, hay que especificar dos cosas:</a:t>
            </a:r>
            <a:endParaRPr/>
          </a:p>
          <a:p>
            <a:pPr indent="-254000" lvl="0" marL="342900" rtl="0" algn="l">
              <a:lnSpc>
                <a:spcPct val="90000"/>
              </a:lnSpc>
              <a:spcBef>
                <a:spcPts val="800"/>
              </a:spcBef>
              <a:spcAft>
                <a:spcPts val="0"/>
              </a:spcAft>
              <a:buSzPts val="1400"/>
              <a:buFont typeface="Noto Sans Symbols"/>
              <a:buChar char="❖"/>
            </a:pPr>
            <a:r>
              <a:rPr lang="es" sz="1500">
                <a:solidFill>
                  <a:schemeClr val="dk1"/>
                </a:solidFill>
                <a:latin typeface="Arial"/>
                <a:ea typeface="Arial"/>
                <a:cs typeface="Arial"/>
                <a:sym typeface="Arial"/>
              </a:rPr>
              <a:t>La propiedad CSS a la que desea agregar un efecto.</a:t>
            </a:r>
            <a:endParaRPr/>
          </a:p>
          <a:p>
            <a:pPr indent="-254000" lvl="0" marL="342900" rtl="0" algn="l">
              <a:lnSpc>
                <a:spcPct val="90000"/>
              </a:lnSpc>
              <a:spcBef>
                <a:spcPts val="800"/>
              </a:spcBef>
              <a:spcAft>
                <a:spcPts val="0"/>
              </a:spcAft>
              <a:buSzPts val="1400"/>
              <a:buFont typeface="Noto Sans Symbols"/>
              <a:buChar char="❖"/>
            </a:pPr>
            <a:r>
              <a:rPr lang="es" sz="1500">
                <a:solidFill>
                  <a:schemeClr val="dk1"/>
                </a:solidFill>
                <a:latin typeface="Arial"/>
                <a:ea typeface="Arial"/>
                <a:cs typeface="Arial"/>
                <a:sym typeface="Arial"/>
              </a:rPr>
              <a:t>La duración del efecto.</a:t>
            </a:r>
            <a:endParaRPr/>
          </a:p>
          <a:p>
            <a:pPr indent="0" lvl="0" marL="0" rtl="0" algn="l">
              <a:lnSpc>
                <a:spcPct val="90000"/>
              </a:lnSpc>
              <a:spcBef>
                <a:spcPts val="800"/>
              </a:spcBef>
              <a:spcAft>
                <a:spcPts val="0"/>
              </a:spcAft>
              <a:buSzPts val="1400"/>
              <a:buNone/>
            </a:pPr>
            <a:r>
              <a:rPr lang="es" sz="1500">
                <a:solidFill>
                  <a:schemeClr val="dk1"/>
                </a:solidFill>
                <a:latin typeface="Arial"/>
                <a:ea typeface="Arial"/>
                <a:cs typeface="Arial"/>
                <a:sym typeface="Arial"/>
              </a:rPr>
              <a:t>Si la duración no se especifica, la transición no tendrá ningún efecto, ya que el valor predeterminado es 0.</a:t>
            </a:r>
            <a:endParaRPr/>
          </a:p>
        </p:txBody>
      </p:sp>
      <p:pic>
        <p:nvPicPr>
          <p:cNvPr id="192" name="Google Shape;192;p31"/>
          <p:cNvPicPr preferRelativeResize="0"/>
          <p:nvPr/>
        </p:nvPicPr>
        <p:blipFill rotWithShape="1">
          <a:blip r:embed="rId3">
            <a:alphaModFix/>
          </a:blip>
          <a:srcRect b="0" l="0" r="0" t="0"/>
          <a:stretch/>
        </p:blipFill>
        <p:spPr>
          <a:xfrm>
            <a:off x="5442863" y="3178435"/>
            <a:ext cx="1857430" cy="1578816"/>
          </a:xfrm>
          <a:prstGeom prst="rect">
            <a:avLst/>
          </a:prstGeom>
          <a:noFill/>
          <a:ln>
            <a:noFill/>
          </a:ln>
          <a:effectLst>
            <a:outerShdw blurRad="292100" rotWithShape="0" algn="tl" dir="2700000" dist="139700">
              <a:srgbClr val="333333">
                <a:alpha val="64709"/>
              </a:srgbClr>
            </a:outerShdw>
          </a:effectLst>
        </p:spPr>
      </p:pic>
      <p:sp>
        <p:nvSpPr>
          <p:cNvPr id="193" name="Google Shape;193;p3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Transiciones</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