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34ea20583_0_4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1234ea20583_0_4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34ea20583_0_5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1234ea20583_0_5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34ea20583_0_5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1234ea20583_0_5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34ea20583_0_5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1234ea20583_0_5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34ea20583_0_5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1234ea20583_0_5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34ea20583_0_5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1234ea20583_0_5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34ea20583_0_5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1234ea20583_0_5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34ea20583_0_5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1234ea20583_0_5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34ea20583_0_5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1234ea20583_0_5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34ea20583_0_5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1234ea20583_0_5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34ea20583_0_6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1234ea20583_0_6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34ea20583_0_4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1234ea20583_0_4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34ea20583_0_6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g1234ea20583_0_6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34ea20583_0_6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1234ea20583_0_6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34ea20583_0_68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234ea20583_0_6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34ea20583_0_69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1234ea20583_0_6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234ea20583_0_6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1234ea20583_0_6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34ea20583_0_70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1234ea20583_0_7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34ea20583_0_7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1234ea20583_0_7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34ea20583_0_7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1234ea20583_0_7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34ea20583_0_7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1234ea20583_0_7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34ea20583_0_7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1234ea20583_0_7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34ea20583_0_4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1234ea20583_0_4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34ea20583_0_7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1234ea20583_0_7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34ea20583_0_7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1234ea20583_0_7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34ea20583_0_74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1234ea20583_0_7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34ea20583_0_7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1234ea20583_0_7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234ea20583_0_76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1234ea20583_0_7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34ea20583_0_4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1234ea20583_0_4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34ea20583_0_4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1234ea20583_0_4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34ea20583_0_4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1234ea20583_0_4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34ea20583_0_4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1234ea20583_0_4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34ea20583_0_5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1234ea20583_0_5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34ea20583_0_5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1234ea20583_0_5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8" name="Google Shape;58;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6" name="Google Shape;66;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8" name="Google Shape;68;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69" name="Shape 69"/>
        <p:cNvGrpSpPr/>
        <p:nvPr/>
      </p:nvGrpSpPr>
      <p:grpSpPr>
        <a:xfrm>
          <a:off x="0" y="0"/>
          <a:ext cx="0" cy="0"/>
          <a:chOff x="0" y="0"/>
          <a:chExt cx="0" cy="0"/>
        </a:xfrm>
      </p:grpSpPr>
      <p:sp>
        <p:nvSpPr>
          <p:cNvPr id="70" name="Google Shape;70;p1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1" name="Google Shape;71;p16"/>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72" name="Google Shape;72;p16"/>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3" name="Google Shape;73;p1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74" name="Google Shape;74;p16"/>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5" name="Google Shape;75;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7" name="Google Shape;77;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78" name="Shape 78"/>
        <p:cNvGrpSpPr/>
        <p:nvPr/>
      </p:nvGrpSpPr>
      <p:grpSpPr>
        <a:xfrm>
          <a:off x="0" y="0"/>
          <a:ext cx="0" cy="0"/>
          <a:chOff x="0" y="0"/>
          <a:chExt cx="0" cy="0"/>
        </a:xfrm>
      </p:grpSpPr>
      <p:sp>
        <p:nvSpPr>
          <p:cNvPr id="79" name="Google Shape;79;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1" name="Google Shape;81;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2" name="Google Shape;82;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3" name="Shape 83"/>
        <p:cNvGrpSpPr/>
        <p:nvPr/>
      </p:nvGrpSpPr>
      <p:grpSpPr>
        <a:xfrm>
          <a:off x="0" y="0"/>
          <a:ext cx="0" cy="0"/>
          <a:chOff x="0" y="0"/>
          <a:chExt cx="0" cy="0"/>
        </a:xfrm>
      </p:grpSpPr>
      <p:sp>
        <p:nvSpPr>
          <p:cNvPr id="84" name="Google Shape;8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7" name="Shape 87"/>
        <p:cNvGrpSpPr/>
        <p:nvPr/>
      </p:nvGrpSpPr>
      <p:grpSpPr>
        <a:xfrm>
          <a:off x="0" y="0"/>
          <a:ext cx="0" cy="0"/>
          <a:chOff x="0" y="0"/>
          <a:chExt cx="0" cy="0"/>
        </a:xfrm>
      </p:grpSpPr>
      <p:sp>
        <p:nvSpPr>
          <p:cNvPr id="88" name="Google Shape;88;p19"/>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19"/>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90" name="Google Shape;90;p19"/>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91" name="Google Shape;91;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94" name="Shape 94"/>
        <p:cNvGrpSpPr/>
        <p:nvPr/>
      </p:nvGrpSpPr>
      <p:grpSpPr>
        <a:xfrm>
          <a:off x="0" y="0"/>
          <a:ext cx="0" cy="0"/>
          <a:chOff x="0" y="0"/>
          <a:chExt cx="0" cy="0"/>
        </a:xfrm>
      </p:grpSpPr>
      <p:sp>
        <p:nvSpPr>
          <p:cNvPr id="95" name="Google Shape;95;p20"/>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6" name="Google Shape;96;p20"/>
          <p:cNvSpPr/>
          <p:nvPr>
            <p:ph idx="2" type="pic"/>
          </p:nvPr>
        </p:nvSpPr>
        <p:spPr>
          <a:xfrm>
            <a:off x="3887391" y="740569"/>
            <a:ext cx="4629300" cy="3655200"/>
          </a:xfrm>
          <a:prstGeom prst="rect">
            <a:avLst/>
          </a:prstGeom>
          <a:noFill/>
          <a:ln>
            <a:noFill/>
          </a:ln>
        </p:spPr>
      </p:sp>
      <p:sp>
        <p:nvSpPr>
          <p:cNvPr id="97" name="Google Shape;97;p20"/>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98" name="Google Shape;98;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01" name="Shape 101"/>
        <p:cNvGrpSpPr/>
        <p:nvPr/>
      </p:nvGrpSpPr>
      <p:grpSpPr>
        <a:xfrm>
          <a:off x="0" y="0"/>
          <a:ext cx="0" cy="0"/>
          <a:chOff x="0" y="0"/>
          <a:chExt cx="0" cy="0"/>
        </a:xfrm>
      </p:grpSpPr>
      <p:sp>
        <p:nvSpPr>
          <p:cNvPr id="102" name="Google Shape;102;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3" name="Google Shape;103;p2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4" name="Google Shape;104;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5" name="Google Shape;105;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6" name="Google Shape;106;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07" name="Shape 107"/>
        <p:cNvGrpSpPr/>
        <p:nvPr/>
      </p:nvGrpSpPr>
      <p:grpSpPr>
        <a:xfrm>
          <a:off x="0" y="0"/>
          <a:ext cx="0" cy="0"/>
          <a:chOff x="0" y="0"/>
          <a:chExt cx="0" cy="0"/>
        </a:xfrm>
      </p:grpSpPr>
      <p:sp>
        <p:nvSpPr>
          <p:cNvPr id="108" name="Google Shape;108;p2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9" name="Google Shape;109;p2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2.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getbootstrap.com/" TargetMode="External"/><Relationship Id="rId4" Type="http://schemas.openxmlformats.org/officeDocument/2006/relationships/image" Target="../media/image10.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3.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6.jpg"/><Relationship Id="rId4" Type="http://schemas.openxmlformats.org/officeDocument/2006/relationships/image" Target="../media/image3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4.png"/><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s://getbootstrap.com/docs/4.0/examples/" TargetMode="External"/><Relationship Id="rId4" Type="http://schemas.openxmlformats.org/officeDocument/2006/relationships/hyperlink" Target="https://www.w3schools.com/bootstrap/bootstrap_templates.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1.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1" y="1476632"/>
            <a:ext cx="91440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r>
              <a:rPr b="1" lang="es" sz="4500">
                <a:latin typeface="Arial"/>
                <a:ea typeface="Arial"/>
                <a:cs typeface="Arial"/>
                <a:sym typeface="Arial"/>
              </a:rPr>
              <a:t>Clase 8</a:t>
            </a:r>
            <a:endParaRPr/>
          </a:p>
        </p:txBody>
      </p:sp>
      <p:sp>
        <p:nvSpPr>
          <p:cNvPr id="118" name="Google Shape;118;p23"/>
          <p:cNvSpPr txBox="1"/>
          <p:nvPr/>
        </p:nvSpPr>
        <p:spPr>
          <a:xfrm>
            <a:off x="0" y="2179335"/>
            <a:ext cx="9144000" cy="392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Calibri"/>
                <a:ea typeface="Calibri"/>
                <a:cs typeface="Calibri"/>
                <a:sym typeface="Calibri"/>
              </a:rPr>
              <a:t>Bootstrap </a:t>
            </a:r>
            <a:endParaRPr b="0" i="0" sz="1100" u="none" cap="none" strike="noStrike">
              <a:solidFill>
                <a:srgbClr val="000000"/>
              </a:solidFill>
              <a:latin typeface="Arial"/>
              <a:ea typeface="Arial"/>
              <a:cs typeface="Arial"/>
              <a:sym typeface="Arial"/>
            </a:endParaRPr>
          </a:p>
        </p:txBody>
      </p:sp>
      <p:pic>
        <p:nvPicPr>
          <p:cNvPr id="119" name="Google Shape;119;p23"/>
          <p:cNvPicPr preferRelativeResize="0"/>
          <p:nvPr/>
        </p:nvPicPr>
        <p:blipFill rotWithShape="1">
          <a:blip r:embed="rId3">
            <a:alphaModFix/>
          </a:blip>
          <a:srcRect b="0" l="0" r="0" t="0"/>
          <a:stretch/>
        </p:blipFill>
        <p:spPr>
          <a:xfrm>
            <a:off x="3962282" y="2776256"/>
            <a:ext cx="1219433" cy="1219433"/>
          </a:xfrm>
          <a:prstGeom prst="rect">
            <a:avLst/>
          </a:prstGeom>
          <a:noFill/>
          <a:ln>
            <a:noFill/>
          </a:ln>
          <a:effectLst>
            <a:outerShdw blurRad="292100" rotWithShape="0" algn="tl" dir="2700000" dist="139700">
              <a:srgbClr val="333333">
                <a:alpha val="64310"/>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      Ejemplo Grid System</a:t>
            </a:r>
            <a:endParaRPr b="1" i="0" sz="3300" u="none" cap="none" strike="noStrike">
              <a:solidFill>
                <a:srgbClr val="000000"/>
              </a:solidFill>
              <a:latin typeface="Arial"/>
              <a:ea typeface="Arial"/>
              <a:cs typeface="Arial"/>
              <a:sym typeface="Arial"/>
            </a:endParaRPr>
          </a:p>
        </p:txBody>
      </p:sp>
      <p:pic>
        <p:nvPicPr>
          <p:cNvPr descr="Image for post" id="180" name="Google Shape;180;p32"/>
          <p:cNvPicPr preferRelativeResize="0"/>
          <p:nvPr/>
        </p:nvPicPr>
        <p:blipFill rotWithShape="1">
          <a:blip r:embed="rId3">
            <a:alphaModFix/>
          </a:blip>
          <a:srcRect b="0" l="0" r="0" t="0"/>
          <a:stretch/>
        </p:blipFill>
        <p:spPr>
          <a:xfrm>
            <a:off x="149087" y="1534332"/>
            <a:ext cx="8743177" cy="3375915"/>
          </a:xfrm>
          <a:prstGeom prst="rect">
            <a:avLst/>
          </a:prstGeom>
          <a:noFill/>
          <a:ln>
            <a:noFill/>
          </a:ln>
          <a:effectLst>
            <a:outerShdw blurRad="292100" rotWithShape="0" algn="tl" dir="2700000" dist="139700">
              <a:srgbClr val="333333">
                <a:alpha val="64310"/>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1" y="1476632"/>
            <a:ext cx="91440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r>
              <a:rPr b="1" lang="es" sz="4500">
                <a:latin typeface="Arial"/>
                <a:ea typeface="Arial"/>
                <a:cs typeface="Arial"/>
                <a:sym typeface="Arial"/>
              </a:rPr>
              <a:t>Bootstrap</a:t>
            </a:r>
            <a:endParaRPr/>
          </a:p>
        </p:txBody>
      </p:sp>
      <p:pic>
        <p:nvPicPr>
          <p:cNvPr id="186" name="Google Shape;186;p33"/>
          <p:cNvPicPr preferRelativeResize="0"/>
          <p:nvPr/>
        </p:nvPicPr>
        <p:blipFill rotWithShape="1">
          <a:blip r:embed="rId3">
            <a:alphaModFix/>
          </a:blip>
          <a:srcRect b="0" l="0" r="0" t="0"/>
          <a:stretch/>
        </p:blipFill>
        <p:spPr>
          <a:xfrm>
            <a:off x="3962283" y="2357802"/>
            <a:ext cx="1219433" cy="1219433"/>
          </a:xfrm>
          <a:prstGeom prst="rect">
            <a:avLst/>
          </a:prstGeom>
          <a:noFill/>
          <a:ln>
            <a:noFill/>
          </a:ln>
          <a:effectLst>
            <a:outerShdw blurRad="292100" rotWithShape="0" algn="tl" dir="2700000" dist="139700">
              <a:srgbClr val="333333">
                <a:alpha val="64310"/>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idx="1" type="body"/>
          </p:nvPr>
        </p:nvSpPr>
        <p:spPr>
          <a:xfrm>
            <a:off x="149087" y="1175657"/>
            <a:ext cx="8672100" cy="3651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s" sz="2700">
                <a:solidFill>
                  <a:schemeClr val="dk1"/>
                </a:solidFill>
                <a:latin typeface="Arial"/>
                <a:ea typeface="Arial"/>
                <a:cs typeface="Arial"/>
                <a:sym typeface="Arial"/>
              </a:rPr>
              <a:t>Es un conjunto de herramientas, librerías, convenciones y buenas prácticas que pretenden encapsular las tareas repetitivas en módulos genéricos fácilmente reutilizables.</a:t>
            </a:r>
            <a:endParaRPr/>
          </a:p>
          <a:p>
            <a:pPr indent="0" lvl="0" marL="0" rtl="0" algn="l">
              <a:lnSpc>
                <a:spcPct val="90000"/>
              </a:lnSpc>
              <a:spcBef>
                <a:spcPts val="800"/>
              </a:spcBef>
              <a:spcAft>
                <a:spcPts val="0"/>
              </a:spcAft>
              <a:buSzPts val="1400"/>
              <a:buNone/>
            </a:pPr>
            <a:r>
              <a:rPr lang="es" sz="2700">
                <a:solidFill>
                  <a:schemeClr val="dk1"/>
                </a:solidFill>
                <a:latin typeface="Arial"/>
                <a:ea typeface="Arial"/>
                <a:cs typeface="Arial"/>
                <a:sym typeface="Arial"/>
              </a:rPr>
              <a:t>Un framework CSS es un conjunto de herramientas, hojas de estilos que permiten olvidarse de las tareas repetitivas para centrarse en los elementos únicos de cada diseño en los que puede aportar valor.</a:t>
            </a:r>
            <a:endParaRPr/>
          </a:p>
        </p:txBody>
      </p:sp>
      <p:sp>
        <p:nvSpPr>
          <p:cNvPr id="192" name="Google Shape;192;p34"/>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000"/>
              <a:buFont typeface="Arial"/>
              <a:buNone/>
            </a:pPr>
            <a:r>
              <a:rPr b="1" i="0" lang="es" sz="3000" u="none" cap="none" strike="noStrike">
                <a:solidFill>
                  <a:srgbClr val="000000"/>
                </a:solidFill>
                <a:latin typeface="Arial"/>
                <a:ea typeface="Arial"/>
                <a:cs typeface="Arial"/>
                <a:sym typeface="Arial"/>
              </a:rPr>
              <a:t>       ¿Qué es un framework?</a:t>
            </a:r>
            <a:endParaRPr b="1" i="0" sz="9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idx="1" type="body"/>
          </p:nvPr>
        </p:nvSpPr>
        <p:spPr>
          <a:xfrm>
            <a:off x="149087" y="1175657"/>
            <a:ext cx="8672100" cy="3651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s" sz="2400">
                <a:solidFill>
                  <a:schemeClr val="dk1"/>
                </a:solidFill>
                <a:latin typeface="Arial"/>
                <a:ea typeface="Arial"/>
                <a:cs typeface="Arial"/>
                <a:sym typeface="Arial"/>
              </a:rPr>
              <a:t>Bootstrap​ es un ​framework CSS​, es decir, es un archivo CSS que se añade en los proyectos para tener una serie de estilos ya preparados para utilizar. Este tipo de librerías CSS suelen incluir estilos para los elementos más comunes de una página web, como por ejemplo, botones, tarjetas, navbars, etc. Además tiene una serie de estilos para crear columnas fácilmente. </a:t>
            </a:r>
            <a:endParaRPr/>
          </a:p>
          <a:p>
            <a:pPr indent="0" lvl="0" marL="0" rtl="0" algn="l">
              <a:lnSpc>
                <a:spcPct val="90000"/>
              </a:lnSpc>
              <a:spcBef>
                <a:spcPts val="800"/>
              </a:spcBef>
              <a:spcAft>
                <a:spcPts val="0"/>
              </a:spcAft>
              <a:buSzPts val="1400"/>
              <a:buNone/>
            </a:pPr>
            <a:r>
              <a:rPr lang="es" sz="2400">
                <a:solidFill>
                  <a:schemeClr val="dk1"/>
                </a:solidFill>
                <a:latin typeface="Arial"/>
                <a:ea typeface="Arial"/>
                <a:cs typeface="Arial"/>
                <a:sym typeface="Arial"/>
              </a:rPr>
              <a:t>Su principal objetivo es permitir la construcción de sitios web responsive para dispositivos móviles.</a:t>
            </a:r>
            <a:endParaRPr/>
          </a:p>
        </p:txBody>
      </p:sp>
      <p:sp>
        <p:nvSpPr>
          <p:cNvPr id="198" name="Google Shape;198;p35"/>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Bootstrap</a:t>
            </a:r>
            <a:endParaRPr b="1"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idx="1" type="body"/>
          </p:nvPr>
        </p:nvSpPr>
        <p:spPr>
          <a:xfrm>
            <a:off x="149087" y="1175657"/>
            <a:ext cx="8672100" cy="3651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s">
                <a:latin typeface="Arial"/>
                <a:ea typeface="Arial"/>
                <a:cs typeface="Arial"/>
                <a:sym typeface="Arial"/>
              </a:rPr>
              <a:t>Hay dos maneras de comenzar a usar Bootstrap. </a:t>
            </a:r>
            <a:endParaRPr/>
          </a:p>
          <a:p>
            <a:pPr indent="-254000" lvl="0" marL="342900" rtl="0" algn="l">
              <a:lnSpc>
                <a:spcPct val="90000"/>
              </a:lnSpc>
              <a:spcBef>
                <a:spcPts val="800"/>
              </a:spcBef>
              <a:spcAft>
                <a:spcPts val="0"/>
              </a:spcAft>
              <a:buSzPts val="1400"/>
              <a:buFont typeface="Noto Sans Symbols"/>
              <a:buChar char="✔"/>
            </a:pPr>
            <a:r>
              <a:rPr lang="es">
                <a:latin typeface="Arial"/>
                <a:ea typeface="Arial"/>
                <a:cs typeface="Arial"/>
                <a:sym typeface="Arial"/>
              </a:rPr>
              <a:t>Descargarlo desde </a:t>
            </a:r>
            <a:endParaRPr/>
          </a:p>
          <a:p>
            <a:pPr indent="0" lvl="1" marL="431800" rtl="0" algn="l">
              <a:lnSpc>
                <a:spcPct val="90000"/>
              </a:lnSpc>
              <a:spcBef>
                <a:spcPts val="400"/>
              </a:spcBef>
              <a:spcAft>
                <a:spcPts val="0"/>
              </a:spcAft>
              <a:buSzPts val="1400"/>
              <a:buNone/>
            </a:pPr>
            <a:r>
              <a:rPr lang="es" u="sng">
                <a:solidFill>
                  <a:schemeClr val="hlink"/>
                </a:solidFill>
                <a:latin typeface="Arial"/>
                <a:ea typeface="Arial"/>
                <a:cs typeface="Arial"/>
                <a:sym typeface="Arial"/>
                <a:hlinkClick r:id="rId3"/>
              </a:rPr>
              <a:t>http://getbootstrap.com/</a:t>
            </a:r>
            <a:endParaRPr>
              <a:latin typeface="Arial"/>
              <a:ea typeface="Arial"/>
              <a:cs typeface="Arial"/>
              <a:sym typeface="Arial"/>
            </a:endParaRPr>
          </a:p>
          <a:p>
            <a:pPr indent="-165100" lvl="0" marL="342900" rtl="0" algn="l">
              <a:lnSpc>
                <a:spcPct val="90000"/>
              </a:lnSpc>
              <a:spcBef>
                <a:spcPts val="800"/>
              </a:spcBef>
              <a:spcAft>
                <a:spcPts val="0"/>
              </a:spcAft>
              <a:buSzPts val="1400"/>
              <a:buFont typeface="Noto Sans Symbols"/>
              <a:buNone/>
            </a:pPr>
            <a:r>
              <a:t/>
            </a:r>
            <a:endParaRPr>
              <a:latin typeface="Arial"/>
              <a:ea typeface="Arial"/>
              <a:cs typeface="Arial"/>
              <a:sym typeface="Arial"/>
            </a:endParaRPr>
          </a:p>
          <a:p>
            <a:pPr indent="-165100" lvl="0" marL="342900" rtl="0" algn="l">
              <a:lnSpc>
                <a:spcPct val="90000"/>
              </a:lnSpc>
              <a:spcBef>
                <a:spcPts val="800"/>
              </a:spcBef>
              <a:spcAft>
                <a:spcPts val="0"/>
              </a:spcAft>
              <a:buSzPts val="1400"/>
              <a:buFont typeface="Noto Sans Symbols"/>
              <a:buNone/>
            </a:pPr>
            <a:r>
              <a:t/>
            </a:r>
            <a:endParaRPr>
              <a:latin typeface="Arial"/>
              <a:ea typeface="Arial"/>
              <a:cs typeface="Arial"/>
              <a:sym typeface="Arial"/>
            </a:endParaRPr>
          </a:p>
          <a:p>
            <a:pPr indent="0" lvl="0" marL="0" rtl="0" algn="l">
              <a:lnSpc>
                <a:spcPct val="90000"/>
              </a:lnSpc>
              <a:spcBef>
                <a:spcPts val="800"/>
              </a:spcBef>
              <a:spcAft>
                <a:spcPts val="0"/>
              </a:spcAft>
              <a:buSzPts val="1400"/>
              <a:buNone/>
            </a:pPr>
            <a:r>
              <a:t/>
            </a:r>
            <a:endParaRPr>
              <a:latin typeface="Arial"/>
              <a:ea typeface="Arial"/>
              <a:cs typeface="Arial"/>
              <a:sym typeface="Arial"/>
            </a:endParaRPr>
          </a:p>
          <a:p>
            <a:pPr indent="-254000" lvl="0" marL="342900" rtl="0" algn="l">
              <a:lnSpc>
                <a:spcPct val="90000"/>
              </a:lnSpc>
              <a:spcBef>
                <a:spcPts val="800"/>
              </a:spcBef>
              <a:spcAft>
                <a:spcPts val="0"/>
              </a:spcAft>
              <a:buSzPts val="1400"/>
              <a:buFont typeface="Noto Sans Symbols"/>
              <a:buChar char="✔"/>
            </a:pPr>
            <a:r>
              <a:rPr lang="es">
                <a:latin typeface="Arial"/>
                <a:ea typeface="Arial"/>
                <a:cs typeface="Arial"/>
                <a:sym typeface="Arial"/>
              </a:rPr>
              <a:t>Incluir CDN:</a:t>
            </a:r>
            <a:endParaRPr/>
          </a:p>
          <a:p>
            <a:pPr indent="0" lvl="0" marL="0" rtl="0" algn="l">
              <a:lnSpc>
                <a:spcPct val="90000"/>
              </a:lnSpc>
              <a:spcBef>
                <a:spcPts val="800"/>
              </a:spcBef>
              <a:spcAft>
                <a:spcPts val="0"/>
              </a:spcAft>
              <a:buSzPts val="1400"/>
              <a:buNone/>
            </a:pPr>
            <a:r>
              <a:t/>
            </a:r>
            <a:endParaRPr sz="2400">
              <a:solidFill>
                <a:schemeClr val="dk1"/>
              </a:solidFill>
              <a:latin typeface="Arial"/>
              <a:ea typeface="Arial"/>
              <a:cs typeface="Arial"/>
              <a:sym typeface="Arial"/>
            </a:endParaRPr>
          </a:p>
        </p:txBody>
      </p:sp>
      <p:sp>
        <p:nvSpPr>
          <p:cNvPr id="204" name="Google Shape;204;p36"/>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Instalación</a:t>
            </a:r>
            <a:endParaRPr b="1" i="0" sz="1100" u="none" cap="none" strike="noStrike">
              <a:solidFill>
                <a:srgbClr val="000000"/>
              </a:solidFill>
              <a:latin typeface="Arial"/>
              <a:ea typeface="Arial"/>
              <a:cs typeface="Arial"/>
              <a:sym typeface="Arial"/>
            </a:endParaRPr>
          </a:p>
        </p:txBody>
      </p:sp>
      <p:pic>
        <p:nvPicPr>
          <p:cNvPr id="205" name="Google Shape;205;p36"/>
          <p:cNvPicPr preferRelativeResize="0"/>
          <p:nvPr/>
        </p:nvPicPr>
        <p:blipFill rotWithShape="1">
          <a:blip r:embed="rId4">
            <a:alphaModFix/>
          </a:blip>
          <a:srcRect b="0" l="0" r="0" t="0"/>
          <a:stretch/>
        </p:blipFill>
        <p:spPr>
          <a:xfrm>
            <a:off x="4057268" y="1690133"/>
            <a:ext cx="2579700" cy="18996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pic>
        <p:nvPicPr>
          <p:cNvPr id="206" name="Google Shape;206;p36"/>
          <p:cNvPicPr preferRelativeResize="0"/>
          <p:nvPr/>
        </p:nvPicPr>
        <p:blipFill rotWithShape="1">
          <a:blip r:embed="rId5">
            <a:alphaModFix/>
          </a:blip>
          <a:srcRect b="0" l="0" r="0" t="0"/>
          <a:stretch/>
        </p:blipFill>
        <p:spPr>
          <a:xfrm>
            <a:off x="467139" y="3967843"/>
            <a:ext cx="6420600" cy="9555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idx="1" type="body"/>
          </p:nvPr>
        </p:nvSpPr>
        <p:spPr>
          <a:xfrm>
            <a:off x="149087" y="1175657"/>
            <a:ext cx="8672100" cy="3887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s" sz="2000">
                <a:solidFill>
                  <a:schemeClr val="dk1"/>
                </a:solidFill>
                <a:latin typeface="Arial"/>
                <a:ea typeface="Arial"/>
                <a:cs typeface="Arial"/>
                <a:sym typeface="Arial"/>
              </a:rPr>
              <a:t>Los contenedores como su nombre indica, sirven para crear una “caja” o “contenedor” dentro de la que va el contenido de una página web. </a:t>
            </a:r>
            <a:endParaRPr/>
          </a:p>
          <a:p>
            <a:pPr indent="0" lvl="0" marL="0" rtl="0" algn="l">
              <a:lnSpc>
                <a:spcPct val="90000"/>
              </a:lnSpc>
              <a:spcBef>
                <a:spcPts val="800"/>
              </a:spcBef>
              <a:spcAft>
                <a:spcPts val="0"/>
              </a:spcAft>
              <a:buSzPts val="1400"/>
              <a:buNone/>
            </a:pPr>
            <a:r>
              <a:rPr lang="es" sz="2000">
                <a:solidFill>
                  <a:schemeClr val="dk1"/>
                </a:solidFill>
                <a:latin typeface="Arial"/>
                <a:ea typeface="Arial"/>
                <a:cs typeface="Arial"/>
                <a:sym typeface="Arial"/>
              </a:rPr>
              <a:t>Cuando le aplicas a un elemento HTML la clase ​container​ lo que ocurre es que a ese elemento se le aplica un ​ancho​ y un ​padding​ determinado y además se coloca en el centro ​de la página web. </a:t>
            </a:r>
            <a:endParaRPr/>
          </a:p>
          <a:p>
            <a:pPr indent="0" lvl="0" marL="0" rtl="0" algn="l">
              <a:lnSpc>
                <a:spcPct val="90000"/>
              </a:lnSpc>
              <a:spcBef>
                <a:spcPts val="800"/>
              </a:spcBef>
              <a:spcAft>
                <a:spcPts val="0"/>
              </a:spcAft>
              <a:buSzPts val="1400"/>
              <a:buNone/>
            </a:pPr>
            <a:r>
              <a:rPr lang="es" sz="2000">
                <a:solidFill>
                  <a:schemeClr val="dk1"/>
                </a:solidFill>
                <a:latin typeface="Arial"/>
                <a:ea typeface="Arial"/>
                <a:cs typeface="Arial"/>
                <a:sym typeface="Arial"/>
              </a:rPr>
              <a:t>Bootstrap viene con tres contenedores diferentes:  </a:t>
            </a:r>
            <a:endParaRPr/>
          </a:p>
          <a:p>
            <a:pPr indent="0" lvl="0" marL="0" rtl="0" algn="l">
              <a:lnSpc>
                <a:spcPct val="90000"/>
              </a:lnSpc>
              <a:spcBef>
                <a:spcPts val="800"/>
              </a:spcBef>
              <a:spcAft>
                <a:spcPts val="0"/>
              </a:spcAft>
              <a:buSzPts val="1400"/>
              <a:buNone/>
            </a:pPr>
            <a:r>
              <a:rPr b="1" lang="es" sz="2000">
                <a:solidFill>
                  <a:schemeClr val="dk1"/>
                </a:solidFill>
                <a:highlight>
                  <a:srgbClr val="FFFF00"/>
                </a:highlight>
                <a:latin typeface="Arial"/>
                <a:ea typeface="Arial"/>
                <a:cs typeface="Arial"/>
                <a:sym typeface="Arial"/>
              </a:rPr>
              <a:t>.container</a:t>
            </a:r>
            <a:r>
              <a:rPr lang="es" sz="2000">
                <a:solidFill>
                  <a:schemeClr val="dk1"/>
                </a:solidFill>
                <a:latin typeface="Arial"/>
                <a:ea typeface="Arial"/>
                <a:cs typeface="Arial"/>
                <a:sym typeface="Arial"/>
              </a:rPr>
              <a:t>, que establece un ​max-width ​en todos los breakpoints responsive.</a:t>
            </a:r>
            <a:endParaRPr/>
          </a:p>
          <a:p>
            <a:pPr indent="0" lvl="0" marL="0" rtl="0" algn="l">
              <a:lnSpc>
                <a:spcPct val="90000"/>
              </a:lnSpc>
              <a:spcBef>
                <a:spcPts val="800"/>
              </a:spcBef>
              <a:spcAft>
                <a:spcPts val="0"/>
              </a:spcAft>
              <a:buSzPts val="1400"/>
              <a:buNone/>
            </a:pPr>
            <a:r>
              <a:rPr b="1" lang="es" sz="2000">
                <a:solidFill>
                  <a:schemeClr val="dk1"/>
                </a:solidFill>
                <a:highlight>
                  <a:srgbClr val="FFFF00"/>
                </a:highlight>
                <a:latin typeface="Arial"/>
                <a:ea typeface="Arial"/>
                <a:cs typeface="Arial"/>
                <a:sym typeface="Arial"/>
              </a:rPr>
              <a:t>.container-fluid</a:t>
            </a:r>
            <a:r>
              <a:rPr lang="es" sz="2000">
                <a:solidFill>
                  <a:schemeClr val="dk1"/>
                </a:solidFill>
                <a:latin typeface="Arial"/>
                <a:ea typeface="Arial"/>
                <a:cs typeface="Arial"/>
                <a:sym typeface="Arial"/>
              </a:rPr>
              <a:t>, que establece un ​width: 100%​ en todos los breakpoints.</a:t>
            </a:r>
            <a:endParaRPr/>
          </a:p>
          <a:p>
            <a:pPr indent="0" lvl="0" marL="0" rtl="0" algn="l">
              <a:lnSpc>
                <a:spcPct val="90000"/>
              </a:lnSpc>
              <a:spcBef>
                <a:spcPts val="800"/>
              </a:spcBef>
              <a:spcAft>
                <a:spcPts val="0"/>
              </a:spcAft>
              <a:buSzPts val="1400"/>
              <a:buNone/>
            </a:pPr>
            <a:r>
              <a:rPr b="1" lang="es" sz="2000">
                <a:solidFill>
                  <a:schemeClr val="dk1"/>
                </a:solidFill>
                <a:highlight>
                  <a:srgbClr val="FFFF00"/>
                </a:highlight>
                <a:latin typeface="Arial"/>
                <a:ea typeface="Arial"/>
                <a:cs typeface="Arial"/>
                <a:sym typeface="Arial"/>
              </a:rPr>
              <a:t>.container- {breakpoint}</a:t>
            </a:r>
            <a:r>
              <a:rPr lang="es" sz="2000">
                <a:solidFill>
                  <a:schemeClr val="dk1"/>
                </a:solidFill>
                <a:latin typeface="Arial"/>
                <a:ea typeface="Arial"/>
                <a:cs typeface="Arial"/>
                <a:sym typeface="Arial"/>
              </a:rPr>
              <a:t>,</a:t>
            </a:r>
            <a:r>
              <a:rPr b="1" lang="es" sz="2000">
                <a:solidFill>
                  <a:schemeClr val="dk1"/>
                </a:solidFill>
                <a:latin typeface="Arial"/>
                <a:ea typeface="Arial"/>
                <a:cs typeface="Arial"/>
                <a:sym typeface="Arial"/>
              </a:rPr>
              <a:t> </a:t>
            </a:r>
            <a:r>
              <a:rPr lang="es" sz="2000">
                <a:solidFill>
                  <a:schemeClr val="dk1"/>
                </a:solidFill>
                <a:latin typeface="Arial"/>
                <a:ea typeface="Arial"/>
                <a:cs typeface="Arial"/>
                <a:sym typeface="Arial"/>
              </a:rPr>
              <a:t>que tiene un ​width: 100% ​hasta el breakpoint especificado.</a:t>
            </a:r>
            <a:endParaRPr/>
          </a:p>
          <a:p>
            <a:pPr indent="0" lvl="0" marL="0" rtl="0" algn="l">
              <a:lnSpc>
                <a:spcPct val="90000"/>
              </a:lnSpc>
              <a:spcBef>
                <a:spcPts val="800"/>
              </a:spcBef>
              <a:spcAft>
                <a:spcPts val="0"/>
              </a:spcAft>
              <a:buSzPts val="1400"/>
              <a:buNone/>
            </a:pPr>
            <a:r>
              <a:t/>
            </a:r>
            <a:endParaRPr sz="2400">
              <a:solidFill>
                <a:schemeClr val="dk1"/>
              </a:solidFill>
              <a:latin typeface="Arial"/>
              <a:ea typeface="Arial"/>
              <a:cs typeface="Arial"/>
              <a:sym typeface="Arial"/>
            </a:endParaRPr>
          </a:p>
        </p:txBody>
      </p:sp>
      <p:sp>
        <p:nvSpPr>
          <p:cNvPr id="212" name="Google Shape;212;p37"/>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Container</a:t>
            </a:r>
            <a:endParaRPr b="1"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Container</a:t>
            </a:r>
            <a:endParaRPr b="1" i="0" sz="1100" u="none" cap="none" strike="noStrike">
              <a:solidFill>
                <a:srgbClr val="000000"/>
              </a:solidFill>
              <a:latin typeface="Arial"/>
              <a:ea typeface="Arial"/>
              <a:cs typeface="Arial"/>
              <a:sym typeface="Arial"/>
            </a:endParaRPr>
          </a:p>
        </p:txBody>
      </p:sp>
      <p:pic>
        <p:nvPicPr>
          <p:cNvPr id="218" name="Google Shape;218;p38"/>
          <p:cNvPicPr preferRelativeResize="0"/>
          <p:nvPr/>
        </p:nvPicPr>
        <p:blipFill rotWithShape="1">
          <a:blip r:embed="rId3">
            <a:alphaModFix/>
          </a:blip>
          <a:srcRect b="0" l="0" r="0" t="0"/>
          <a:stretch/>
        </p:blipFill>
        <p:spPr>
          <a:xfrm>
            <a:off x="494179" y="1283015"/>
            <a:ext cx="2449465" cy="3624644"/>
          </a:xfrm>
          <a:prstGeom prst="rect">
            <a:avLst/>
          </a:prstGeom>
          <a:noFill/>
          <a:ln>
            <a:noFill/>
          </a:ln>
        </p:spPr>
      </p:pic>
      <p:sp>
        <p:nvSpPr>
          <p:cNvPr id="219" name="Google Shape;219;p38"/>
          <p:cNvSpPr txBox="1"/>
          <p:nvPr/>
        </p:nvSpPr>
        <p:spPr>
          <a:xfrm>
            <a:off x="3388659" y="1686427"/>
            <a:ext cx="5261100" cy="2008800"/>
          </a:xfrm>
          <a:prstGeom prst="rect">
            <a:avLst/>
          </a:prstGeom>
          <a:noFill/>
          <a:ln>
            <a:noFill/>
          </a:ln>
        </p:spPr>
        <p:txBody>
          <a:bodyPr anchorCtr="0" anchor="t" bIns="34275" lIns="68575" spcFirstLastPara="1" rIns="68575" wrap="square" tIns="34275">
            <a:spAutoFit/>
          </a:bodyPr>
          <a:lstStyle/>
          <a:p>
            <a:pPr indent="-254000" lvl="0" marL="254000" marR="0" rtl="0" algn="l">
              <a:lnSpc>
                <a:spcPct val="100000"/>
              </a:lnSpc>
              <a:spcBef>
                <a:spcPts val="0"/>
              </a:spcBef>
              <a:spcAft>
                <a:spcPts val="0"/>
              </a:spcAft>
              <a:buClr>
                <a:srgbClr val="000000"/>
              </a:buClr>
              <a:buSzPts val="1800"/>
              <a:buFont typeface="Noto Sans Symbols"/>
              <a:buChar char="⮚"/>
            </a:pPr>
            <a:r>
              <a:rPr b="0" i="0" lang="es" sz="1800" u="none" cap="none" strike="noStrike">
                <a:solidFill>
                  <a:srgbClr val="000000"/>
                </a:solidFill>
                <a:latin typeface="Arial"/>
                <a:ea typeface="Arial"/>
                <a:cs typeface="Arial"/>
                <a:sym typeface="Arial"/>
              </a:rPr>
              <a:t>La clase “container-fluid” ocupa el 100% del tamaño disponible de la pantalla.</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800"/>
              <a:buFont typeface="Noto Sans Symbols"/>
              <a:buChar char="⮚"/>
            </a:pPr>
            <a:r>
              <a:rPr b="0" i="0" lang="es" sz="1800" u="none" cap="none" strike="noStrike">
                <a:solidFill>
                  <a:srgbClr val="000000"/>
                </a:solidFill>
                <a:latin typeface="Arial"/>
                <a:ea typeface="Arial"/>
                <a:cs typeface="Arial"/>
                <a:sym typeface="Arial"/>
              </a:rPr>
              <a:t> La clase “container” establece un ​max-width, genera un margen tanto a la izquierda como a la derecha y también se centra.</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Container</a:t>
            </a:r>
            <a:endParaRPr b="1" i="0" sz="1100" u="none" cap="none" strike="noStrike">
              <a:solidFill>
                <a:srgbClr val="000000"/>
              </a:solidFill>
              <a:latin typeface="Arial"/>
              <a:ea typeface="Arial"/>
              <a:cs typeface="Arial"/>
              <a:sym typeface="Arial"/>
            </a:endParaRPr>
          </a:p>
        </p:txBody>
      </p:sp>
      <p:pic>
        <p:nvPicPr>
          <p:cNvPr id="225" name="Google Shape;225;p39"/>
          <p:cNvPicPr preferRelativeResize="0"/>
          <p:nvPr/>
        </p:nvPicPr>
        <p:blipFill rotWithShape="1">
          <a:blip r:embed="rId3">
            <a:alphaModFix/>
          </a:blip>
          <a:srcRect b="5878" l="0" r="0" t="2989"/>
          <a:stretch/>
        </p:blipFill>
        <p:spPr>
          <a:xfrm>
            <a:off x="194982" y="1018614"/>
            <a:ext cx="8754037" cy="405428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idx="1" type="body"/>
          </p:nvPr>
        </p:nvSpPr>
        <p:spPr>
          <a:xfrm>
            <a:off x="149087" y="1175657"/>
            <a:ext cx="8672100" cy="3651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s" sz="2400">
                <a:solidFill>
                  <a:schemeClr val="dk1"/>
                </a:solidFill>
                <a:latin typeface="Arial"/>
                <a:ea typeface="Arial"/>
                <a:cs typeface="Arial"/>
                <a:sym typeface="Arial"/>
              </a:rPr>
              <a:t>El sistema de grillas de Bootstrap permite hasta 12 columnas en la página. Es posible agrupar las columnas para crear columnas más amplias. Este sistema es responsive, por lo tanto, las columnas se </a:t>
            </a:r>
            <a:r>
              <a:rPr lang="es" sz="2400">
                <a:latin typeface="Arial"/>
                <a:ea typeface="Arial"/>
                <a:cs typeface="Arial"/>
                <a:sym typeface="Arial"/>
              </a:rPr>
              <a:t>reorganizan</a:t>
            </a:r>
            <a:r>
              <a:rPr lang="es" sz="2400">
                <a:solidFill>
                  <a:schemeClr val="dk1"/>
                </a:solidFill>
                <a:latin typeface="Arial"/>
                <a:ea typeface="Arial"/>
                <a:cs typeface="Arial"/>
                <a:sym typeface="Arial"/>
              </a:rPr>
              <a:t> automáticamente dependiendo del tamaño de la pantalla.</a:t>
            </a:r>
            <a:endParaRPr/>
          </a:p>
          <a:p>
            <a:pPr indent="0" lvl="0" marL="0" rtl="0" algn="l">
              <a:lnSpc>
                <a:spcPct val="90000"/>
              </a:lnSpc>
              <a:spcBef>
                <a:spcPts val="800"/>
              </a:spcBef>
              <a:spcAft>
                <a:spcPts val="0"/>
              </a:spcAft>
              <a:buSzPts val="1400"/>
              <a:buNone/>
            </a:pPr>
            <a:r>
              <a:t/>
            </a:r>
            <a:endParaRPr sz="2400">
              <a:solidFill>
                <a:schemeClr val="dk1"/>
              </a:solidFill>
              <a:latin typeface="Arial"/>
              <a:ea typeface="Arial"/>
              <a:cs typeface="Arial"/>
              <a:sym typeface="Arial"/>
            </a:endParaRPr>
          </a:p>
          <a:p>
            <a:pPr indent="0" lvl="0" marL="0" rtl="0" algn="l">
              <a:lnSpc>
                <a:spcPct val="90000"/>
              </a:lnSpc>
              <a:spcBef>
                <a:spcPts val="800"/>
              </a:spcBef>
              <a:spcAft>
                <a:spcPts val="0"/>
              </a:spcAft>
              <a:buSzPts val="1400"/>
              <a:buNone/>
            </a:pPr>
            <a:r>
              <a:t/>
            </a:r>
            <a:endParaRPr sz="2400">
              <a:solidFill>
                <a:schemeClr val="dk1"/>
              </a:solidFill>
              <a:latin typeface="Arial"/>
              <a:ea typeface="Arial"/>
              <a:cs typeface="Arial"/>
              <a:sym typeface="Arial"/>
            </a:endParaRPr>
          </a:p>
        </p:txBody>
      </p:sp>
      <p:sp>
        <p:nvSpPr>
          <p:cNvPr id="231" name="Google Shape;231;p40"/>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Grid System</a:t>
            </a:r>
            <a:endParaRPr b="1" i="0" sz="1100" u="none" cap="none" strike="noStrike">
              <a:solidFill>
                <a:srgbClr val="000000"/>
              </a:solidFill>
              <a:latin typeface="Arial"/>
              <a:ea typeface="Arial"/>
              <a:cs typeface="Arial"/>
              <a:sym typeface="Arial"/>
            </a:endParaRPr>
          </a:p>
        </p:txBody>
      </p:sp>
      <p:pic>
        <p:nvPicPr>
          <p:cNvPr id="232" name="Google Shape;232;p40"/>
          <p:cNvPicPr preferRelativeResize="0"/>
          <p:nvPr/>
        </p:nvPicPr>
        <p:blipFill rotWithShape="1">
          <a:blip r:embed="rId3">
            <a:alphaModFix/>
          </a:blip>
          <a:srcRect b="0" l="0" r="0" t="0"/>
          <a:stretch/>
        </p:blipFill>
        <p:spPr>
          <a:xfrm>
            <a:off x="892492" y="3225115"/>
            <a:ext cx="7185083" cy="1485455"/>
          </a:xfrm>
          <a:prstGeom prst="rect">
            <a:avLst/>
          </a:prstGeom>
          <a:noFill/>
          <a:ln>
            <a:noFill/>
          </a:ln>
          <a:effectLst>
            <a:outerShdw blurRad="292100" rotWithShape="0" algn="tl" dir="2700000" dist="139700">
              <a:srgbClr val="333333">
                <a:alpha val="64310"/>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Grid System</a:t>
            </a:r>
            <a:endParaRPr b="1" i="0" sz="1100" u="none" cap="none" strike="noStrike">
              <a:solidFill>
                <a:srgbClr val="000000"/>
              </a:solidFill>
              <a:latin typeface="Arial"/>
              <a:ea typeface="Arial"/>
              <a:cs typeface="Arial"/>
              <a:sym typeface="Arial"/>
            </a:endParaRPr>
          </a:p>
        </p:txBody>
      </p:sp>
      <p:pic>
        <p:nvPicPr>
          <p:cNvPr id="238" name="Google Shape;238;p41"/>
          <p:cNvPicPr preferRelativeResize="0"/>
          <p:nvPr/>
        </p:nvPicPr>
        <p:blipFill rotWithShape="1">
          <a:blip r:embed="rId3">
            <a:alphaModFix/>
          </a:blip>
          <a:srcRect b="0" l="0" r="0" t="0"/>
          <a:stretch/>
        </p:blipFill>
        <p:spPr>
          <a:xfrm>
            <a:off x="150184" y="1057783"/>
            <a:ext cx="6001588" cy="4036782"/>
          </a:xfrm>
          <a:prstGeom prst="rect">
            <a:avLst/>
          </a:prstGeom>
          <a:noFill/>
          <a:ln>
            <a:noFill/>
          </a:ln>
        </p:spPr>
      </p:pic>
      <p:pic>
        <p:nvPicPr>
          <p:cNvPr id="239" name="Google Shape;239;p41"/>
          <p:cNvPicPr preferRelativeResize="0"/>
          <p:nvPr/>
        </p:nvPicPr>
        <p:blipFill rotWithShape="1">
          <a:blip r:embed="rId4">
            <a:alphaModFix/>
          </a:blip>
          <a:srcRect b="0" l="0" r="0" t="0"/>
          <a:stretch/>
        </p:blipFill>
        <p:spPr>
          <a:xfrm>
            <a:off x="4405151" y="2230341"/>
            <a:ext cx="4588666" cy="1420064"/>
          </a:xfrm>
          <a:prstGeom prst="rect">
            <a:avLst/>
          </a:prstGeom>
          <a:noFill/>
          <a:ln>
            <a:noFill/>
          </a:ln>
          <a:effectLst>
            <a:outerShdw blurRad="292100" rotWithShape="0" algn="tl" dir="2700000" dist="139700">
              <a:srgbClr val="333333">
                <a:alpha val="64310"/>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idx="1" type="body"/>
          </p:nvPr>
        </p:nvSpPr>
        <p:spPr>
          <a:xfrm>
            <a:off x="149087" y="1175657"/>
            <a:ext cx="3977400" cy="3651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s" sz="2400">
                <a:solidFill>
                  <a:schemeClr val="dk1"/>
                </a:solidFill>
                <a:latin typeface="Arial"/>
                <a:ea typeface="Arial"/>
                <a:cs typeface="Arial"/>
                <a:sym typeface="Arial"/>
              </a:rPr>
              <a:t>Es un modelo bidimensional de layout basado en cuadrículas, se usa para dividir una página en pequeños y espaciados segmentos.</a:t>
            </a:r>
            <a:endParaRPr/>
          </a:p>
          <a:p>
            <a:pPr indent="0" lvl="0" marL="0" rtl="0" algn="l">
              <a:lnSpc>
                <a:spcPct val="90000"/>
              </a:lnSpc>
              <a:spcBef>
                <a:spcPts val="800"/>
              </a:spcBef>
              <a:spcAft>
                <a:spcPts val="0"/>
              </a:spcAft>
              <a:buSzPts val="1400"/>
              <a:buNone/>
            </a:pPr>
            <a:r>
              <a:t/>
            </a:r>
            <a:endParaRPr sz="2400">
              <a:solidFill>
                <a:schemeClr val="dk1"/>
              </a:solidFill>
              <a:latin typeface="Arial"/>
              <a:ea typeface="Arial"/>
              <a:cs typeface="Arial"/>
              <a:sym typeface="Arial"/>
            </a:endParaRPr>
          </a:p>
          <a:p>
            <a:pPr indent="0" lvl="0" marL="0" rtl="0" algn="l">
              <a:lnSpc>
                <a:spcPct val="90000"/>
              </a:lnSpc>
              <a:spcBef>
                <a:spcPts val="800"/>
              </a:spcBef>
              <a:spcAft>
                <a:spcPts val="0"/>
              </a:spcAft>
              <a:buSzPts val="1400"/>
              <a:buNone/>
            </a:pPr>
            <a:r>
              <a:t/>
            </a:r>
            <a:endParaRPr sz="2400">
              <a:solidFill>
                <a:schemeClr val="dk1"/>
              </a:solidFill>
              <a:latin typeface="Arial"/>
              <a:ea typeface="Arial"/>
              <a:cs typeface="Arial"/>
              <a:sym typeface="Arial"/>
            </a:endParaRPr>
          </a:p>
        </p:txBody>
      </p:sp>
      <p:sp>
        <p:nvSpPr>
          <p:cNvPr id="125" name="Google Shape;125;p24"/>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CSS Grid</a:t>
            </a:r>
            <a:endParaRPr b="1" i="0" sz="1100" u="none" cap="none" strike="noStrike">
              <a:solidFill>
                <a:srgbClr val="000000"/>
              </a:solidFill>
              <a:latin typeface="Arial"/>
              <a:ea typeface="Arial"/>
              <a:cs typeface="Arial"/>
              <a:sym typeface="Arial"/>
            </a:endParaRPr>
          </a:p>
        </p:txBody>
      </p:sp>
      <p:pic>
        <p:nvPicPr>
          <p:cNvPr id="126" name="Google Shape;126;p24"/>
          <p:cNvPicPr preferRelativeResize="0"/>
          <p:nvPr/>
        </p:nvPicPr>
        <p:blipFill rotWithShape="1">
          <a:blip r:embed="rId3">
            <a:alphaModFix/>
          </a:blip>
          <a:srcRect b="0" l="0" r="0" t="0"/>
          <a:stretch/>
        </p:blipFill>
        <p:spPr>
          <a:xfrm>
            <a:off x="4333461" y="1175657"/>
            <a:ext cx="4661452" cy="365132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Grid System</a:t>
            </a:r>
            <a:endParaRPr b="1" i="0" sz="1100" u="none" cap="none" strike="noStrike">
              <a:solidFill>
                <a:srgbClr val="000000"/>
              </a:solidFill>
              <a:latin typeface="Arial"/>
              <a:ea typeface="Arial"/>
              <a:cs typeface="Arial"/>
              <a:sym typeface="Arial"/>
            </a:endParaRPr>
          </a:p>
        </p:txBody>
      </p:sp>
      <p:pic>
        <p:nvPicPr>
          <p:cNvPr id="245" name="Google Shape;245;p42"/>
          <p:cNvPicPr preferRelativeResize="0"/>
          <p:nvPr/>
        </p:nvPicPr>
        <p:blipFill rotWithShape="1">
          <a:blip r:embed="rId3">
            <a:alphaModFix/>
          </a:blip>
          <a:srcRect b="0" l="0" r="0" t="0"/>
          <a:stretch/>
        </p:blipFill>
        <p:spPr>
          <a:xfrm>
            <a:off x="0" y="1169894"/>
            <a:ext cx="5360965" cy="3257550"/>
          </a:xfrm>
          <a:prstGeom prst="rect">
            <a:avLst/>
          </a:prstGeom>
          <a:noFill/>
          <a:ln>
            <a:noFill/>
          </a:ln>
        </p:spPr>
      </p:pic>
      <p:sp>
        <p:nvSpPr>
          <p:cNvPr id="246" name="Google Shape;246;p42"/>
          <p:cNvSpPr txBox="1"/>
          <p:nvPr/>
        </p:nvSpPr>
        <p:spPr>
          <a:xfrm>
            <a:off x="3636380" y="2712944"/>
            <a:ext cx="5507700" cy="762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000000"/>
                </a:solidFill>
                <a:latin typeface="Arial"/>
                <a:ea typeface="Arial"/>
                <a:cs typeface="Arial"/>
                <a:sym typeface="Arial"/>
              </a:rPr>
              <a:t>Este ejemplo crea tres columnas iguales utilizando las clases del sistema grid predefinidas. Dichas columnas serán centradas en la página con el componente padre ​.container​. </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000" u="none" cap="none" strike="noStrike">
                <a:solidFill>
                  <a:srgbClr val="000000"/>
                </a:solidFill>
                <a:latin typeface="Arial"/>
                <a:ea typeface="Arial"/>
                <a:cs typeface="Arial"/>
                <a:sym typeface="Arial"/>
              </a:rPr>
              <a:t>Navbar </a:t>
            </a:r>
            <a:endParaRPr b="1" i="0" sz="900" u="none" cap="none" strike="noStrike">
              <a:solidFill>
                <a:srgbClr val="000000"/>
              </a:solidFill>
              <a:latin typeface="Arial"/>
              <a:ea typeface="Arial"/>
              <a:cs typeface="Arial"/>
              <a:sym typeface="Arial"/>
            </a:endParaRPr>
          </a:p>
        </p:txBody>
      </p:sp>
      <p:sp>
        <p:nvSpPr>
          <p:cNvPr id="252" name="Google Shape;252;p43"/>
          <p:cNvSpPr txBox="1"/>
          <p:nvPr/>
        </p:nvSpPr>
        <p:spPr>
          <a:xfrm>
            <a:off x="168965" y="1093781"/>
            <a:ext cx="8826000" cy="3932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2300" u="none" cap="none" strike="noStrike">
                <a:solidFill>
                  <a:srgbClr val="000000"/>
                </a:solidFill>
                <a:latin typeface="Arial"/>
                <a:ea typeface="Arial"/>
                <a:cs typeface="Arial"/>
                <a:sym typeface="Arial"/>
              </a:rPr>
              <a:t>Ya viene preparado con el típico icono de ​hamburger​ (tres líneas horizontales) que aparece en la versión móvil sin que tengas que hacer nada.</a:t>
            </a:r>
            <a:endParaRPr sz="1100"/>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rPr b="0" i="1" lang="es" sz="1400" u="none" cap="none" strike="noStrike">
                <a:solidFill>
                  <a:srgbClr val="262626"/>
                </a:solidFill>
                <a:latin typeface="Arial"/>
                <a:ea typeface="Arial"/>
                <a:cs typeface="Arial"/>
                <a:sym typeface="Arial"/>
              </a:rPr>
              <a:t>Ejemplo</a:t>
            </a:r>
            <a:r>
              <a:rPr b="0" i="1" lang="es" sz="1400" u="none" cap="none" strike="noStrike">
                <a:solidFill>
                  <a:schemeClr val="dk1"/>
                </a:solidFill>
                <a:latin typeface="Arial"/>
                <a:ea typeface="Arial"/>
                <a:cs typeface="Arial"/>
                <a:sym typeface="Arial"/>
              </a:rPr>
              <a:t>: </a:t>
            </a:r>
            <a:r>
              <a:rPr b="0" i="0" lang="es" sz="1400" u="sng" cap="none" strike="noStrike">
                <a:solidFill>
                  <a:srgbClr val="2E75B5"/>
                </a:solidFill>
                <a:latin typeface="Arial"/>
                <a:ea typeface="Arial"/>
                <a:cs typeface="Arial"/>
                <a:sym typeface="Arial"/>
              </a:rPr>
              <a:t>https://repl.it/@aylromero/Bootstrap-navbar#index.html</a:t>
            </a:r>
            <a:endParaRPr b="0" i="0" sz="1100" u="sng" cap="none" strike="noStrike">
              <a:solidFill>
                <a:srgbClr val="2E75B5"/>
              </a:solidFill>
              <a:latin typeface="Arial"/>
              <a:ea typeface="Arial"/>
              <a:cs typeface="Arial"/>
              <a:sym typeface="Arial"/>
            </a:endParaRPr>
          </a:p>
        </p:txBody>
      </p:sp>
      <p:pic>
        <p:nvPicPr>
          <p:cNvPr id="253" name="Google Shape;253;p43"/>
          <p:cNvPicPr preferRelativeResize="0"/>
          <p:nvPr/>
        </p:nvPicPr>
        <p:blipFill rotWithShape="1">
          <a:blip r:embed="rId3">
            <a:alphaModFix/>
          </a:blip>
          <a:srcRect b="0" l="0" r="0" t="0"/>
          <a:stretch/>
        </p:blipFill>
        <p:spPr>
          <a:xfrm>
            <a:off x="261822" y="2269165"/>
            <a:ext cx="7751100" cy="4287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pic>
        <p:nvPicPr>
          <p:cNvPr id="254" name="Google Shape;254;p43"/>
          <p:cNvPicPr preferRelativeResize="0"/>
          <p:nvPr/>
        </p:nvPicPr>
        <p:blipFill rotWithShape="1">
          <a:blip r:embed="rId4">
            <a:alphaModFix/>
          </a:blip>
          <a:srcRect b="0" l="0" r="0" t="0"/>
          <a:stretch/>
        </p:blipFill>
        <p:spPr>
          <a:xfrm>
            <a:off x="5342683" y="2759375"/>
            <a:ext cx="3529013" cy="2243138"/>
          </a:xfrm>
          <a:prstGeom prst="rect">
            <a:avLst/>
          </a:prstGeom>
          <a:noFill/>
          <a:ln>
            <a:noFill/>
          </a:ln>
          <a:effectLst>
            <a:outerShdw blurRad="292100" rotWithShape="0" algn="tl" dir="2700000" dist="139700">
              <a:srgbClr val="333333">
                <a:alpha val="64709"/>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4"/>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000" u="none" cap="none" strike="noStrike">
                <a:solidFill>
                  <a:srgbClr val="000000"/>
                </a:solidFill>
                <a:latin typeface="Arial"/>
                <a:ea typeface="Arial"/>
                <a:cs typeface="Arial"/>
                <a:sym typeface="Arial"/>
              </a:rPr>
              <a:t>Navbar </a:t>
            </a:r>
            <a:endParaRPr b="1" i="0" sz="900" u="none" cap="none" strike="noStrike">
              <a:solidFill>
                <a:srgbClr val="000000"/>
              </a:solidFill>
              <a:latin typeface="Arial"/>
              <a:ea typeface="Arial"/>
              <a:cs typeface="Arial"/>
              <a:sym typeface="Arial"/>
            </a:endParaRPr>
          </a:p>
        </p:txBody>
      </p:sp>
      <p:sp>
        <p:nvSpPr>
          <p:cNvPr id="260" name="Google Shape;260;p44"/>
          <p:cNvSpPr txBox="1"/>
          <p:nvPr/>
        </p:nvSpPr>
        <p:spPr>
          <a:xfrm>
            <a:off x="168965" y="1093781"/>
            <a:ext cx="8826000" cy="6903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2300" u="none" cap="none" strike="noStrike">
                <a:solidFill>
                  <a:srgbClr val="000000"/>
                </a:solidFill>
                <a:latin typeface="Arial"/>
                <a:ea typeface="Arial"/>
                <a:cs typeface="Arial"/>
                <a:sym typeface="Arial"/>
              </a:rPr>
              <a:t>Para usarlo usamos la clase navbar y navbar-expand-[breakpoint]</a:t>
            </a:r>
            <a:endParaRPr sz="1100"/>
          </a:p>
          <a:p>
            <a:pPr indent="0" lvl="0" marL="0" marR="0" rtl="0" algn="l">
              <a:lnSpc>
                <a:spcPct val="100000"/>
              </a:lnSpc>
              <a:spcBef>
                <a:spcPts val="0"/>
              </a:spcBef>
              <a:spcAft>
                <a:spcPts val="0"/>
              </a:spcAft>
              <a:buNone/>
            </a:pPr>
            <a:r>
              <a:rPr b="0" i="0" lang="es" sz="2300" u="none" cap="none" strike="noStrike">
                <a:solidFill>
                  <a:srgbClr val="000000"/>
                </a:solidFill>
                <a:latin typeface="Arial"/>
                <a:ea typeface="Arial"/>
                <a:cs typeface="Arial"/>
                <a:sym typeface="Arial"/>
              </a:rPr>
              <a:t>Podemos darle color con bg-[color] y navbar-[color]</a:t>
            </a:r>
            <a:endParaRPr sz="1100"/>
          </a:p>
          <a:p>
            <a:pPr indent="0" lvl="0" marL="0" marR="0" rtl="0" algn="l">
              <a:lnSpc>
                <a:spcPct val="100000"/>
              </a:lnSpc>
              <a:spcBef>
                <a:spcPts val="0"/>
              </a:spcBef>
              <a:spcAft>
                <a:spcPts val="0"/>
              </a:spcAft>
              <a:buNone/>
            </a:pPr>
            <a:r>
              <a:rPr b="0" i="0" lang="es" sz="2300" u="none" cap="none" strike="noStrike">
                <a:solidFill>
                  <a:srgbClr val="000000"/>
                </a:solidFill>
                <a:latin typeface="Arial"/>
                <a:ea typeface="Arial"/>
                <a:cs typeface="Arial"/>
                <a:sym typeface="Arial"/>
              </a:rPr>
              <a:t>Además podemos agregarle los siguientes componentes:</a:t>
            </a:r>
            <a:endParaRPr sz="1100"/>
          </a:p>
          <a:p>
            <a:pPr indent="0" lvl="0" marL="0" marR="0" rtl="0" algn="l">
              <a:lnSpc>
                <a:spcPct val="100000"/>
              </a:lnSpc>
              <a:spcBef>
                <a:spcPts val="0"/>
              </a:spcBef>
              <a:spcAft>
                <a:spcPts val="0"/>
              </a:spcAft>
              <a:buNone/>
            </a:pPr>
            <a:r>
              <a:rPr b="0" i="0" lang="es" sz="2300" u="none" cap="none" strike="noStrike">
                <a:solidFill>
                  <a:srgbClr val="000000"/>
                </a:solidFill>
                <a:latin typeface="Arial"/>
                <a:ea typeface="Arial"/>
                <a:cs typeface="Arial"/>
                <a:sym typeface="Arial"/>
              </a:rPr>
              <a:t>navbar-brand: para definir un logo</a:t>
            </a:r>
            <a:endParaRPr sz="1100"/>
          </a:p>
          <a:p>
            <a:pPr indent="0" lvl="0" marL="0" marR="0" rtl="0" algn="l">
              <a:lnSpc>
                <a:spcPct val="100000"/>
              </a:lnSpc>
              <a:spcBef>
                <a:spcPts val="0"/>
              </a:spcBef>
              <a:spcAft>
                <a:spcPts val="0"/>
              </a:spcAft>
              <a:buNone/>
            </a:pPr>
            <a:r>
              <a:rPr b="0" i="0" lang="es" sz="2300" u="none" cap="none" strike="noStrike">
                <a:solidFill>
                  <a:srgbClr val="000000"/>
                </a:solidFill>
                <a:latin typeface="Arial"/>
                <a:ea typeface="Arial"/>
                <a:cs typeface="Arial"/>
                <a:sym typeface="Arial"/>
              </a:rPr>
              <a:t>navbar-nav: para los enlaces</a:t>
            </a:r>
            <a:endParaRPr sz="1100"/>
          </a:p>
          <a:p>
            <a:pPr indent="0" lvl="0" marL="0" marR="0" rtl="0" algn="l">
              <a:lnSpc>
                <a:spcPct val="100000"/>
              </a:lnSpc>
              <a:spcBef>
                <a:spcPts val="0"/>
              </a:spcBef>
              <a:spcAft>
                <a:spcPts val="0"/>
              </a:spcAft>
              <a:buNone/>
            </a:pPr>
            <a:r>
              <a:rPr b="0" i="0" lang="es" sz="2300" u="none" cap="none" strike="noStrike">
                <a:solidFill>
                  <a:srgbClr val="000000"/>
                </a:solidFill>
                <a:latin typeface="Arial"/>
                <a:ea typeface="Arial"/>
                <a:cs typeface="Arial"/>
                <a:sym typeface="Arial"/>
              </a:rPr>
              <a:t>navbar-item active</a:t>
            </a:r>
            <a:endParaRPr sz="1100"/>
          </a:p>
          <a:p>
            <a:pPr indent="0" lvl="0" marL="0" marR="0" rtl="0" algn="l">
              <a:lnSpc>
                <a:spcPct val="100000"/>
              </a:lnSpc>
              <a:spcBef>
                <a:spcPts val="0"/>
              </a:spcBef>
              <a:spcAft>
                <a:spcPts val="0"/>
              </a:spcAft>
              <a:buNone/>
            </a:pPr>
            <a:r>
              <a:rPr b="0" i="0" lang="es" sz="2300" u="none" cap="none" strike="noStrike">
                <a:solidFill>
                  <a:srgbClr val="000000"/>
                </a:solidFill>
                <a:latin typeface="Arial"/>
                <a:ea typeface="Arial"/>
                <a:cs typeface="Arial"/>
                <a:sym typeface="Arial"/>
              </a:rPr>
              <a:t>navbar-link</a:t>
            </a:r>
            <a:endParaRPr sz="1100"/>
          </a:p>
          <a:p>
            <a:pPr indent="0" lvl="0" marL="0" marR="0" rtl="0" algn="l">
              <a:lnSpc>
                <a:spcPct val="100000"/>
              </a:lnSpc>
              <a:spcBef>
                <a:spcPts val="0"/>
              </a:spcBef>
              <a:spcAft>
                <a:spcPts val="0"/>
              </a:spcAft>
              <a:buNone/>
            </a:pPr>
            <a:r>
              <a:rPr b="0" i="0" lang="es" sz="2300" u="none" cap="none" strike="noStrike">
                <a:solidFill>
                  <a:srgbClr val="000000"/>
                </a:solidFill>
                <a:latin typeface="Arial"/>
                <a:ea typeface="Arial"/>
                <a:cs typeface="Arial"/>
                <a:sym typeface="Arial"/>
              </a:rPr>
              <a:t>form-inline: pequeño formulario</a:t>
            </a:r>
            <a:endParaRPr sz="1100"/>
          </a:p>
          <a:p>
            <a:pPr indent="0" lvl="0" marL="0" marR="0" rtl="0" algn="l">
              <a:lnSpc>
                <a:spcPct val="100000"/>
              </a:lnSpc>
              <a:spcBef>
                <a:spcPts val="0"/>
              </a:spcBef>
              <a:spcAft>
                <a:spcPts val="0"/>
              </a:spcAft>
              <a:buNone/>
            </a:pPr>
            <a:r>
              <a:rPr b="0" i="0" lang="es" sz="2300" u="none" cap="none" strike="noStrike">
                <a:solidFill>
                  <a:srgbClr val="000000"/>
                </a:solidFill>
                <a:latin typeface="Arial"/>
                <a:ea typeface="Arial"/>
                <a:cs typeface="Arial"/>
                <a:sym typeface="Arial"/>
              </a:rPr>
              <a:t>navbar-text: texto</a:t>
            </a:r>
            <a:endParaRPr sz="1100"/>
          </a:p>
          <a:p>
            <a:pPr indent="0" lvl="0" marL="0" marR="0" rtl="0" algn="l">
              <a:lnSpc>
                <a:spcPct val="100000"/>
              </a:lnSpc>
              <a:spcBef>
                <a:spcPts val="0"/>
              </a:spcBef>
              <a:spcAft>
                <a:spcPts val="0"/>
              </a:spcAft>
              <a:buNone/>
            </a:pPr>
            <a:r>
              <a:rPr b="0" i="0" lang="es" sz="2300" u="none" cap="none" strike="noStrike">
                <a:solidFill>
                  <a:srgbClr val="000000"/>
                </a:solidFill>
                <a:latin typeface="Arial"/>
                <a:ea typeface="Arial"/>
                <a:cs typeface="Arial"/>
                <a:sym typeface="Arial"/>
              </a:rPr>
              <a:t>navbar-toggler: para ocultar o mostrar contenido según el breakpoint</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 sz="2300" u="none" cap="none" strike="noStrike">
                <a:solidFill>
                  <a:srgbClr val="000000"/>
                </a:solidFill>
                <a:latin typeface="Arial"/>
                <a:ea typeface="Arial"/>
                <a:cs typeface="Arial"/>
                <a:sym typeface="Arial"/>
              </a:rPr>
              <a:t>collapse navbar-collapse: complemento parent breakpoint</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5"/>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000" u="none" cap="none" strike="noStrike">
                <a:solidFill>
                  <a:srgbClr val="000000"/>
                </a:solidFill>
                <a:latin typeface="Arial"/>
                <a:ea typeface="Arial"/>
                <a:cs typeface="Arial"/>
                <a:sym typeface="Arial"/>
              </a:rPr>
              <a:t>Jumbotron </a:t>
            </a:r>
            <a:endParaRPr b="1" i="0" sz="900" u="none" cap="none" strike="noStrike">
              <a:solidFill>
                <a:srgbClr val="000000"/>
              </a:solidFill>
              <a:latin typeface="Arial"/>
              <a:ea typeface="Arial"/>
              <a:cs typeface="Arial"/>
              <a:sym typeface="Arial"/>
            </a:endParaRPr>
          </a:p>
        </p:txBody>
      </p:sp>
      <p:sp>
        <p:nvSpPr>
          <p:cNvPr id="266" name="Google Shape;266;p45"/>
          <p:cNvSpPr txBox="1"/>
          <p:nvPr/>
        </p:nvSpPr>
        <p:spPr>
          <a:xfrm>
            <a:off x="168965" y="1093781"/>
            <a:ext cx="8826000" cy="808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2400" u="none" cap="none" strike="noStrike">
                <a:solidFill>
                  <a:srgbClr val="000000"/>
                </a:solidFill>
                <a:latin typeface="Arial"/>
                <a:ea typeface="Arial"/>
                <a:cs typeface="Arial"/>
                <a:sym typeface="Arial"/>
              </a:rPr>
              <a:t>Es un header con información, útil para destacar contenido importante en la página. </a:t>
            </a:r>
            <a:endParaRPr b="0" i="0" sz="1800" u="none" cap="none" strike="noStrike">
              <a:solidFill>
                <a:srgbClr val="31078C"/>
              </a:solidFill>
              <a:latin typeface="Arial"/>
              <a:ea typeface="Arial"/>
              <a:cs typeface="Arial"/>
              <a:sym typeface="Arial"/>
            </a:endParaRPr>
          </a:p>
        </p:txBody>
      </p:sp>
      <p:pic>
        <p:nvPicPr>
          <p:cNvPr id="267" name="Google Shape;267;p45"/>
          <p:cNvPicPr preferRelativeResize="0"/>
          <p:nvPr/>
        </p:nvPicPr>
        <p:blipFill rotWithShape="1">
          <a:blip r:embed="rId3">
            <a:alphaModFix/>
          </a:blip>
          <a:srcRect b="0" l="0" r="0" t="0"/>
          <a:stretch/>
        </p:blipFill>
        <p:spPr>
          <a:xfrm>
            <a:off x="318826" y="2048800"/>
            <a:ext cx="7172325" cy="2386012"/>
          </a:xfrm>
          <a:prstGeom prst="rect">
            <a:avLst/>
          </a:prstGeom>
          <a:noFill/>
          <a:ln>
            <a:noFill/>
          </a:ln>
        </p:spPr>
      </p:pic>
      <p:pic>
        <p:nvPicPr>
          <p:cNvPr id="268" name="Google Shape;268;p45"/>
          <p:cNvPicPr preferRelativeResize="0"/>
          <p:nvPr/>
        </p:nvPicPr>
        <p:blipFill rotWithShape="1">
          <a:blip r:embed="rId4">
            <a:alphaModFix amt="85000"/>
          </a:blip>
          <a:srcRect b="0" l="0" r="0" t="0"/>
          <a:stretch/>
        </p:blipFill>
        <p:spPr>
          <a:xfrm>
            <a:off x="5210436" y="3033896"/>
            <a:ext cx="3614738" cy="1793081"/>
          </a:xfrm>
          <a:prstGeom prst="rect">
            <a:avLst/>
          </a:prstGeom>
          <a:noFill/>
          <a:ln>
            <a:noFill/>
          </a:ln>
          <a:effectLst>
            <a:outerShdw blurRad="292100" rotWithShape="0" algn="tl" dir="2700000" dist="139700">
              <a:srgbClr val="333333">
                <a:alpha val="64709"/>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6"/>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000" u="none" cap="none" strike="noStrike">
                <a:solidFill>
                  <a:srgbClr val="000000"/>
                </a:solidFill>
                <a:latin typeface="Arial"/>
                <a:ea typeface="Arial"/>
                <a:cs typeface="Arial"/>
                <a:sym typeface="Arial"/>
              </a:rPr>
              <a:t>Carousel </a:t>
            </a:r>
            <a:endParaRPr b="1" i="0" sz="900" u="none" cap="none" strike="noStrike">
              <a:solidFill>
                <a:srgbClr val="000000"/>
              </a:solidFill>
              <a:latin typeface="Arial"/>
              <a:ea typeface="Arial"/>
              <a:cs typeface="Arial"/>
              <a:sym typeface="Arial"/>
            </a:endParaRPr>
          </a:p>
        </p:txBody>
      </p:sp>
      <p:sp>
        <p:nvSpPr>
          <p:cNvPr id="274" name="Google Shape;274;p46"/>
          <p:cNvSpPr txBox="1"/>
          <p:nvPr/>
        </p:nvSpPr>
        <p:spPr>
          <a:xfrm>
            <a:off x="168965" y="1093781"/>
            <a:ext cx="8826000" cy="808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2400" u="none" cap="none" strike="noStrike">
                <a:solidFill>
                  <a:srgbClr val="000000"/>
                </a:solidFill>
                <a:latin typeface="Arial"/>
                <a:ea typeface="Arial"/>
                <a:cs typeface="Arial"/>
                <a:sym typeface="Arial"/>
              </a:rPr>
              <a:t>Es un componente que utiliza un sistema de slide para recorrer varios elementos.</a:t>
            </a:r>
            <a:endParaRPr b="0" i="0" sz="1800" u="none" cap="none" strike="noStrike">
              <a:solidFill>
                <a:srgbClr val="31078C"/>
              </a:solidFill>
              <a:latin typeface="Arial"/>
              <a:ea typeface="Arial"/>
              <a:cs typeface="Arial"/>
              <a:sym typeface="Arial"/>
            </a:endParaRPr>
          </a:p>
        </p:txBody>
      </p:sp>
      <p:pic>
        <p:nvPicPr>
          <p:cNvPr id="275" name="Google Shape;275;p46"/>
          <p:cNvPicPr preferRelativeResize="0"/>
          <p:nvPr/>
        </p:nvPicPr>
        <p:blipFill rotWithShape="1">
          <a:blip r:embed="rId3">
            <a:alphaModFix/>
          </a:blip>
          <a:srcRect b="4906" l="2193" r="1597" t="5887"/>
          <a:stretch/>
        </p:blipFill>
        <p:spPr>
          <a:xfrm>
            <a:off x="244258" y="1936376"/>
            <a:ext cx="3306871" cy="1624148"/>
          </a:xfrm>
          <a:prstGeom prst="rect">
            <a:avLst/>
          </a:prstGeom>
          <a:noFill/>
          <a:ln>
            <a:noFill/>
          </a:ln>
          <a:effectLst>
            <a:outerShdw blurRad="292100" rotWithShape="0" algn="tl" dir="2700000" dist="139700">
              <a:srgbClr val="333333">
                <a:alpha val="64709"/>
              </a:srgbClr>
            </a:outerShdw>
          </a:effectLst>
        </p:spPr>
      </p:pic>
      <p:pic>
        <p:nvPicPr>
          <p:cNvPr id="276" name="Google Shape;276;p46"/>
          <p:cNvPicPr preferRelativeResize="0"/>
          <p:nvPr/>
        </p:nvPicPr>
        <p:blipFill rotWithShape="1">
          <a:blip r:embed="rId4">
            <a:alphaModFix/>
          </a:blip>
          <a:srcRect b="0" l="0" r="0" t="0"/>
          <a:stretch/>
        </p:blipFill>
        <p:spPr>
          <a:xfrm>
            <a:off x="3849355" y="1936376"/>
            <a:ext cx="3950494" cy="2161156"/>
          </a:xfrm>
          <a:prstGeom prst="rect">
            <a:avLst/>
          </a:prstGeom>
          <a:noFill/>
          <a:ln>
            <a:noFill/>
          </a:ln>
          <a:effectLst>
            <a:outerShdw blurRad="292100" rotWithShape="0" algn="tl" dir="2700000" dist="139700">
              <a:srgbClr val="333333">
                <a:alpha val="64709"/>
              </a:srgbClr>
            </a:outerShdw>
          </a:effectLst>
        </p:spPr>
      </p:pic>
      <p:pic>
        <p:nvPicPr>
          <p:cNvPr id="277" name="Google Shape;277;p46"/>
          <p:cNvPicPr preferRelativeResize="0"/>
          <p:nvPr/>
        </p:nvPicPr>
        <p:blipFill rotWithShape="1">
          <a:blip r:embed="rId5">
            <a:alphaModFix/>
          </a:blip>
          <a:srcRect b="4301" l="936" r="3460" t="3786"/>
          <a:stretch/>
        </p:blipFill>
        <p:spPr>
          <a:xfrm>
            <a:off x="1230682" y="3186118"/>
            <a:ext cx="3607496" cy="1957381"/>
          </a:xfrm>
          <a:prstGeom prst="rect">
            <a:avLst/>
          </a:prstGeom>
          <a:noFill/>
          <a:ln>
            <a:noFill/>
          </a:ln>
          <a:effectLst>
            <a:outerShdw blurRad="292100" rotWithShape="0" algn="tl" dir="2700000" dist="139700">
              <a:srgbClr val="333333">
                <a:alpha val="64709"/>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7"/>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000" u="none" cap="none" strike="noStrike">
                <a:solidFill>
                  <a:srgbClr val="000000"/>
                </a:solidFill>
                <a:latin typeface="Arial"/>
                <a:ea typeface="Arial"/>
                <a:cs typeface="Arial"/>
                <a:sym typeface="Arial"/>
              </a:rPr>
              <a:t>Dropdowns </a:t>
            </a:r>
            <a:endParaRPr b="1" i="0" sz="900" u="none" cap="none" strike="noStrike">
              <a:solidFill>
                <a:srgbClr val="000000"/>
              </a:solidFill>
              <a:latin typeface="Arial"/>
              <a:ea typeface="Arial"/>
              <a:cs typeface="Arial"/>
              <a:sym typeface="Arial"/>
            </a:endParaRPr>
          </a:p>
        </p:txBody>
      </p:sp>
      <p:sp>
        <p:nvSpPr>
          <p:cNvPr id="283" name="Google Shape;283;p47"/>
          <p:cNvSpPr txBox="1"/>
          <p:nvPr/>
        </p:nvSpPr>
        <p:spPr>
          <a:xfrm>
            <a:off x="168965" y="1093781"/>
            <a:ext cx="8826000" cy="715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2100" u="none" cap="none" strike="noStrike">
                <a:solidFill>
                  <a:srgbClr val="000000"/>
                </a:solidFill>
                <a:latin typeface="Arial"/>
                <a:ea typeface="Arial"/>
                <a:cs typeface="Arial"/>
                <a:sym typeface="Arial"/>
              </a:rPr>
              <a:t>Los dropdowns sirven para que el usuario pueda escoger una opción en un conjunto de posibilidades: </a:t>
            </a:r>
            <a:r>
              <a:rPr b="0" i="0" lang="es" sz="1500" u="none" cap="none" strike="noStrike">
                <a:solidFill>
                  <a:srgbClr val="31078C"/>
                </a:solidFill>
                <a:latin typeface="Arial"/>
                <a:ea typeface="Arial"/>
                <a:cs typeface="Arial"/>
                <a:sym typeface="Arial"/>
              </a:rPr>
              <a:t> </a:t>
            </a:r>
            <a:endParaRPr sz="1100"/>
          </a:p>
        </p:txBody>
      </p:sp>
      <p:pic>
        <p:nvPicPr>
          <p:cNvPr id="284" name="Google Shape;284;p47"/>
          <p:cNvPicPr preferRelativeResize="0"/>
          <p:nvPr/>
        </p:nvPicPr>
        <p:blipFill rotWithShape="1">
          <a:blip r:embed="rId3">
            <a:alphaModFix/>
          </a:blip>
          <a:srcRect b="0" l="0" r="0" t="0"/>
          <a:stretch/>
        </p:blipFill>
        <p:spPr>
          <a:xfrm>
            <a:off x="168965" y="1974317"/>
            <a:ext cx="7358063" cy="2528888"/>
          </a:xfrm>
          <a:prstGeom prst="rect">
            <a:avLst/>
          </a:prstGeom>
          <a:noFill/>
          <a:ln>
            <a:noFill/>
          </a:ln>
          <a:effectLst>
            <a:outerShdw blurRad="292100" rotWithShape="0" algn="tl" dir="2700000" dist="139700">
              <a:srgbClr val="333333">
                <a:alpha val="64709"/>
              </a:srgbClr>
            </a:outerShdw>
          </a:effectLst>
        </p:spPr>
      </p:pic>
      <p:pic>
        <p:nvPicPr>
          <p:cNvPr id="285" name="Google Shape;285;p47"/>
          <p:cNvPicPr preferRelativeResize="0"/>
          <p:nvPr/>
        </p:nvPicPr>
        <p:blipFill rotWithShape="1">
          <a:blip r:embed="rId4">
            <a:alphaModFix/>
          </a:blip>
          <a:srcRect b="0" l="0" r="0" t="0"/>
          <a:stretch/>
        </p:blipFill>
        <p:spPr>
          <a:xfrm>
            <a:off x="6524495" y="2913863"/>
            <a:ext cx="1600200" cy="1135856"/>
          </a:xfrm>
          <a:prstGeom prst="rect">
            <a:avLst/>
          </a:prstGeom>
          <a:noFill/>
          <a:ln>
            <a:noFill/>
          </a:ln>
          <a:effectLst>
            <a:outerShdw blurRad="292100" rotWithShape="0" algn="tl" dir="2700000" dist="139700">
              <a:srgbClr val="333333">
                <a:alpha val="64709"/>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000" u="none" cap="none" strike="noStrike">
                <a:solidFill>
                  <a:srgbClr val="000000"/>
                </a:solidFill>
                <a:latin typeface="Arial"/>
                <a:ea typeface="Arial"/>
                <a:cs typeface="Arial"/>
                <a:sym typeface="Arial"/>
              </a:rPr>
              <a:t>Collapse</a:t>
            </a:r>
            <a:endParaRPr b="1" i="0" sz="900" u="none" cap="none" strike="noStrike">
              <a:solidFill>
                <a:srgbClr val="000000"/>
              </a:solidFill>
              <a:latin typeface="Arial"/>
              <a:ea typeface="Arial"/>
              <a:cs typeface="Arial"/>
              <a:sym typeface="Arial"/>
            </a:endParaRPr>
          </a:p>
        </p:txBody>
      </p:sp>
      <p:sp>
        <p:nvSpPr>
          <p:cNvPr id="291" name="Google Shape;291;p48"/>
          <p:cNvSpPr txBox="1"/>
          <p:nvPr/>
        </p:nvSpPr>
        <p:spPr>
          <a:xfrm>
            <a:off x="168965" y="1093781"/>
            <a:ext cx="8826000" cy="1269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2100" u="none" cap="none" strike="noStrike">
                <a:solidFill>
                  <a:srgbClr val="000000"/>
                </a:solidFill>
                <a:latin typeface="Arial"/>
                <a:ea typeface="Arial"/>
                <a:cs typeface="Arial"/>
                <a:sym typeface="Arial"/>
              </a:rPr>
              <a:t>Este elemento sirve para poder añadir un botón cuya funcionalidad sea poder ocultar y mostrar cierto contenido, es decir, crear elementos colapsables. </a:t>
            </a:r>
            <a:endParaRPr sz="1100"/>
          </a:p>
          <a:p>
            <a:pPr indent="0" lvl="0" marL="0" marR="0" rtl="0" algn="l">
              <a:lnSpc>
                <a:spcPct val="100000"/>
              </a:lnSpc>
              <a:spcBef>
                <a:spcPts val="0"/>
              </a:spcBef>
              <a:spcAft>
                <a:spcPts val="0"/>
              </a:spcAft>
              <a:buNone/>
            </a:pPr>
            <a:r>
              <a:rPr b="0" i="0" lang="es" sz="1500" u="none" cap="none" strike="noStrike">
                <a:solidFill>
                  <a:srgbClr val="31078C"/>
                </a:solidFill>
                <a:latin typeface="Arial"/>
                <a:ea typeface="Arial"/>
                <a:cs typeface="Arial"/>
                <a:sym typeface="Arial"/>
              </a:rPr>
              <a:t> </a:t>
            </a:r>
            <a:endParaRPr sz="1100"/>
          </a:p>
        </p:txBody>
      </p:sp>
      <p:pic>
        <p:nvPicPr>
          <p:cNvPr id="292" name="Google Shape;292;p48"/>
          <p:cNvPicPr preferRelativeResize="0"/>
          <p:nvPr/>
        </p:nvPicPr>
        <p:blipFill rotWithShape="1">
          <a:blip r:embed="rId3">
            <a:alphaModFix/>
          </a:blip>
          <a:srcRect b="0" l="0" r="0" t="0"/>
          <a:stretch/>
        </p:blipFill>
        <p:spPr>
          <a:xfrm>
            <a:off x="276796" y="2353328"/>
            <a:ext cx="6279356" cy="1507331"/>
          </a:xfrm>
          <a:prstGeom prst="rect">
            <a:avLst/>
          </a:prstGeom>
          <a:noFill/>
          <a:ln>
            <a:noFill/>
          </a:ln>
          <a:effectLst>
            <a:outerShdw blurRad="292100" rotWithShape="0" algn="tl" dir="2700000" dist="139700">
              <a:srgbClr val="333333">
                <a:alpha val="64709"/>
              </a:srgbClr>
            </a:outerShdw>
          </a:effectLst>
        </p:spPr>
      </p:pic>
      <p:pic>
        <p:nvPicPr>
          <p:cNvPr id="293" name="Google Shape;293;p48"/>
          <p:cNvPicPr preferRelativeResize="0"/>
          <p:nvPr/>
        </p:nvPicPr>
        <p:blipFill rotWithShape="1">
          <a:blip r:embed="rId4">
            <a:alphaModFix/>
          </a:blip>
          <a:srcRect b="0" l="0" r="0" t="0"/>
          <a:stretch/>
        </p:blipFill>
        <p:spPr>
          <a:xfrm>
            <a:off x="4046249" y="3553228"/>
            <a:ext cx="3550444" cy="992981"/>
          </a:xfrm>
          <a:prstGeom prst="rect">
            <a:avLst/>
          </a:prstGeom>
          <a:noFill/>
          <a:ln>
            <a:noFill/>
          </a:ln>
          <a:effectLst>
            <a:outerShdw blurRad="292100" rotWithShape="0" algn="tl" dir="2700000" dist="139700">
              <a:srgbClr val="333333">
                <a:alpha val="64709"/>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000" u="none" cap="none" strike="noStrike">
                <a:solidFill>
                  <a:srgbClr val="000000"/>
                </a:solidFill>
                <a:latin typeface="Arial"/>
                <a:ea typeface="Arial"/>
                <a:cs typeface="Arial"/>
                <a:sym typeface="Arial"/>
              </a:rPr>
              <a:t>Button</a:t>
            </a:r>
            <a:endParaRPr b="1" i="0" sz="900" u="none" cap="none" strike="noStrike">
              <a:solidFill>
                <a:srgbClr val="000000"/>
              </a:solidFill>
              <a:latin typeface="Arial"/>
              <a:ea typeface="Arial"/>
              <a:cs typeface="Arial"/>
              <a:sym typeface="Arial"/>
            </a:endParaRPr>
          </a:p>
        </p:txBody>
      </p:sp>
      <p:pic>
        <p:nvPicPr>
          <p:cNvPr id="299" name="Google Shape;299;p49"/>
          <p:cNvPicPr preferRelativeResize="0"/>
          <p:nvPr/>
        </p:nvPicPr>
        <p:blipFill rotWithShape="1">
          <a:blip r:embed="rId3">
            <a:alphaModFix/>
          </a:blip>
          <a:srcRect b="0" l="0" r="0" t="0"/>
          <a:stretch/>
        </p:blipFill>
        <p:spPr>
          <a:xfrm>
            <a:off x="1114287" y="1241753"/>
            <a:ext cx="7089900" cy="25212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pic>
        <p:nvPicPr>
          <p:cNvPr id="300" name="Google Shape;300;p49"/>
          <p:cNvPicPr preferRelativeResize="0"/>
          <p:nvPr/>
        </p:nvPicPr>
        <p:blipFill rotWithShape="1">
          <a:blip r:embed="rId4">
            <a:alphaModFix/>
          </a:blip>
          <a:srcRect b="0" l="0" r="0" t="0"/>
          <a:stretch/>
        </p:blipFill>
        <p:spPr>
          <a:xfrm>
            <a:off x="656711" y="4276184"/>
            <a:ext cx="7392600" cy="6837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0"/>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000" u="none" cap="none" strike="noStrike">
                <a:solidFill>
                  <a:srgbClr val="000000"/>
                </a:solidFill>
                <a:latin typeface="Arial"/>
                <a:ea typeface="Arial"/>
                <a:cs typeface="Arial"/>
                <a:sym typeface="Arial"/>
              </a:rPr>
              <a:t>Forms</a:t>
            </a:r>
            <a:endParaRPr b="1" i="0" sz="900" u="none" cap="none" strike="noStrike">
              <a:solidFill>
                <a:srgbClr val="000000"/>
              </a:solidFill>
              <a:latin typeface="Arial"/>
              <a:ea typeface="Arial"/>
              <a:cs typeface="Arial"/>
              <a:sym typeface="Arial"/>
            </a:endParaRPr>
          </a:p>
        </p:txBody>
      </p:sp>
      <p:pic>
        <p:nvPicPr>
          <p:cNvPr id="306" name="Google Shape;306;p50"/>
          <p:cNvPicPr preferRelativeResize="0"/>
          <p:nvPr/>
        </p:nvPicPr>
        <p:blipFill rotWithShape="1">
          <a:blip r:embed="rId3">
            <a:alphaModFix/>
          </a:blip>
          <a:srcRect b="0" l="0" r="0" t="0"/>
          <a:stretch/>
        </p:blipFill>
        <p:spPr>
          <a:xfrm>
            <a:off x="144228" y="1207460"/>
            <a:ext cx="6024360" cy="3702471"/>
          </a:xfrm>
          <a:prstGeom prst="rect">
            <a:avLst/>
          </a:prstGeom>
          <a:noFill/>
          <a:ln>
            <a:noFill/>
          </a:ln>
        </p:spPr>
      </p:pic>
      <p:pic>
        <p:nvPicPr>
          <p:cNvPr id="307" name="Google Shape;307;p50"/>
          <p:cNvPicPr preferRelativeResize="0"/>
          <p:nvPr/>
        </p:nvPicPr>
        <p:blipFill rotWithShape="1">
          <a:blip r:embed="rId4">
            <a:alphaModFix/>
          </a:blip>
          <a:srcRect b="0" l="0" r="0" t="0"/>
          <a:stretch/>
        </p:blipFill>
        <p:spPr>
          <a:xfrm>
            <a:off x="4901671" y="3143810"/>
            <a:ext cx="3456000" cy="16833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000" u="none" cap="none" strike="noStrike">
                <a:solidFill>
                  <a:srgbClr val="000000"/>
                </a:solidFill>
                <a:latin typeface="Arial"/>
                <a:ea typeface="Arial"/>
                <a:cs typeface="Arial"/>
                <a:sym typeface="Arial"/>
              </a:rPr>
              <a:t>Cards</a:t>
            </a:r>
            <a:endParaRPr b="1" i="0" sz="900" u="none" cap="none" strike="noStrike">
              <a:solidFill>
                <a:srgbClr val="000000"/>
              </a:solidFill>
              <a:latin typeface="Arial"/>
              <a:ea typeface="Arial"/>
              <a:cs typeface="Arial"/>
              <a:sym typeface="Arial"/>
            </a:endParaRPr>
          </a:p>
        </p:txBody>
      </p:sp>
      <p:sp>
        <p:nvSpPr>
          <p:cNvPr id="313" name="Google Shape;313;p51"/>
          <p:cNvSpPr txBox="1"/>
          <p:nvPr/>
        </p:nvSpPr>
        <p:spPr>
          <a:xfrm>
            <a:off x="168965" y="1093781"/>
            <a:ext cx="8826000" cy="1038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2100" u="none" cap="none" strike="noStrike">
                <a:solidFill>
                  <a:srgbClr val="000000"/>
                </a:solidFill>
                <a:latin typeface="Arial"/>
                <a:ea typeface="Arial"/>
                <a:cs typeface="Arial"/>
                <a:sym typeface="Arial"/>
              </a:rPr>
              <a:t>Las cards o tarjetas, sirven para agrupar el contenido. Se suelen utilizar para crear listas de elementos, por ejemplo, artículos de blog, colecciones de elementos, etc.</a:t>
            </a:r>
            <a:endParaRPr sz="1100"/>
          </a:p>
        </p:txBody>
      </p:sp>
      <p:pic>
        <p:nvPicPr>
          <p:cNvPr id="314" name="Google Shape;314;p51"/>
          <p:cNvPicPr preferRelativeResize="0"/>
          <p:nvPr/>
        </p:nvPicPr>
        <p:blipFill rotWithShape="1">
          <a:blip r:embed="rId3">
            <a:alphaModFix/>
          </a:blip>
          <a:srcRect b="0" l="0" r="0" t="0"/>
          <a:stretch/>
        </p:blipFill>
        <p:spPr>
          <a:xfrm>
            <a:off x="268409" y="2378871"/>
            <a:ext cx="8607182" cy="1997948"/>
          </a:xfrm>
          <a:prstGeom prst="rect">
            <a:avLst/>
          </a:prstGeom>
          <a:noFill/>
          <a:ln>
            <a:noFill/>
          </a:ln>
        </p:spPr>
      </p:pic>
      <p:pic>
        <p:nvPicPr>
          <p:cNvPr id="315" name="Google Shape;315;p51"/>
          <p:cNvPicPr preferRelativeResize="0"/>
          <p:nvPr/>
        </p:nvPicPr>
        <p:blipFill rotWithShape="1">
          <a:blip r:embed="rId4">
            <a:alphaModFix/>
          </a:blip>
          <a:srcRect b="0" l="0" r="0" t="0"/>
          <a:stretch/>
        </p:blipFill>
        <p:spPr>
          <a:xfrm>
            <a:off x="6936164" y="2132528"/>
            <a:ext cx="1939427" cy="2571582"/>
          </a:xfrm>
          <a:prstGeom prst="rect">
            <a:avLst/>
          </a:prstGeom>
          <a:noFill/>
          <a:ln>
            <a:noFill/>
          </a:ln>
          <a:effectLst>
            <a:outerShdw blurRad="292100" rotWithShape="0" algn="tl" dir="2700000" dist="139700">
              <a:srgbClr val="333333">
                <a:alpha val="64709"/>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idx="1" type="body"/>
          </p:nvPr>
        </p:nvSpPr>
        <p:spPr>
          <a:xfrm>
            <a:off x="149087" y="1175657"/>
            <a:ext cx="8667000" cy="3651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s" sz="2400">
                <a:solidFill>
                  <a:schemeClr val="dk1"/>
                </a:solidFill>
                <a:latin typeface="Arial"/>
                <a:ea typeface="Arial"/>
                <a:cs typeface="Arial"/>
                <a:sym typeface="Arial"/>
              </a:rPr>
              <a:t>Con Grid podemos manejar las filas y las columnas a nuestro gusto. Y esa es la principal diferencia con flexbox, el cual es un sistema basado en una dimensión.</a:t>
            </a:r>
            <a:endParaRPr/>
          </a:p>
          <a:p>
            <a:pPr indent="0" lvl="0" marL="0" rtl="0" algn="l">
              <a:lnSpc>
                <a:spcPct val="90000"/>
              </a:lnSpc>
              <a:spcBef>
                <a:spcPts val="800"/>
              </a:spcBef>
              <a:spcAft>
                <a:spcPts val="0"/>
              </a:spcAft>
              <a:buSzPts val="1400"/>
              <a:buNone/>
            </a:pPr>
            <a:r>
              <a:t/>
            </a:r>
            <a:endParaRPr sz="2400">
              <a:solidFill>
                <a:schemeClr val="dk1"/>
              </a:solidFill>
              <a:latin typeface="Arial"/>
              <a:ea typeface="Arial"/>
              <a:cs typeface="Arial"/>
              <a:sym typeface="Arial"/>
            </a:endParaRPr>
          </a:p>
        </p:txBody>
      </p:sp>
      <p:sp>
        <p:nvSpPr>
          <p:cNvPr id="132" name="Google Shape;132;p25"/>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CSS Grid</a:t>
            </a:r>
            <a:endParaRPr b="1" i="0" sz="1100" u="none" cap="none" strike="noStrike">
              <a:solidFill>
                <a:srgbClr val="000000"/>
              </a:solidFill>
              <a:latin typeface="Arial"/>
              <a:ea typeface="Arial"/>
              <a:cs typeface="Arial"/>
              <a:sym typeface="Arial"/>
            </a:endParaRPr>
          </a:p>
        </p:txBody>
      </p:sp>
      <p:pic>
        <p:nvPicPr>
          <p:cNvPr id="133" name="Google Shape;133;p25"/>
          <p:cNvPicPr preferRelativeResize="0"/>
          <p:nvPr/>
        </p:nvPicPr>
        <p:blipFill rotWithShape="1">
          <a:blip r:embed="rId3">
            <a:alphaModFix/>
          </a:blip>
          <a:srcRect b="23029" l="0" r="0" t="0"/>
          <a:stretch/>
        </p:blipFill>
        <p:spPr>
          <a:xfrm>
            <a:off x="3162041" y="2571750"/>
            <a:ext cx="3436144" cy="1682533"/>
          </a:xfrm>
          <a:prstGeom prst="rect">
            <a:avLst/>
          </a:prstGeom>
          <a:noFill/>
          <a:ln>
            <a:noFill/>
          </a:ln>
        </p:spPr>
      </p:pic>
      <p:sp>
        <p:nvSpPr>
          <p:cNvPr id="134" name="Google Shape;134;p25"/>
          <p:cNvSpPr txBox="1"/>
          <p:nvPr/>
        </p:nvSpPr>
        <p:spPr>
          <a:xfrm>
            <a:off x="3162041" y="4254283"/>
            <a:ext cx="1529400" cy="669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Arial"/>
                <a:ea typeface="Arial"/>
                <a:cs typeface="Arial"/>
                <a:sym typeface="Arial"/>
              </a:rPr>
              <a:t>Flex-box</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Arial"/>
                <a:ea typeface="Arial"/>
                <a:cs typeface="Arial"/>
                <a:sym typeface="Arial"/>
              </a:rPr>
              <a:t>Unidimensional</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5" name="Google Shape;135;p25"/>
          <p:cNvSpPr txBox="1"/>
          <p:nvPr/>
        </p:nvSpPr>
        <p:spPr>
          <a:xfrm>
            <a:off x="4956054" y="4254283"/>
            <a:ext cx="1529400" cy="669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Arial"/>
                <a:ea typeface="Arial"/>
                <a:cs typeface="Arial"/>
                <a:sym typeface="Arial"/>
              </a:rPr>
              <a:t>Grid</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Arial"/>
                <a:ea typeface="Arial"/>
                <a:cs typeface="Arial"/>
                <a:sym typeface="Arial"/>
              </a:rPr>
              <a:t>Bidimensional</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000" u="none" cap="none" strike="noStrike">
                <a:solidFill>
                  <a:srgbClr val="000000"/>
                </a:solidFill>
                <a:latin typeface="Arial"/>
                <a:ea typeface="Arial"/>
                <a:cs typeface="Arial"/>
                <a:sym typeface="Arial"/>
              </a:rPr>
              <a:t>Modal </a:t>
            </a:r>
            <a:endParaRPr b="1" i="0" sz="900" u="none" cap="none" strike="noStrike">
              <a:solidFill>
                <a:srgbClr val="000000"/>
              </a:solidFill>
              <a:latin typeface="Arial"/>
              <a:ea typeface="Arial"/>
              <a:cs typeface="Arial"/>
              <a:sym typeface="Arial"/>
            </a:endParaRPr>
          </a:p>
        </p:txBody>
      </p:sp>
      <p:sp>
        <p:nvSpPr>
          <p:cNvPr id="321" name="Google Shape;321;p52"/>
          <p:cNvSpPr txBox="1"/>
          <p:nvPr/>
        </p:nvSpPr>
        <p:spPr>
          <a:xfrm>
            <a:off x="168965" y="1093781"/>
            <a:ext cx="8826000" cy="3024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2400" u="none" cap="none" strike="noStrike">
                <a:solidFill>
                  <a:srgbClr val="000000"/>
                </a:solidFill>
                <a:latin typeface="Arial"/>
                <a:ea typeface="Arial"/>
                <a:cs typeface="Arial"/>
                <a:sym typeface="Arial"/>
              </a:rPr>
              <a:t>Los ​pop ups​ son ventanas emergentes que se abren cuando el usuario interacciona con cierto elemento de una página como un botón o un enlace. Para que el modal pueda funcionar, Bootstrap lo que hace es usar la etiqueta de data-toggle (en este caso modal) y la etiqueta de data-target (en el ejemplo es el id del modal que se crea abajo). Para cerrar el modal se usa la etiqueta html de data-dismiss=”modal”. Dentro del modal podes colocar el contenido que quieras. </a:t>
            </a:r>
            <a:endParaRPr b="0" i="0" sz="18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000" u="none" cap="none" strike="noStrike">
                <a:solidFill>
                  <a:srgbClr val="000000"/>
                </a:solidFill>
                <a:latin typeface="Arial"/>
                <a:ea typeface="Arial"/>
                <a:cs typeface="Arial"/>
                <a:sym typeface="Arial"/>
              </a:rPr>
              <a:t>Modal </a:t>
            </a:r>
            <a:endParaRPr b="1" i="0" sz="900" u="none" cap="none" strike="noStrike">
              <a:solidFill>
                <a:srgbClr val="000000"/>
              </a:solidFill>
              <a:latin typeface="Arial"/>
              <a:ea typeface="Arial"/>
              <a:cs typeface="Arial"/>
              <a:sym typeface="Arial"/>
            </a:endParaRPr>
          </a:p>
        </p:txBody>
      </p:sp>
      <p:pic>
        <p:nvPicPr>
          <p:cNvPr id="327" name="Google Shape;327;p53"/>
          <p:cNvPicPr preferRelativeResize="0"/>
          <p:nvPr/>
        </p:nvPicPr>
        <p:blipFill rotWithShape="1">
          <a:blip r:embed="rId3">
            <a:alphaModFix/>
          </a:blip>
          <a:srcRect b="0" l="0" r="0" t="0"/>
          <a:stretch/>
        </p:blipFill>
        <p:spPr>
          <a:xfrm>
            <a:off x="155988" y="1030902"/>
            <a:ext cx="7629525" cy="3964781"/>
          </a:xfrm>
          <a:prstGeom prst="rect">
            <a:avLst/>
          </a:prstGeom>
          <a:noFill/>
          <a:ln>
            <a:noFill/>
          </a:ln>
          <a:effectLst>
            <a:outerShdw blurRad="292100" rotWithShape="0" algn="tl" dir="2700000" dist="139700">
              <a:srgbClr val="333333">
                <a:alpha val="64709"/>
              </a:srgbClr>
            </a:outerShdw>
          </a:effectLst>
        </p:spPr>
      </p:pic>
      <p:pic>
        <p:nvPicPr>
          <p:cNvPr id="328" name="Google Shape;328;p53"/>
          <p:cNvPicPr preferRelativeResize="0"/>
          <p:nvPr/>
        </p:nvPicPr>
        <p:blipFill rotWithShape="1">
          <a:blip r:embed="rId4">
            <a:alphaModFix amt="70000"/>
          </a:blip>
          <a:srcRect b="0" l="0" r="0" t="0"/>
          <a:stretch/>
        </p:blipFill>
        <p:spPr>
          <a:xfrm>
            <a:off x="5001799" y="2882307"/>
            <a:ext cx="3986212" cy="1464469"/>
          </a:xfrm>
          <a:prstGeom prst="rect">
            <a:avLst/>
          </a:prstGeom>
          <a:noFill/>
          <a:ln>
            <a:noFill/>
          </a:ln>
          <a:effectLst>
            <a:outerShdw blurRad="292100" rotWithShape="0" algn="tl" dir="2700000" dist="139700">
              <a:srgbClr val="333333">
                <a:alpha val="64709"/>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000" u="none" cap="none" strike="noStrike">
                <a:solidFill>
                  <a:srgbClr val="000000"/>
                </a:solidFill>
                <a:latin typeface="Arial"/>
                <a:ea typeface="Arial"/>
                <a:cs typeface="Arial"/>
                <a:sym typeface="Arial"/>
              </a:rPr>
              <a:t>Table</a:t>
            </a:r>
            <a:endParaRPr b="1" i="0" sz="900" u="none" cap="none" strike="noStrike">
              <a:solidFill>
                <a:srgbClr val="000000"/>
              </a:solidFill>
              <a:latin typeface="Arial"/>
              <a:ea typeface="Arial"/>
              <a:cs typeface="Arial"/>
              <a:sym typeface="Arial"/>
            </a:endParaRPr>
          </a:p>
        </p:txBody>
      </p:sp>
      <p:sp>
        <p:nvSpPr>
          <p:cNvPr id="334" name="Google Shape;334;p54"/>
          <p:cNvSpPr txBox="1"/>
          <p:nvPr>
            <p:ph idx="1" type="body"/>
          </p:nvPr>
        </p:nvSpPr>
        <p:spPr>
          <a:xfrm>
            <a:off x="148829" y="1175147"/>
            <a:ext cx="8672700" cy="36519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SzPts val="1400"/>
              <a:buNone/>
            </a:pPr>
            <a:r>
              <a:rPr lang="es">
                <a:latin typeface="Arial"/>
                <a:ea typeface="Arial"/>
                <a:cs typeface="Arial"/>
                <a:sym typeface="Arial"/>
              </a:rPr>
              <a:t>Tenemos distintas clases para dar estilo a las tablas, estas son algunas de ellas:</a:t>
            </a:r>
            <a:endParaRPr/>
          </a:p>
          <a:p>
            <a:pPr indent="-254000" lvl="0" marL="342900" rtl="0" algn="l">
              <a:lnSpc>
                <a:spcPct val="90000"/>
              </a:lnSpc>
              <a:spcBef>
                <a:spcPts val="800"/>
              </a:spcBef>
              <a:spcAft>
                <a:spcPts val="0"/>
              </a:spcAft>
              <a:buSzPts val="1400"/>
              <a:buFont typeface="Noto Sans Symbols"/>
              <a:buChar char="✔"/>
            </a:pPr>
            <a:r>
              <a:rPr b="1" lang="es">
                <a:latin typeface="Arial"/>
                <a:ea typeface="Arial"/>
                <a:cs typeface="Arial"/>
                <a:sym typeface="Arial"/>
              </a:rPr>
              <a:t>.table </a:t>
            </a:r>
            <a:r>
              <a:rPr lang="es">
                <a:latin typeface="Arial"/>
                <a:ea typeface="Arial"/>
                <a:cs typeface="Arial"/>
                <a:sym typeface="Arial"/>
              </a:rPr>
              <a:t>(por defecto)</a:t>
            </a:r>
            <a:endParaRPr/>
          </a:p>
          <a:p>
            <a:pPr indent="-254000" lvl="0" marL="342900" rtl="0" algn="l">
              <a:lnSpc>
                <a:spcPct val="90000"/>
              </a:lnSpc>
              <a:spcBef>
                <a:spcPts val="800"/>
              </a:spcBef>
              <a:spcAft>
                <a:spcPts val="0"/>
              </a:spcAft>
              <a:buSzPts val="1400"/>
              <a:buFont typeface="Noto Sans Symbols"/>
              <a:buChar char="✔"/>
            </a:pPr>
            <a:r>
              <a:rPr b="1" lang="es">
                <a:latin typeface="Arial"/>
                <a:ea typeface="Arial"/>
                <a:cs typeface="Arial"/>
                <a:sym typeface="Arial"/>
              </a:rPr>
              <a:t>.table-hover </a:t>
            </a:r>
            <a:endParaRPr/>
          </a:p>
          <a:p>
            <a:pPr indent="-254000" lvl="0" marL="342900" rtl="0" algn="l">
              <a:lnSpc>
                <a:spcPct val="90000"/>
              </a:lnSpc>
              <a:spcBef>
                <a:spcPts val="800"/>
              </a:spcBef>
              <a:spcAft>
                <a:spcPts val="0"/>
              </a:spcAft>
              <a:buSzPts val="1400"/>
              <a:buFont typeface="Noto Sans Symbols"/>
              <a:buChar char="✔"/>
            </a:pPr>
            <a:r>
              <a:rPr b="1" lang="es">
                <a:latin typeface="Arial"/>
                <a:ea typeface="Arial"/>
                <a:cs typeface="Arial"/>
                <a:sym typeface="Arial"/>
              </a:rPr>
              <a:t>.table-striped</a:t>
            </a:r>
            <a:endParaRPr b="1">
              <a:latin typeface="Arial"/>
              <a:ea typeface="Arial"/>
              <a:cs typeface="Arial"/>
              <a:sym typeface="Arial"/>
            </a:endParaRPr>
          </a:p>
          <a:p>
            <a:pPr indent="-165100" lvl="0" marL="342900" rtl="0" algn="l">
              <a:lnSpc>
                <a:spcPct val="90000"/>
              </a:lnSpc>
              <a:spcBef>
                <a:spcPts val="800"/>
              </a:spcBef>
              <a:spcAft>
                <a:spcPts val="0"/>
              </a:spcAft>
              <a:buSzPts val="1400"/>
              <a:buFont typeface="Noto Sans Symbols"/>
              <a:buNone/>
            </a:pPr>
            <a:r>
              <a:t/>
            </a:r>
            <a:endParaRPr/>
          </a:p>
        </p:txBody>
      </p:sp>
      <p:pic>
        <p:nvPicPr>
          <p:cNvPr id="335" name="Google Shape;335;p54"/>
          <p:cNvPicPr preferRelativeResize="0"/>
          <p:nvPr/>
        </p:nvPicPr>
        <p:blipFill rotWithShape="1">
          <a:blip r:embed="rId3">
            <a:alphaModFix/>
          </a:blip>
          <a:srcRect b="0" l="0" r="0" t="0"/>
          <a:stretch/>
        </p:blipFill>
        <p:spPr>
          <a:xfrm>
            <a:off x="322659" y="3323954"/>
            <a:ext cx="2662169" cy="916847"/>
          </a:xfrm>
          <a:prstGeom prst="rect">
            <a:avLst/>
          </a:prstGeom>
          <a:noFill/>
          <a:ln>
            <a:noFill/>
          </a:ln>
          <a:effectLst>
            <a:outerShdw blurRad="292100" rotWithShape="0" algn="tl" dir="2700000" dist="139700">
              <a:srgbClr val="333333">
                <a:alpha val="64709"/>
              </a:srgbClr>
            </a:outerShdw>
          </a:effectLst>
        </p:spPr>
      </p:pic>
      <p:pic>
        <p:nvPicPr>
          <p:cNvPr id="336" name="Google Shape;336;p54"/>
          <p:cNvPicPr preferRelativeResize="0"/>
          <p:nvPr/>
        </p:nvPicPr>
        <p:blipFill rotWithShape="1">
          <a:blip r:embed="rId4">
            <a:alphaModFix/>
          </a:blip>
          <a:srcRect b="0" l="0" r="0" t="0"/>
          <a:stretch/>
        </p:blipFill>
        <p:spPr>
          <a:xfrm>
            <a:off x="3956477" y="1982114"/>
            <a:ext cx="2902854" cy="1521613"/>
          </a:xfrm>
          <a:prstGeom prst="rect">
            <a:avLst/>
          </a:prstGeom>
          <a:noFill/>
          <a:ln>
            <a:noFill/>
          </a:ln>
          <a:effectLst>
            <a:outerShdw blurRad="292100" rotWithShape="0" algn="tl" dir="2700000" dist="139700">
              <a:srgbClr val="333333">
                <a:alpha val="64709"/>
              </a:srgbClr>
            </a:outerShdw>
          </a:effectLst>
        </p:spPr>
      </p:pic>
      <p:pic>
        <p:nvPicPr>
          <p:cNvPr id="337" name="Google Shape;337;p54"/>
          <p:cNvPicPr preferRelativeResize="0"/>
          <p:nvPr/>
        </p:nvPicPr>
        <p:blipFill rotWithShape="1">
          <a:blip r:embed="rId5">
            <a:alphaModFix/>
          </a:blip>
          <a:srcRect b="0" l="0" r="0" t="0"/>
          <a:stretch/>
        </p:blipFill>
        <p:spPr>
          <a:xfrm>
            <a:off x="7177564" y="1693067"/>
            <a:ext cx="1576923" cy="3261772"/>
          </a:xfrm>
          <a:prstGeom prst="rect">
            <a:avLst/>
          </a:prstGeom>
          <a:noFill/>
          <a:ln>
            <a:noFill/>
          </a:ln>
          <a:effectLst>
            <a:outerShdw blurRad="292100" rotWithShape="0" algn="tl" dir="2700000" dist="139700">
              <a:srgbClr val="333333">
                <a:alpha val="64709"/>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5"/>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000" u="none" cap="none" strike="noStrike">
                <a:solidFill>
                  <a:srgbClr val="000000"/>
                </a:solidFill>
                <a:latin typeface="Arial"/>
                <a:ea typeface="Arial"/>
                <a:cs typeface="Arial"/>
                <a:sym typeface="Arial"/>
              </a:rPr>
              <a:t>Progress bar</a:t>
            </a:r>
            <a:endParaRPr b="1" i="0" sz="900" u="none" cap="none" strike="noStrike">
              <a:solidFill>
                <a:srgbClr val="000000"/>
              </a:solidFill>
              <a:latin typeface="Arial"/>
              <a:ea typeface="Arial"/>
              <a:cs typeface="Arial"/>
              <a:sym typeface="Arial"/>
            </a:endParaRPr>
          </a:p>
        </p:txBody>
      </p:sp>
      <p:pic>
        <p:nvPicPr>
          <p:cNvPr id="343" name="Google Shape;343;p55"/>
          <p:cNvPicPr preferRelativeResize="0"/>
          <p:nvPr/>
        </p:nvPicPr>
        <p:blipFill rotWithShape="1">
          <a:blip r:embed="rId3">
            <a:alphaModFix/>
          </a:blip>
          <a:srcRect b="0" l="0" r="0" t="0"/>
          <a:stretch/>
        </p:blipFill>
        <p:spPr>
          <a:xfrm>
            <a:off x="175212" y="1060613"/>
            <a:ext cx="8793576" cy="2944857"/>
          </a:xfrm>
          <a:prstGeom prst="rect">
            <a:avLst/>
          </a:prstGeom>
          <a:noFill/>
          <a:ln>
            <a:noFill/>
          </a:ln>
        </p:spPr>
      </p:pic>
      <p:pic>
        <p:nvPicPr>
          <p:cNvPr id="344" name="Google Shape;344;p55"/>
          <p:cNvPicPr preferRelativeResize="0"/>
          <p:nvPr/>
        </p:nvPicPr>
        <p:blipFill rotWithShape="1">
          <a:blip r:embed="rId4">
            <a:alphaModFix/>
          </a:blip>
          <a:srcRect b="5474" l="0" r="0" t="2672"/>
          <a:stretch/>
        </p:blipFill>
        <p:spPr>
          <a:xfrm>
            <a:off x="3556281" y="3657225"/>
            <a:ext cx="5333100" cy="11226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6"/>
          <p:cNvSpPr txBox="1"/>
          <p:nvPr/>
        </p:nvSpPr>
        <p:spPr>
          <a:xfrm>
            <a:off x="1" y="316523"/>
            <a:ext cx="9144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000" u="none" cap="none" strike="noStrike">
                <a:solidFill>
                  <a:srgbClr val="000000"/>
                </a:solidFill>
                <a:latin typeface="Arial"/>
                <a:ea typeface="Arial"/>
                <a:cs typeface="Arial"/>
                <a:sym typeface="Arial"/>
              </a:rPr>
              <a:t>Ejemplos</a:t>
            </a:r>
            <a:endParaRPr b="1" i="0" sz="900" u="none" cap="none" strike="noStrike">
              <a:solidFill>
                <a:srgbClr val="000000"/>
              </a:solidFill>
              <a:latin typeface="Arial"/>
              <a:ea typeface="Arial"/>
              <a:cs typeface="Arial"/>
              <a:sym typeface="Arial"/>
            </a:endParaRPr>
          </a:p>
        </p:txBody>
      </p:sp>
      <p:sp>
        <p:nvSpPr>
          <p:cNvPr id="350" name="Google Shape;350;p56"/>
          <p:cNvSpPr txBox="1"/>
          <p:nvPr/>
        </p:nvSpPr>
        <p:spPr>
          <a:xfrm>
            <a:off x="616225" y="2133168"/>
            <a:ext cx="8249400" cy="885000"/>
          </a:xfrm>
          <a:prstGeom prst="rect">
            <a:avLst/>
          </a:prstGeom>
          <a:noFill/>
          <a:ln>
            <a:noFill/>
          </a:ln>
        </p:spPr>
        <p:txBody>
          <a:bodyPr anchorCtr="0" anchor="t" bIns="34275" lIns="68575" spcFirstLastPara="1" rIns="68575" wrap="square" tIns="34275">
            <a:spAutoFit/>
          </a:bodyPr>
          <a:lstStyle/>
          <a:p>
            <a:pPr indent="-209550" lvl="0" marL="215900" marR="0" rtl="0" algn="ctr">
              <a:lnSpc>
                <a:spcPct val="100000"/>
              </a:lnSpc>
              <a:spcBef>
                <a:spcPts val="0"/>
              </a:spcBef>
              <a:spcAft>
                <a:spcPts val="0"/>
              </a:spcAft>
              <a:buClr>
                <a:srgbClr val="000000"/>
              </a:buClr>
              <a:buSzPts val="2100"/>
              <a:buFont typeface="Noto Sans Symbols"/>
              <a:buChar char="✔"/>
            </a:pPr>
            <a:r>
              <a:rPr b="1" i="0" lang="es" sz="2100" u="sng" cap="none" strike="noStrike">
                <a:solidFill>
                  <a:srgbClr val="2E75B5"/>
                </a:solidFill>
                <a:latin typeface="Calibri"/>
                <a:ea typeface="Calibri"/>
                <a:cs typeface="Calibri"/>
                <a:sym typeface="Calibri"/>
                <a:hlinkClick r:id="rId3">
                  <a:extLst>
                    <a:ext uri="{A12FA001-AC4F-418D-AE19-62706E023703}">
                      <ahyp:hlinkClr val="tx"/>
                    </a:ext>
                  </a:extLst>
                </a:hlinkClick>
              </a:rPr>
              <a:t> https://getbootstrap.com/docs/4.0/examples/</a:t>
            </a:r>
            <a:endParaRPr b="1" i="0" sz="2100" u="none" cap="none" strike="noStrike">
              <a:solidFill>
                <a:srgbClr val="2E75B5"/>
              </a:solidFill>
              <a:latin typeface="Calibri"/>
              <a:ea typeface="Calibri"/>
              <a:cs typeface="Calibri"/>
              <a:sym typeface="Calibri"/>
            </a:endParaRPr>
          </a:p>
          <a:p>
            <a:pPr indent="-209550" lvl="0" marL="215900" marR="0" rtl="0" algn="ctr">
              <a:lnSpc>
                <a:spcPct val="100000"/>
              </a:lnSpc>
              <a:spcBef>
                <a:spcPts val="0"/>
              </a:spcBef>
              <a:spcAft>
                <a:spcPts val="0"/>
              </a:spcAft>
              <a:buClr>
                <a:srgbClr val="000000"/>
              </a:buClr>
              <a:buSzPts val="2100"/>
              <a:buFont typeface="Noto Sans Symbols"/>
              <a:buChar char="✔"/>
            </a:pPr>
            <a:r>
              <a:rPr b="1" i="0" lang="es" sz="2100" u="sng" cap="none" strike="noStrike">
                <a:solidFill>
                  <a:srgbClr val="2E75B5"/>
                </a:solidFill>
                <a:latin typeface="Calibri"/>
                <a:ea typeface="Calibri"/>
                <a:cs typeface="Calibri"/>
                <a:sym typeface="Calibri"/>
                <a:hlinkClick r:id="rId4">
                  <a:extLst>
                    <a:ext uri="{A12FA001-AC4F-418D-AE19-62706E023703}">
                      <ahyp:hlinkClr val="tx"/>
                    </a:ext>
                  </a:extLst>
                </a:hlinkClick>
              </a:rPr>
              <a:t> https://www.w3schools.com/bootstrap/bootstrap_templates.asp</a:t>
            </a:r>
            <a:endParaRPr b="1" i="0" sz="2100" u="none" cap="none" strike="noStrike">
              <a:solidFill>
                <a:srgbClr val="2E75B5"/>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idx="1" type="body"/>
          </p:nvPr>
        </p:nvSpPr>
        <p:spPr>
          <a:xfrm>
            <a:off x="149087" y="1175657"/>
            <a:ext cx="8667000" cy="3651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s" sz="2400">
                <a:solidFill>
                  <a:schemeClr val="dk1"/>
                </a:solidFill>
                <a:latin typeface="Arial"/>
                <a:ea typeface="Arial"/>
                <a:cs typeface="Arial"/>
                <a:sym typeface="Arial"/>
              </a:rPr>
              <a:t>Para empezar, solo necesitamos definir un container, el cual actuara como elemento padre. A este elemento le asignaremos en CSS:</a:t>
            </a:r>
            <a:endParaRPr/>
          </a:p>
          <a:p>
            <a:pPr indent="0" lvl="0" marL="0" rtl="0" algn="l">
              <a:lnSpc>
                <a:spcPct val="90000"/>
              </a:lnSpc>
              <a:spcBef>
                <a:spcPts val="800"/>
              </a:spcBef>
              <a:spcAft>
                <a:spcPts val="0"/>
              </a:spcAft>
              <a:buSzPts val="1400"/>
              <a:buNone/>
            </a:pPr>
            <a:r>
              <a:t/>
            </a:r>
            <a:endParaRPr sz="2400">
              <a:solidFill>
                <a:schemeClr val="dk1"/>
              </a:solidFill>
              <a:latin typeface="Arial"/>
              <a:ea typeface="Arial"/>
              <a:cs typeface="Arial"/>
              <a:sym typeface="Arial"/>
            </a:endParaRPr>
          </a:p>
          <a:p>
            <a:pPr indent="0" lvl="0" marL="0" rtl="0" algn="l">
              <a:lnSpc>
                <a:spcPct val="90000"/>
              </a:lnSpc>
              <a:spcBef>
                <a:spcPts val="800"/>
              </a:spcBef>
              <a:spcAft>
                <a:spcPts val="0"/>
              </a:spcAft>
              <a:buSzPts val="1400"/>
              <a:buNone/>
            </a:pPr>
            <a:r>
              <a:rPr b="1" lang="es" sz="2400">
                <a:solidFill>
                  <a:schemeClr val="dk1"/>
                </a:solidFill>
                <a:latin typeface="Arial"/>
                <a:ea typeface="Arial"/>
                <a:cs typeface="Arial"/>
                <a:sym typeface="Arial"/>
              </a:rPr>
              <a:t>.container { </a:t>
            </a:r>
            <a:endParaRPr/>
          </a:p>
          <a:p>
            <a:pPr indent="0" lvl="0" marL="0" rtl="0" algn="l">
              <a:lnSpc>
                <a:spcPct val="90000"/>
              </a:lnSpc>
              <a:spcBef>
                <a:spcPts val="800"/>
              </a:spcBef>
              <a:spcAft>
                <a:spcPts val="0"/>
              </a:spcAft>
              <a:buSzPts val="1400"/>
              <a:buNone/>
            </a:pPr>
            <a:r>
              <a:rPr b="1" lang="es" sz="2400">
                <a:solidFill>
                  <a:schemeClr val="dk1"/>
                </a:solidFill>
                <a:latin typeface="Arial"/>
                <a:ea typeface="Arial"/>
                <a:cs typeface="Arial"/>
                <a:sym typeface="Arial"/>
              </a:rPr>
              <a:t>	display: grid;</a:t>
            </a:r>
            <a:endParaRPr/>
          </a:p>
          <a:p>
            <a:pPr indent="0" lvl="0" marL="0" rtl="0" algn="l">
              <a:lnSpc>
                <a:spcPct val="90000"/>
              </a:lnSpc>
              <a:spcBef>
                <a:spcPts val="800"/>
              </a:spcBef>
              <a:spcAft>
                <a:spcPts val="0"/>
              </a:spcAft>
              <a:buSzPts val="1400"/>
              <a:buNone/>
            </a:pPr>
            <a:r>
              <a:rPr b="1" lang="es" sz="2400">
                <a:solidFill>
                  <a:schemeClr val="dk1"/>
                </a:solidFill>
                <a:latin typeface="Arial"/>
                <a:ea typeface="Arial"/>
                <a:cs typeface="Arial"/>
                <a:sym typeface="Arial"/>
              </a:rPr>
              <a:t> }</a:t>
            </a:r>
            <a:endParaRPr/>
          </a:p>
        </p:txBody>
      </p:sp>
      <p:sp>
        <p:nvSpPr>
          <p:cNvPr id="141" name="Google Shape;141;p26"/>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 Grid Container</a:t>
            </a:r>
            <a:endParaRPr b="1" i="0" sz="1100" u="none" cap="none" strike="noStrike">
              <a:solidFill>
                <a:srgbClr val="000000"/>
              </a:solidFill>
              <a:latin typeface="Arial"/>
              <a:ea typeface="Arial"/>
              <a:cs typeface="Arial"/>
              <a:sym typeface="Arial"/>
            </a:endParaRPr>
          </a:p>
        </p:txBody>
      </p:sp>
      <p:pic>
        <p:nvPicPr>
          <p:cNvPr id="142" name="Google Shape;142;p26"/>
          <p:cNvPicPr preferRelativeResize="0"/>
          <p:nvPr/>
        </p:nvPicPr>
        <p:blipFill rotWithShape="1">
          <a:blip r:embed="rId3">
            <a:alphaModFix/>
          </a:blip>
          <a:srcRect b="0" l="0" r="0" t="7595"/>
          <a:stretch/>
        </p:blipFill>
        <p:spPr>
          <a:xfrm>
            <a:off x="4164495" y="2069272"/>
            <a:ext cx="3210339" cy="304906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Grid Lines</a:t>
            </a:r>
            <a:endParaRPr b="1" i="0" sz="1100" u="none" cap="none" strike="noStrike">
              <a:solidFill>
                <a:srgbClr val="000000"/>
              </a:solidFill>
              <a:latin typeface="Arial"/>
              <a:ea typeface="Arial"/>
              <a:cs typeface="Arial"/>
              <a:sym typeface="Arial"/>
            </a:endParaRPr>
          </a:p>
        </p:txBody>
      </p:sp>
      <p:pic>
        <p:nvPicPr>
          <p:cNvPr id="148" name="Google Shape;148;p27"/>
          <p:cNvPicPr preferRelativeResize="0"/>
          <p:nvPr/>
        </p:nvPicPr>
        <p:blipFill rotWithShape="1">
          <a:blip r:embed="rId3">
            <a:alphaModFix/>
          </a:blip>
          <a:srcRect b="0" l="0" r="0" t="0"/>
          <a:stretch/>
        </p:blipFill>
        <p:spPr>
          <a:xfrm>
            <a:off x="2226366" y="1009916"/>
            <a:ext cx="4641572" cy="41335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idx="1" type="body"/>
          </p:nvPr>
        </p:nvSpPr>
        <p:spPr>
          <a:xfrm>
            <a:off x="149087" y="1175657"/>
            <a:ext cx="8667000" cy="3651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s" sz="2400">
                <a:solidFill>
                  <a:schemeClr val="dk1"/>
                </a:solidFill>
                <a:latin typeface="Arial"/>
                <a:ea typeface="Arial"/>
                <a:cs typeface="Arial"/>
                <a:sym typeface="Arial"/>
              </a:rPr>
              <a:t>Nos permite crear filas o columnas a nuestro gusto o necesidad.</a:t>
            </a:r>
            <a:endParaRPr/>
          </a:p>
          <a:p>
            <a:pPr indent="-342900" lvl="0" marL="342900" rtl="0" algn="l">
              <a:lnSpc>
                <a:spcPct val="90000"/>
              </a:lnSpc>
              <a:spcBef>
                <a:spcPts val="800"/>
              </a:spcBef>
              <a:spcAft>
                <a:spcPts val="0"/>
              </a:spcAft>
              <a:buSzPts val="1400"/>
              <a:buFont typeface="Noto Sans Symbols"/>
              <a:buChar char="✔"/>
            </a:pPr>
            <a:r>
              <a:rPr b="1" lang="es" sz="2400">
                <a:solidFill>
                  <a:schemeClr val="dk1"/>
                </a:solidFill>
                <a:latin typeface="Arial"/>
                <a:ea typeface="Arial"/>
                <a:cs typeface="Arial"/>
                <a:sym typeface="Arial"/>
              </a:rPr>
              <a:t>grid-template-columns: </a:t>
            </a:r>
            <a:r>
              <a:rPr lang="es" sz="2400">
                <a:solidFill>
                  <a:schemeClr val="dk1"/>
                </a:solidFill>
                <a:latin typeface="Arial"/>
                <a:ea typeface="Arial"/>
                <a:cs typeface="Arial"/>
                <a:sym typeface="Arial"/>
              </a:rPr>
              <a:t>columna1 columna2 columna3;</a:t>
            </a:r>
            <a:endParaRPr/>
          </a:p>
          <a:p>
            <a:pPr indent="-342900" lvl="0" marL="342900" rtl="0" algn="l">
              <a:lnSpc>
                <a:spcPct val="90000"/>
              </a:lnSpc>
              <a:spcBef>
                <a:spcPts val="800"/>
              </a:spcBef>
              <a:spcAft>
                <a:spcPts val="0"/>
              </a:spcAft>
              <a:buSzPts val="1400"/>
              <a:buFont typeface="Noto Sans Symbols"/>
              <a:buChar char="✔"/>
            </a:pPr>
            <a:r>
              <a:rPr b="1" lang="es" sz="2400">
                <a:solidFill>
                  <a:schemeClr val="dk1"/>
                </a:solidFill>
                <a:latin typeface="Arial"/>
                <a:ea typeface="Arial"/>
                <a:cs typeface="Arial"/>
                <a:sym typeface="Arial"/>
              </a:rPr>
              <a:t>grid-template-rows: </a:t>
            </a:r>
            <a:r>
              <a:rPr lang="es" sz="2400">
                <a:solidFill>
                  <a:schemeClr val="dk1"/>
                </a:solidFill>
                <a:latin typeface="Arial"/>
                <a:ea typeface="Arial"/>
                <a:cs typeface="Arial"/>
                <a:sym typeface="Arial"/>
              </a:rPr>
              <a:t>fila1 fila2 fila3;</a:t>
            </a:r>
            <a:endParaRPr/>
          </a:p>
          <a:p>
            <a:pPr indent="0" lvl="0" marL="0" rtl="0" algn="l">
              <a:lnSpc>
                <a:spcPct val="90000"/>
              </a:lnSpc>
              <a:spcBef>
                <a:spcPts val="800"/>
              </a:spcBef>
              <a:spcAft>
                <a:spcPts val="0"/>
              </a:spcAft>
              <a:buSzPts val="1400"/>
              <a:buNone/>
            </a:pPr>
            <a:r>
              <a:rPr lang="es" sz="2400">
                <a:solidFill>
                  <a:schemeClr val="dk1"/>
                </a:solidFill>
                <a:latin typeface="Arial"/>
                <a:ea typeface="Arial"/>
                <a:cs typeface="Arial"/>
                <a:sym typeface="Arial"/>
              </a:rPr>
              <a:t>Podemos abreviar esto con:</a:t>
            </a:r>
            <a:endParaRPr/>
          </a:p>
          <a:p>
            <a:pPr indent="-342900" lvl="0" marL="342900" rtl="0" algn="l">
              <a:lnSpc>
                <a:spcPct val="90000"/>
              </a:lnSpc>
              <a:spcBef>
                <a:spcPts val="800"/>
              </a:spcBef>
              <a:spcAft>
                <a:spcPts val="0"/>
              </a:spcAft>
              <a:buSzPts val="1400"/>
              <a:buFont typeface="Noto Sans Symbols"/>
              <a:buChar char="✔"/>
            </a:pPr>
            <a:r>
              <a:rPr b="1" lang="es" sz="2400">
                <a:solidFill>
                  <a:schemeClr val="dk1"/>
                </a:solidFill>
                <a:latin typeface="Arial"/>
                <a:ea typeface="Arial"/>
                <a:cs typeface="Arial"/>
                <a:sym typeface="Arial"/>
              </a:rPr>
              <a:t>grid-template: </a:t>
            </a:r>
            <a:r>
              <a:rPr lang="es" sz="2400">
                <a:solidFill>
                  <a:schemeClr val="dk1"/>
                </a:solidFill>
                <a:latin typeface="Arial"/>
                <a:ea typeface="Arial"/>
                <a:cs typeface="Arial"/>
                <a:sym typeface="Arial"/>
              </a:rPr>
              <a:t>&lt;rows&gt; / &lt;columns&gt;</a:t>
            </a:r>
            <a:endParaRPr/>
          </a:p>
          <a:p>
            <a:pPr indent="0" lvl="0" marL="0" rtl="0" algn="l">
              <a:lnSpc>
                <a:spcPct val="90000"/>
              </a:lnSpc>
              <a:spcBef>
                <a:spcPts val="800"/>
              </a:spcBef>
              <a:spcAft>
                <a:spcPts val="0"/>
              </a:spcAft>
              <a:buSzPts val="1400"/>
              <a:buNone/>
            </a:pPr>
            <a:r>
              <a:t/>
            </a:r>
            <a:endParaRPr sz="2400">
              <a:solidFill>
                <a:schemeClr val="dk1"/>
              </a:solidFill>
              <a:latin typeface="Arial"/>
              <a:ea typeface="Arial"/>
              <a:cs typeface="Arial"/>
              <a:sym typeface="Arial"/>
            </a:endParaRPr>
          </a:p>
        </p:txBody>
      </p:sp>
      <p:sp>
        <p:nvSpPr>
          <p:cNvPr id="154" name="Google Shape;154;p28"/>
          <p:cNvSpPr txBox="1"/>
          <p:nvPr/>
        </p:nvSpPr>
        <p:spPr>
          <a:xfrm>
            <a:off x="1" y="316523"/>
            <a:ext cx="9144000" cy="746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Grid Templates</a:t>
            </a:r>
            <a:endParaRPr b="1" i="0" sz="33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149087" y="1175657"/>
            <a:ext cx="8667000" cy="3651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s" sz="2400">
                <a:solidFill>
                  <a:schemeClr val="dk1"/>
                </a:solidFill>
                <a:latin typeface="Arial"/>
                <a:ea typeface="Arial"/>
                <a:cs typeface="Arial"/>
                <a:sym typeface="Arial"/>
              </a:rPr>
              <a:t>Nos permite repetir patrones para definir filas o columnas.</a:t>
            </a:r>
            <a:endParaRPr/>
          </a:p>
          <a:p>
            <a:pPr indent="0" lvl="0" marL="0" rtl="0" algn="l">
              <a:lnSpc>
                <a:spcPct val="90000"/>
              </a:lnSpc>
              <a:spcBef>
                <a:spcPts val="800"/>
              </a:spcBef>
              <a:spcAft>
                <a:spcPts val="0"/>
              </a:spcAft>
              <a:buSzPts val="1400"/>
              <a:buNone/>
            </a:pPr>
            <a:r>
              <a:t/>
            </a:r>
            <a:endParaRPr sz="2400">
              <a:solidFill>
                <a:schemeClr val="dk1"/>
              </a:solidFill>
              <a:latin typeface="Arial"/>
              <a:ea typeface="Arial"/>
              <a:cs typeface="Arial"/>
              <a:sym typeface="Arial"/>
            </a:endParaRPr>
          </a:p>
          <a:p>
            <a:pPr indent="0" lvl="0" marL="0" rtl="0" algn="ctr">
              <a:lnSpc>
                <a:spcPct val="90000"/>
              </a:lnSpc>
              <a:spcBef>
                <a:spcPts val="800"/>
              </a:spcBef>
              <a:spcAft>
                <a:spcPts val="0"/>
              </a:spcAft>
              <a:buSzPts val="1400"/>
              <a:buNone/>
            </a:pPr>
            <a:r>
              <a:rPr b="1" lang="es" sz="2400">
                <a:solidFill>
                  <a:schemeClr val="dk1"/>
                </a:solidFill>
                <a:latin typeface="Arial"/>
                <a:ea typeface="Arial"/>
                <a:cs typeface="Arial"/>
                <a:sym typeface="Arial"/>
              </a:rPr>
              <a:t>repeat(&lt;veces a repetir&gt;, &lt;patrón&gt;)</a:t>
            </a:r>
            <a:endParaRPr/>
          </a:p>
          <a:p>
            <a:pPr indent="0" lvl="0" marL="0" rtl="0" algn="ctr">
              <a:lnSpc>
                <a:spcPct val="90000"/>
              </a:lnSpc>
              <a:spcBef>
                <a:spcPts val="800"/>
              </a:spcBef>
              <a:spcAft>
                <a:spcPts val="0"/>
              </a:spcAft>
              <a:buSzPts val="1400"/>
              <a:buNone/>
            </a:pPr>
            <a:r>
              <a:rPr b="1" lang="es" sz="2400">
                <a:solidFill>
                  <a:schemeClr val="dk1"/>
                </a:solidFill>
                <a:latin typeface="Arial"/>
                <a:ea typeface="Arial"/>
                <a:cs typeface="Arial"/>
                <a:sym typeface="Arial"/>
              </a:rPr>
              <a:t>grid-template-rows: repeat(6,150px);</a:t>
            </a:r>
            <a:endParaRPr/>
          </a:p>
          <a:p>
            <a:pPr indent="0" lvl="0" marL="0" rtl="0" algn="ctr">
              <a:lnSpc>
                <a:spcPct val="90000"/>
              </a:lnSpc>
              <a:spcBef>
                <a:spcPts val="800"/>
              </a:spcBef>
              <a:spcAft>
                <a:spcPts val="0"/>
              </a:spcAft>
              <a:buSzPts val="1400"/>
              <a:buNone/>
            </a:pPr>
            <a:r>
              <a:t/>
            </a:r>
            <a:endParaRPr b="1" sz="2400">
              <a:solidFill>
                <a:schemeClr val="dk1"/>
              </a:solidFill>
              <a:latin typeface="Arial"/>
              <a:ea typeface="Arial"/>
              <a:cs typeface="Arial"/>
              <a:sym typeface="Arial"/>
            </a:endParaRPr>
          </a:p>
          <a:p>
            <a:pPr indent="0" lvl="0" marL="0" rtl="0" algn="l">
              <a:lnSpc>
                <a:spcPct val="90000"/>
              </a:lnSpc>
              <a:spcBef>
                <a:spcPts val="800"/>
              </a:spcBef>
              <a:spcAft>
                <a:spcPts val="0"/>
              </a:spcAft>
              <a:buSzPts val="1400"/>
              <a:buNone/>
            </a:pPr>
            <a:r>
              <a:t/>
            </a:r>
            <a:endParaRPr sz="2400">
              <a:solidFill>
                <a:schemeClr val="dk1"/>
              </a:solidFill>
              <a:latin typeface="Arial"/>
              <a:ea typeface="Arial"/>
              <a:cs typeface="Arial"/>
              <a:sym typeface="Arial"/>
            </a:endParaRPr>
          </a:p>
        </p:txBody>
      </p:sp>
      <p:sp>
        <p:nvSpPr>
          <p:cNvPr id="160" name="Google Shape;160;p29"/>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Repeat</a:t>
            </a:r>
            <a:endParaRPr b="1" i="0" sz="33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CSS Grid</a:t>
            </a:r>
            <a:endParaRPr b="1" i="0" sz="3300" u="none" cap="none" strike="noStrike">
              <a:solidFill>
                <a:srgbClr val="000000"/>
              </a:solidFill>
              <a:latin typeface="Arial"/>
              <a:ea typeface="Arial"/>
              <a:cs typeface="Arial"/>
              <a:sym typeface="Arial"/>
            </a:endParaRPr>
          </a:p>
        </p:txBody>
      </p:sp>
      <p:pic>
        <p:nvPicPr>
          <p:cNvPr descr="Image for post" id="166" name="Google Shape;166;p30"/>
          <p:cNvPicPr preferRelativeResize="0"/>
          <p:nvPr/>
        </p:nvPicPr>
        <p:blipFill rotWithShape="1">
          <a:blip r:embed="rId3">
            <a:alphaModFix/>
          </a:blip>
          <a:srcRect b="0" l="0" r="0" t="0"/>
          <a:stretch/>
        </p:blipFill>
        <p:spPr>
          <a:xfrm>
            <a:off x="201888" y="1314459"/>
            <a:ext cx="4260783" cy="3635228"/>
          </a:xfrm>
          <a:prstGeom prst="rect">
            <a:avLst/>
          </a:prstGeom>
          <a:noFill/>
          <a:ln>
            <a:noFill/>
          </a:ln>
        </p:spPr>
      </p:pic>
      <p:sp>
        <p:nvSpPr>
          <p:cNvPr id="167" name="Google Shape;167;p30"/>
          <p:cNvSpPr txBox="1"/>
          <p:nvPr/>
        </p:nvSpPr>
        <p:spPr>
          <a:xfrm>
            <a:off x="4681332" y="1314459"/>
            <a:ext cx="4559700" cy="228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Arial"/>
                <a:ea typeface="Arial"/>
                <a:cs typeface="Arial"/>
                <a:sym typeface="Arial"/>
              </a:rPr>
              <a:t>Con grid-temprate-columns: repeat(auto-fit, minmax(n));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Arial"/>
                <a:ea typeface="Arial"/>
                <a:cs typeface="Arial"/>
                <a:sym typeface="Arial"/>
              </a:rPr>
              <a:t>Le decimos que se autoajuste y que las columnas no tengan menos de el minmax que declaremos. </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idx="1" type="body"/>
          </p:nvPr>
        </p:nvSpPr>
        <p:spPr>
          <a:xfrm>
            <a:off x="149087" y="1175657"/>
            <a:ext cx="8667000" cy="3651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s" sz="2400">
                <a:solidFill>
                  <a:schemeClr val="dk1"/>
                </a:solidFill>
                <a:latin typeface="Arial"/>
                <a:ea typeface="Arial"/>
                <a:cs typeface="Arial"/>
                <a:sym typeface="Arial"/>
              </a:rPr>
              <a:t>Representa el espacio disponible de la cuadrícula.</a:t>
            </a:r>
            <a:endParaRPr/>
          </a:p>
          <a:p>
            <a:pPr indent="0" lvl="0" marL="0" rtl="0" algn="l">
              <a:lnSpc>
                <a:spcPct val="90000"/>
              </a:lnSpc>
              <a:spcBef>
                <a:spcPts val="800"/>
              </a:spcBef>
              <a:spcAft>
                <a:spcPts val="0"/>
              </a:spcAft>
              <a:buSzPts val="1400"/>
              <a:buNone/>
            </a:pPr>
            <a:r>
              <a:t/>
            </a:r>
            <a:endParaRPr sz="2400">
              <a:solidFill>
                <a:schemeClr val="dk1"/>
              </a:solidFill>
              <a:latin typeface="Arial"/>
              <a:ea typeface="Arial"/>
              <a:cs typeface="Arial"/>
              <a:sym typeface="Arial"/>
            </a:endParaRPr>
          </a:p>
        </p:txBody>
      </p:sp>
      <p:sp>
        <p:nvSpPr>
          <p:cNvPr id="173" name="Google Shape;173;p31"/>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300"/>
              <a:buFont typeface="Arial"/>
              <a:buNone/>
            </a:pPr>
            <a:r>
              <a:rPr b="1" i="0" lang="es" sz="3300" u="none" cap="none" strike="noStrike">
                <a:solidFill>
                  <a:srgbClr val="000000"/>
                </a:solidFill>
                <a:latin typeface="Arial"/>
                <a:ea typeface="Arial"/>
                <a:cs typeface="Arial"/>
                <a:sym typeface="Arial"/>
              </a:rPr>
              <a:t>Unidad fr</a:t>
            </a:r>
            <a:endParaRPr b="1" i="0" sz="3300" u="none" cap="none" strike="noStrike">
              <a:solidFill>
                <a:srgbClr val="000000"/>
              </a:solidFill>
              <a:latin typeface="Arial"/>
              <a:ea typeface="Arial"/>
              <a:cs typeface="Arial"/>
              <a:sym typeface="Arial"/>
            </a:endParaRPr>
          </a:p>
        </p:txBody>
      </p:sp>
      <p:pic>
        <p:nvPicPr>
          <p:cNvPr descr="Image for post" id="174" name="Google Shape;174;p31"/>
          <p:cNvPicPr preferRelativeResize="0"/>
          <p:nvPr/>
        </p:nvPicPr>
        <p:blipFill rotWithShape="1">
          <a:blip r:embed="rId3">
            <a:alphaModFix/>
          </a:blip>
          <a:srcRect b="0" l="0" r="0" t="0"/>
          <a:stretch/>
        </p:blipFill>
        <p:spPr>
          <a:xfrm>
            <a:off x="2842591" y="1885950"/>
            <a:ext cx="3041685" cy="3041685"/>
          </a:xfrm>
          <a:prstGeom prst="rect">
            <a:avLst/>
          </a:prstGeom>
          <a:noFill/>
          <a:ln>
            <a:noFill/>
          </a:ln>
          <a:effectLst>
            <a:outerShdw blurRad="292100" rotWithShape="0" algn="tl" dir="2700000" dist="139700">
              <a:srgbClr val="333333">
                <a:alpha val="64310"/>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