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36509d5ab_0_3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1236509d5ab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36509d5ab_0_2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236509d5ab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36509d5ab_0_2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236509d5ab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6509d5ab_0_2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236509d5ab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36509d5ab_0_2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36509d5ab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36509d5ab_0_25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236509d5ab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36509d5a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36509d5a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36509d5a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36509d5a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6509d5ab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236509d5ab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36509d5ab_0_20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236509d5ab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36509d5ab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236509d5ab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6509d5ab_0_2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236509d5ab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36509d5ab_0_2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236509d5ab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36509d5ab_0_2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236509d5ab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2" name="Shape 62"/>
        <p:cNvGrpSpPr/>
        <p:nvPr/>
      </p:nvGrpSpPr>
      <p:grpSpPr>
        <a:xfrm>
          <a:off x="0" y="0"/>
          <a:ext cx="0" cy="0"/>
          <a:chOff x="0" y="0"/>
          <a:chExt cx="0" cy="0"/>
        </a:xfrm>
      </p:grpSpPr>
      <p:sp>
        <p:nvSpPr>
          <p:cNvPr id="63" name="Google Shape;63;p15"/>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65" name="Google Shape;65;p15"/>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6" name="Google Shape;66;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9" name="Shape 69"/>
        <p:cNvGrpSpPr/>
        <p:nvPr/>
      </p:nvGrpSpPr>
      <p:grpSpPr>
        <a:xfrm>
          <a:off x="0" y="0"/>
          <a:ext cx="0" cy="0"/>
          <a:chOff x="0" y="0"/>
          <a:chExt cx="0" cy="0"/>
        </a:xfrm>
      </p:grpSpPr>
      <p:sp>
        <p:nvSpPr>
          <p:cNvPr id="70" name="Google Shape;70;p16"/>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p:nvPr>
            <p:ph idx="2" type="pic"/>
          </p:nvPr>
        </p:nvSpPr>
        <p:spPr>
          <a:xfrm>
            <a:off x="3887391" y="740569"/>
            <a:ext cx="4629300" cy="3655200"/>
          </a:xfrm>
          <a:prstGeom prst="rect">
            <a:avLst/>
          </a:prstGeom>
          <a:noFill/>
          <a:ln>
            <a:noFill/>
          </a:ln>
        </p:spPr>
      </p:sp>
      <p:sp>
        <p:nvSpPr>
          <p:cNvPr id="72" name="Google Shape;72;p16"/>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73" name="Google Shape;7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6" name="Shape 76"/>
        <p:cNvGrpSpPr/>
        <p:nvPr/>
      </p:nvGrpSpPr>
      <p:grpSpPr>
        <a:xfrm>
          <a:off x="0" y="0"/>
          <a:ext cx="0" cy="0"/>
          <a:chOff x="0" y="0"/>
          <a:chExt cx="0" cy="0"/>
        </a:xfrm>
      </p:grpSpPr>
      <p:sp>
        <p:nvSpPr>
          <p:cNvPr id="77" name="Google Shape;77;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9" name="Google Shape;79;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2" name="Shape 82"/>
        <p:cNvGrpSpPr/>
        <p:nvPr/>
      </p:nvGrpSpPr>
      <p:grpSpPr>
        <a:xfrm>
          <a:off x="0" y="0"/>
          <a:ext cx="0" cy="0"/>
          <a:chOff x="0" y="0"/>
          <a:chExt cx="0" cy="0"/>
        </a:xfrm>
      </p:grpSpPr>
      <p:sp>
        <p:nvSpPr>
          <p:cNvPr id="83" name="Google Shape;83;p18"/>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8"/>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Image for post" id="92" name="Google Shape;92;p19"/>
          <p:cNvPicPr preferRelativeResize="0"/>
          <p:nvPr/>
        </p:nvPicPr>
        <p:blipFill rotWithShape="1">
          <a:blip r:embed="rId3">
            <a:alphaModFix amt="35000"/>
          </a:blip>
          <a:srcRect b="0" l="0" r="0" t="0"/>
          <a:stretch/>
        </p:blipFill>
        <p:spPr>
          <a:xfrm>
            <a:off x="4794316" y="2520241"/>
            <a:ext cx="4349684" cy="2286001"/>
          </a:xfrm>
          <a:prstGeom prst="rect">
            <a:avLst/>
          </a:prstGeom>
          <a:noFill/>
          <a:ln>
            <a:noFill/>
          </a:ln>
        </p:spPr>
      </p:pic>
      <p:pic>
        <p:nvPicPr>
          <p:cNvPr id="93" name="Google Shape;93;p19"/>
          <p:cNvPicPr preferRelativeResize="0"/>
          <p:nvPr/>
        </p:nvPicPr>
        <p:blipFill rotWithShape="1">
          <a:blip r:embed="rId4">
            <a:alphaModFix amt="35000"/>
          </a:blip>
          <a:srcRect b="0" l="30415" r="0" t="0"/>
          <a:stretch/>
        </p:blipFill>
        <p:spPr>
          <a:xfrm>
            <a:off x="1893772" y="2470805"/>
            <a:ext cx="4349682" cy="2286000"/>
          </a:xfrm>
          <a:prstGeom prst="rect">
            <a:avLst/>
          </a:prstGeom>
          <a:noFill/>
          <a:ln>
            <a:noFill/>
          </a:ln>
        </p:spPr>
      </p:pic>
      <p:sp>
        <p:nvSpPr>
          <p:cNvPr id="94" name="Google Shape;94;p19"/>
          <p:cNvSpPr txBox="1"/>
          <p:nvPr>
            <p:ph type="title"/>
          </p:nvPr>
        </p:nvSpPr>
        <p:spPr>
          <a:xfrm>
            <a:off x="0" y="752995"/>
            <a:ext cx="9144000" cy="16299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3333"/>
              <a:buFont typeface="Arial"/>
              <a:buNone/>
            </a:pPr>
            <a:r>
              <a:rPr b="1" lang="es" sz="6000">
                <a:latin typeface="Arial"/>
                <a:ea typeface="Arial"/>
                <a:cs typeface="Arial"/>
                <a:sym typeface="Arial"/>
              </a:rPr>
              <a:t>Clase 9</a:t>
            </a:r>
            <a:endParaRPr b="1" sz="6000">
              <a:latin typeface="Arial"/>
              <a:ea typeface="Arial"/>
              <a:cs typeface="Arial"/>
              <a:sym typeface="Arial"/>
            </a:endParaRPr>
          </a:p>
          <a:p>
            <a:pPr indent="0" lvl="0" marL="0" rtl="0" algn="ctr">
              <a:spcBef>
                <a:spcPts val="0"/>
              </a:spcBef>
              <a:spcAft>
                <a:spcPts val="0"/>
              </a:spcAft>
              <a:buClr>
                <a:schemeClr val="dk1"/>
              </a:buClr>
              <a:buSzPct val="83333"/>
              <a:buFont typeface="Arial"/>
              <a:buNone/>
            </a:pPr>
            <a:r>
              <a:rPr b="1" lang="es" sz="6000">
                <a:latin typeface="Arial"/>
                <a:ea typeface="Arial"/>
                <a:cs typeface="Arial"/>
                <a:sym typeface="Arial"/>
              </a:rPr>
              <a:t>METODOLOGÍAS ÁGILES</a:t>
            </a:r>
            <a:endParaRPr b="1" sz="5444">
              <a:latin typeface="Arial"/>
              <a:ea typeface="Arial"/>
              <a:cs typeface="Arial"/>
              <a:sym typeface="Arial"/>
            </a:endParaRPr>
          </a:p>
        </p:txBody>
      </p:sp>
      <p:pic>
        <p:nvPicPr>
          <p:cNvPr descr="Image for post" id="95" name="Google Shape;95;p19"/>
          <p:cNvPicPr preferRelativeResize="0"/>
          <p:nvPr/>
        </p:nvPicPr>
        <p:blipFill rotWithShape="1">
          <a:blip r:embed="rId5">
            <a:alphaModFix amt="50000"/>
          </a:blip>
          <a:srcRect b="0" l="46915" r="0" t="0"/>
          <a:stretch/>
        </p:blipFill>
        <p:spPr>
          <a:xfrm>
            <a:off x="0" y="2442230"/>
            <a:ext cx="2205818" cy="2314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Artefactos</a:t>
            </a:r>
            <a:endParaRPr b="1" i="0" sz="1100" u="none" cap="none" strike="noStrike">
              <a:solidFill>
                <a:srgbClr val="000000"/>
              </a:solidFill>
              <a:latin typeface="Arial"/>
              <a:ea typeface="Arial"/>
              <a:cs typeface="Arial"/>
              <a:sym typeface="Arial"/>
            </a:endParaRPr>
          </a:p>
        </p:txBody>
      </p:sp>
      <p:sp>
        <p:nvSpPr>
          <p:cNvPr id="151" name="Google Shape;151;p28"/>
          <p:cNvSpPr txBox="1"/>
          <p:nvPr/>
        </p:nvSpPr>
        <p:spPr>
          <a:xfrm>
            <a:off x="168965" y="1093781"/>
            <a:ext cx="8826000" cy="3963600"/>
          </a:xfrm>
          <a:prstGeom prst="rect">
            <a:avLst/>
          </a:prstGeom>
          <a:noFill/>
          <a:ln>
            <a:noFill/>
          </a:ln>
        </p:spPr>
        <p:txBody>
          <a:bodyPr anchorCtr="0" anchor="t" bIns="34275" lIns="68575" spcFirstLastPara="1" rIns="68575" wrap="square" tIns="34275">
            <a:spAutoFit/>
          </a:bodyPr>
          <a:lstStyle/>
          <a:p>
            <a:pPr indent="-425450" lvl="0" marL="431800" marR="0" rtl="0" algn="l">
              <a:lnSpc>
                <a:spcPct val="100000"/>
              </a:lnSpc>
              <a:spcBef>
                <a:spcPts val="0"/>
              </a:spcBef>
              <a:spcAft>
                <a:spcPts val="0"/>
              </a:spcAft>
              <a:buClr>
                <a:srgbClr val="000000"/>
              </a:buClr>
              <a:buSzPts val="2300"/>
              <a:buFont typeface="Noto Sans Symbols"/>
              <a:buChar char="✔"/>
            </a:pPr>
            <a:r>
              <a:rPr b="0" i="0" lang="es" sz="2300" u="none" cap="none" strike="noStrike">
                <a:solidFill>
                  <a:schemeClr val="dk1"/>
                </a:solidFill>
                <a:latin typeface="Arial"/>
                <a:ea typeface="Arial"/>
                <a:cs typeface="Arial"/>
                <a:sym typeface="Arial"/>
              </a:rPr>
              <a:t>El </a:t>
            </a:r>
            <a:r>
              <a:rPr b="1" i="0" lang="es" sz="2300" u="none" cap="none" strike="noStrike">
                <a:solidFill>
                  <a:schemeClr val="dk1"/>
                </a:solidFill>
                <a:latin typeface="Arial"/>
                <a:ea typeface="Arial"/>
                <a:cs typeface="Arial"/>
                <a:sym typeface="Arial"/>
              </a:rPr>
              <a:t>Sprint Backlog:</a:t>
            </a:r>
            <a:r>
              <a:rPr b="0" i="0" lang="es" sz="2300" u="none" cap="none" strike="noStrike">
                <a:solidFill>
                  <a:schemeClr val="dk1"/>
                </a:solidFill>
                <a:latin typeface="Arial"/>
                <a:ea typeface="Arial"/>
                <a:cs typeface="Arial"/>
                <a:sym typeface="Arial"/>
              </a:rPr>
              <a:t> es un elemento para visualizar el trabajo y está gestionado por el equipo de desarrollo, quien se encarga de mantenerlo actualizado y transparente durante el transcurso del proyecto, especialmente a través de los daily Scrums y permite analizar hasta donde se ha cumplido el objetivo en cada Sprint y que se podría eliminar.</a:t>
            </a:r>
            <a:endParaRPr sz="1100"/>
          </a:p>
          <a:p>
            <a:pPr indent="-425450" lvl="0" marL="431800" marR="0" rtl="0" algn="l">
              <a:lnSpc>
                <a:spcPct val="100000"/>
              </a:lnSpc>
              <a:spcBef>
                <a:spcPts val="0"/>
              </a:spcBef>
              <a:spcAft>
                <a:spcPts val="0"/>
              </a:spcAft>
              <a:buClr>
                <a:srgbClr val="000000"/>
              </a:buClr>
              <a:buSzPts val="2300"/>
              <a:buFont typeface="Noto Sans Symbols"/>
              <a:buChar char="✔"/>
            </a:pPr>
            <a:r>
              <a:rPr b="0" i="0" lang="es" sz="2300" u="none" cap="none" strike="noStrike">
                <a:solidFill>
                  <a:schemeClr val="dk1"/>
                </a:solidFill>
                <a:latin typeface="Arial"/>
                <a:ea typeface="Arial"/>
                <a:cs typeface="Arial"/>
                <a:sym typeface="Arial"/>
              </a:rPr>
              <a:t>El </a:t>
            </a:r>
            <a:r>
              <a:rPr b="1" i="0" lang="es" sz="2300" u="none" cap="none" strike="noStrike">
                <a:solidFill>
                  <a:schemeClr val="dk1"/>
                </a:solidFill>
                <a:latin typeface="Arial"/>
                <a:ea typeface="Arial"/>
                <a:cs typeface="Arial"/>
                <a:sym typeface="Arial"/>
              </a:rPr>
              <a:t>Incremento:</a:t>
            </a:r>
            <a:r>
              <a:rPr b="0" i="0" lang="es" sz="2300" u="none" cap="none" strike="noStrike">
                <a:solidFill>
                  <a:schemeClr val="dk1"/>
                </a:solidFill>
                <a:latin typeface="Arial"/>
                <a:ea typeface="Arial"/>
                <a:cs typeface="Arial"/>
                <a:sym typeface="Arial"/>
              </a:rPr>
              <a:t> es la suma de todas las tareas, casos de uso, y cualquier elemento que se haya desarrollado durante el Sprint y que será puesto a disposición del usuario final en forma de software al final del mismo. De esta forma se construye software de manera iterativa e incremental.</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Roles</a:t>
            </a:r>
            <a:endParaRPr b="1" i="0" sz="1100" u="none" cap="none" strike="noStrike">
              <a:solidFill>
                <a:srgbClr val="000000"/>
              </a:solidFill>
              <a:latin typeface="Arial"/>
              <a:ea typeface="Arial"/>
              <a:cs typeface="Arial"/>
              <a:sym typeface="Arial"/>
            </a:endParaRPr>
          </a:p>
        </p:txBody>
      </p:sp>
      <p:sp>
        <p:nvSpPr>
          <p:cNvPr id="157" name="Google Shape;157;p29"/>
          <p:cNvSpPr txBox="1"/>
          <p:nvPr/>
        </p:nvSpPr>
        <p:spPr>
          <a:xfrm>
            <a:off x="168965" y="1093781"/>
            <a:ext cx="88260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Un equipo Scrum se compone por 3 roles fundamentales: el </a:t>
            </a:r>
            <a:r>
              <a:rPr b="1" i="0" lang="es" sz="3000" u="none" cap="none" strike="noStrike">
                <a:solidFill>
                  <a:schemeClr val="dk1"/>
                </a:solidFill>
                <a:latin typeface="Arial"/>
                <a:ea typeface="Arial"/>
                <a:cs typeface="Arial"/>
                <a:sym typeface="Arial"/>
              </a:rPr>
              <a:t>Product Owner</a:t>
            </a:r>
            <a:r>
              <a:rPr b="0" i="0" lang="es" sz="3000" u="none" cap="none" strike="noStrike">
                <a:solidFill>
                  <a:schemeClr val="dk1"/>
                </a:solidFill>
                <a:latin typeface="Arial"/>
                <a:ea typeface="Arial"/>
                <a:cs typeface="Arial"/>
                <a:sym typeface="Arial"/>
              </a:rPr>
              <a:t>, el </a:t>
            </a:r>
            <a:r>
              <a:rPr b="1" i="0" lang="es" sz="3000" u="none" cap="none" strike="noStrike">
                <a:solidFill>
                  <a:schemeClr val="dk1"/>
                </a:solidFill>
                <a:latin typeface="Arial"/>
                <a:ea typeface="Arial"/>
                <a:cs typeface="Arial"/>
                <a:sym typeface="Arial"/>
              </a:rPr>
              <a:t>Scrum Master </a:t>
            </a:r>
            <a:r>
              <a:rPr b="0" i="0" lang="es" sz="3000" u="none" cap="none" strike="noStrike">
                <a:solidFill>
                  <a:schemeClr val="dk1"/>
                </a:solidFill>
                <a:latin typeface="Arial"/>
                <a:ea typeface="Arial"/>
                <a:cs typeface="Arial"/>
                <a:sym typeface="Arial"/>
              </a:rPr>
              <a:t>y el </a:t>
            </a:r>
            <a:r>
              <a:rPr b="1" i="0" lang="es" sz="3000" u="none" cap="none" strike="noStrike">
                <a:solidFill>
                  <a:schemeClr val="dk1"/>
                </a:solidFill>
                <a:latin typeface="Arial"/>
                <a:ea typeface="Arial"/>
                <a:cs typeface="Arial"/>
                <a:sym typeface="Arial"/>
              </a:rPr>
              <a:t>Equipo de desarrollo.</a:t>
            </a:r>
            <a:endParaRPr sz="1100"/>
          </a:p>
          <a:p>
            <a:pPr indent="-431800" lvl="0" marL="4318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El </a:t>
            </a:r>
            <a:r>
              <a:rPr b="1" i="0" lang="es" sz="3000" u="none" cap="none" strike="noStrike">
                <a:solidFill>
                  <a:schemeClr val="dk1"/>
                </a:solidFill>
                <a:latin typeface="Arial"/>
                <a:ea typeface="Arial"/>
                <a:cs typeface="Arial"/>
                <a:sym typeface="Arial"/>
              </a:rPr>
              <a:t>Product Owner </a:t>
            </a:r>
            <a:r>
              <a:rPr b="0" i="0" lang="es" sz="3000" u="none" cap="none" strike="noStrike">
                <a:solidFill>
                  <a:schemeClr val="dk1"/>
                </a:solidFill>
                <a:latin typeface="Arial"/>
                <a:ea typeface="Arial"/>
                <a:cs typeface="Arial"/>
                <a:sym typeface="Arial"/>
              </a:rPr>
              <a:t>optimiza el valor del producto y gestiona todo lo relacionado con las partes interesadas en el producto.</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Roles</a:t>
            </a:r>
            <a:endParaRPr b="1" i="0" sz="1100" u="none" cap="none" strike="noStrike">
              <a:solidFill>
                <a:srgbClr val="000000"/>
              </a:solidFill>
              <a:latin typeface="Arial"/>
              <a:ea typeface="Arial"/>
              <a:cs typeface="Arial"/>
              <a:sym typeface="Arial"/>
            </a:endParaRPr>
          </a:p>
        </p:txBody>
      </p:sp>
      <p:sp>
        <p:nvSpPr>
          <p:cNvPr id="163" name="Google Shape;163;p30"/>
          <p:cNvSpPr txBox="1"/>
          <p:nvPr/>
        </p:nvSpPr>
        <p:spPr>
          <a:xfrm>
            <a:off x="168965" y="1093781"/>
            <a:ext cx="8826000" cy="3393900"/>
          </a:xfrm>
          <a:prstGeom prst="rect">
            <a:avLst/>
          </a:prstGeom>
          <a:noFill/>
          <a:ln>
            <a:noFill/>
          </a:ln>
        </p:spPr>
        <p:txBody>
          <a:bodyPr anchorCtr="0" anchor="t" bIns="34275" lIns="68575" spcFirstLastPara="1" rIns="68575" wrap="square" tIns="34275">
            <a:spAutoFit/>
          </a:bodyPr>
          <a:lstStyle/>
          <a:p>
            <a:pPr indent="-425450" lvl="0" marL="4318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El </a:t>
            </a:r>
            <a:r>
              <a:rPr b="1" i="0" lang="es" sz="2700" u="none" cap="none" strike="noStrike">
                <a:solidFill>
                  <a:schemeClr val="dk1"/>
                </a:solidFill>
                <a:latin typeface="Arial"/>
                <a:ea typeface="Arial"/>
                <a:cs typeface="Arial"/>
                <a:sym typeface="Arial"/>
              </a:rPr>
              <a:t>Scrum Master </a:t>
            </a:r>
            <a:r>
              <a:rPr b="0" i="0" lang="es" sz="2700" u="none" cap="none" strike="noStrike">
                <a:solidFill>
                  <a:schemeClr val="dk1"/>
                </a:solidFill>
                <a:latin typeface="Arial"/>
                <a:ea typeface="Arial"/>
                <a:cs typeface="Arial"/>
                <a:sym typeface="Arial"/>
              </a:rPr>
              <a:t>se asegura de que se lleve el proceso Scrum correctamente y de facilitar la ejecución eliminando impedimentos.</a:t>
            </a:r>
            <a:endParaRPr sz="1100"/>
          </a:p>
          <a:p>
            <a:pPr indent="-425450" lvl="0" marL="431800" marR="0" rtl="0" algn="l">
              <a:lnSpc>
                <a:spcPct val="100000"/>
              </a:lnSpc>
              <a:spcBef>
                <a:spcPts val="0"/>
              </a:spcBef>
              <a:spcAft>
                <a:spcPts val="0"/>
              </a:spcAft>
              <a:buClr>
                <a:srgbClr val="000000"/>
              </a:buClr>
              <a:buSzPts val="2700"/>
              <a:buFont typeface="Noto Sans Symbols"/>
              <a:buChar char="✔"/>
            </a:pPr>
            <a:r>
              <a:rPr b="0" i="0" lang="es" sz="2700" u="none" cap="none" strike="noStrike">
                <a:solidFill>
                  <a:schemeClr val="dk1"/>
                </a:solidFill>
                <a:latin typeface="Arial"/>
                <a:ea typeface="Arial"/>
                <a:cs typeface="Arial"/>
                <a:sym typeface="Arial"/>
              </a:rPr>
              <a:t>El </a:t>
            </a:r>
            <a:r>
              <a:rPr b="1" i="0" lang="es" sz="2700" u="none" cap="none" strike="noStrike">
                <a:solidFill>
                  <a:schemeClr val="dk1"/>
                </a:solidFill>
                <a:latin typeface="Arial"/>
                <a:ea typeface="Arial"/>
                <a:cs typeface="Arial"/>
                <a:sym typeface="Arial"/>
              </a:rPr>
              <a:t>Equipo de Desarrollo </a:t>
            </a:r>
            <a:r>
              <a:rPr b="0" i="0" lang="es" sz="2700" u="none" cap="none" strike="noStrike">
                <a:solidFill>
                  <a:schemeClr val="dk1"/>
                </a:solidFill>
                <a:latin typeface="Arial"/>
                <a:ea typeface="Arial"/>
                <a:cs typeface="Arial"/>
                <a:sym typeface="Arial"/>
              </a:rPr>
              <a:t>se encarga de crear un incremento terminado a partir de los Product Backlog ítems seleccionados durante el Sprint Planning. El aspecto más importante del equipo de desarrollo es que se autoorganiza y se autogestiona.</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Eventos</a:t>
            </a:r>
            <a:endParaRPr b="1" i="0" sz="1100" u="none" cap="none" strike="noStrike">
              <a:solidFill>
                <a:srgbClr val="000000"/>
              </a:solidFill>
              <a:latin typeface="Arial"/>
              <a:ea typeface="Arial"/>
              <a:cs typeface="Arial"/>
              <a:sym typeface="Arial"/>
            </a:endParaRPr>
          </a:p>
        </p:txBody>
      </p:sp>
      <p:sp>
        <p:nvSpPr>
          <p:cNvPr id="169" name="Google Shape;169;p31"/>
          <p:cNvSpPr txBox="1"/>
          <p:nvPr/>
        </p:nvSpPr>
        <p:spPr>
          <a:xfrm>
            <a:off x="168965" y="1093781"/>
            <a:ext cx="8826000" cy="3624900"/>
          </a:xfrm>
          <a:prstGeom prst="rect">
            <a:avLst/>
          </a:prstGeom>
          <a:noFill/>
          <a:ln>
            <a:noFill/>
          </a:ln>
        </p:spPr>
        <p:txBody>
          <a:bodyPr anchorCtr="0" anchor="t" bIns="34275" lIns="68575" spcFirstLastPara="1" rIns="68575" wrap="square" tIns="34275">
            <a:spAutoFit/>
          </a:bodyPr>
          <a:lstStyle/>
          <a:p>
            <a:pPr indent="-425450" lvl="0" marL="431800" marR="0" rtl="0" algn="l">
              <a:lnSpc>
                <a:spcPct val="100000"/>
              </a:lnSpc>
              <a:spcBef>
                <a:spcPts val="0"/>
              </a:spcBef>
              <a:spcAft>
                <a:spcPts val="0"/>
              </a:spcAft>
              <a:buClr>
                <a:srgbClr val="000000"/>
              </a:buClr>
              <a:buSzPts val="2100"/>
              <a:buFont typeface="Noto Sans Symbols"/>
              <a:buChar char="✔"/>
            </a:pPr>
            <a:r>
              <a:rPr b="1" i="0" lang="es" sz="2100" u="none" cap="none" strike="noStrike">
                <a:solidFill>
                  <a:schemeClr val="dk1"/>
                </a:solidFill>
                <a:latin typeface="Arial"/>
                <a:ea typeface="Arial"/>
                <a:cs typeface="Arial"/>
                <a:sym typeface="Arial"/>
              </a:rPr>
              <a:t>Sprint</a:t>
            </a:r>
            <a:r>
              <a:rPr b="0" i="0" lang="es" sz="2100" u="none" cap="none" strike="noStrike">
                <a:solidFill>
                  <a:schemeClr val="dk1"/>
                </a:solidFill>
                <a:latin typeface="Arial"/>
                <a:ea typeface="Arial"/>
                <a:cs typeface="Arial"/>
                <a:sym typeface="Arial"/>
              </a:rPr>
              <a:t>: es un evento que contiene a todos los demás eventos en Scrum y tiene una duración de </a:t>
            </a:r>
            <a:r>
              <a:rPr lang="es" sz="2100">
                <a:solidFill>
                  <a:schemeClr val="dk1"/>
                </a:solidFill>
              </a:rPr>
              <a:t>30</a:t>
            </a:r>
            <a:r>
              <a:rPr b="0" i="0" lang="es" sz="2100" u="none" cap="none" strike="noStrike">
                <a:solidFill>
                  <a:schemeClr val="dk1"/>
                </a:solidFill>
                <a:latin typeface="Arial"/>
                <a:ea typeface="Arial"/>
                <a:cs typeface="Arial"/>
                <a:sym typeface="Arial"/>
              </a:rPr>
              <a:t> días o menos (2 semanas promedio).</a:t>
            </a:r>
            <a:endParaRPr sz="1100"/>
          </a:p>
          <a:p>
            <a:pPr indent="-425450" lvl="0" marL="431800" marR="0" rtl="0" algn="l">
              <a:lnSpc>
                <a:spcPct val="100000"/>
              </a:lnSpc>
              <a:spcBef>
                <a:spcPts val="0"/>
              </a:spcBef>
              <a:spcAft>
                <a:spcPts val="0"/>
              </a:spcAft>
              <a:buClr>
                <a:srgbClr val="000000"/>
              </a:buClr>
              <a:buSzPts val="2100"/>
              <a:buFont typeface="Noto Sans Symbols"/>
              <a:buChar char="✔"/>
            </a:pPr>
            <a:r>
              <a:rPr b="1" i="0" lang="es" sz="2100" u="none" cap="none" strike="noStrike">
                <a:solidFill>
                  <a:schemeClr val="dk1"/>
                </a:solidFill>
                <a:latin typeface="Arial"/>
                <a:ea typeface="Arial"/>
                <a:cs typeface="Arial"/>
                <a:sym typeface="Arial"/>
              </a:rPr>
              <a:t>Sprint planning:</a:t>
            </a:r>
            <a:r>
              <a:rPr b="0" i="0" lang="es" sz="2100" u="none" cap="none" strike="noStrike">
                <a:solidFill>
                  <a:schemeClr val="dk1"/>
                </a:solidFill>
                <a:latin typeface="Arial"/>
                <a:ea typeface="Arial"/>
                <a:cs typeface="Arial"/>
                <a:sym typeface="Arial"/>
              </a:rPr>
              <a:t> reunión que se realiza al comienzo de cada Sprint donde participa el equipo Scrum completo y sirve para inspeccionar el product backlog y que el equipo de desarrollo seleccione los Product Backlog Items en los que va a trabajar.</a:t>
            </a:r>
            <a:endParaRPr sz="1100"/>
          </a:p>
          <a:p>
            <a:pPr indent="-425450" lvl="0" marL="431800" marR="0" rtl="0" algn="l">
              <a:lnSpc>
                <a:spcPct val="100000"/>
              </a:lnSpc>
              <a:spcBef>
                <a:spcPts val="0"/>
              </a:spcBef>
              <a:spcAft>
                <a:spcPts val="0"/>
              </a:spcAft>
              <a:buClr>
                <a:srgbClr val="000000"/>
              </a:buClr>
              <a:buSzPts val="2100"/>
              <a:buFont typeface="Noto Sans Symbols"/>
              <a:buChar char="✔"/>
            </a:pPr>
            <a:r>
              <a:rPr b="1" i="0" lang="es" sz="2100" u="none" cap="none" strike="noStrike">
                <a:solidFill>
                  <a:schemeClr val="dk1"/>
                </a:solidFill>
                <a:latin typeface="Arial"/>
                <a:ea typeface="Arial"/>
                <a:cs typeface="Arial"/>
                <a:sym typeface="Arial"/>
              </a:rPr>
              <a:t>Daily Scrum: </a:t>
            </a:r>
            <a:r>
              <a:rPr b="0" i="0" lang="es" sz="2100" u="none" cap="none" strike="noStrike">
                <a:solidFill>
                  <a:schemeClr val="dk1"/>
                </a:solidFill>
                <a:latin typeface="Arial"/>
                <a:ea typeface="Arial"/>
                <a:cs typeface="Arial"/>
                <a:sym typeface="Arial"/>
              </a:rPr>
              <a:t>reunión diaria de planificación de 15 minutos en la que participa el equipo de desarrollo exclusivamente y dónde se responden las siguientes preguntas: ¿Qué hiciste ayer? ¿Qué vas a hacer hoy? y ¿Qué impedimentos tuviste?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Eventos</a:t>
            </a:r>
            <a:endParaRPr b="1" i="0" sz="1100" u="none" cap="none" strike="noStrike">
              <a:solidFill>
                <a:srgbClr val="000000"/>
              </a:solidFill>
              <a:latin typeface="Arial"/>
              <a:ea typeface="Arial"/>
              <a:cs typeface="Arial"/>
              <a:sym typeface="Arial"/>
            </a:endParaRPr>
          </a:p>
        </p:txBody>
      </p:sp>
      <p:sp>
        <p:nvSpPr>
          <p:cNvPr id="175" name="Google Shape;175;p32"/>
          <p:cNvSpPr txBox="1"/>
          <p:nvPr/>
        </p:nvSpPr>
        <p:spPr>
          <a:xfrm>
            <a:off x="168965" y="1093781"/>
            <a:ext cx="8826000" cy="3963600"/>
          </a:xfrm>
          <a:prstGeom prst="rect">
            <a:avLst/>
          </a:prstGeom>
          <a:noFill/>
          <a:ln>
            <a:noFill/>
          </a:ln>
        </p:spPr>
        <p:txBody>
          <a:bodyPr anchorCtr="0" anchor="t" bIns="34275" lIns="68575" spcFirstLastPara="1" rIns="68575" wrap="square" tIns="34275">
            <a:spAutoFit/>
          </a:bodyPr>
          <a:lstStyle/>
          <a:p>
            <a:pPr indent="-438150" lvl="0" marL="431800" marR="0" rtl="0" algn="l">
              <a:lnSpc>
                <a:spcPct val="100000"/>
              </a:lnSpc>
              <a:spcBef>
                <a:spcPts val="0"/>
              </a:spcBef>
              <a:spcAft>
                <a:spcPts val="0"/>
              </a:spcAft>
              <a:buClr>
                <a:srgbClr val="000000"/>
              </a:buClr>
              <a:buSzPts val="2300"/>
              <a:buFont typeface="Noto Sans Symbols"/>
              <a:buChar char="✔"/>
            </a:pPr>
            <a:r>
              <a:rPr b="1" i="0" lang="es" sz="2300" u="none" cap="none" strike="noStrike">
                <a:solidFill>
                  <a:schemeClr val="dk1"/>
                </a:solidFill>
                <a:latin typeface="Arial"/>
                <a:ea typeface="Arial"/>
                <a:cs typeface="Arial"/>
                <a:sym typeface="Arial"/>
              </a:rPr>
              <a:t>Sprint Review: </a:t>
            </a:r>
            <a:r>
              <a:rPr b="0" i="0" lang="es" sz="2300" u="none" cap="none" strike="noStrike">
                <a:solidFill>
                  <a:schemeClr val="dk1"/>
                </a:solidFill>
                <a:latin typeface="Arial"/>
                <a:ea typeface="Arial"/>
                <a:cs typeface="Arial"/>
                <a:sym typeface="Arial"/>
              </a:rPr>
              <a:t>marca la finalización de un Sprint, en este evento se revisa el incremento terminado, y se muestra el software funcionando, el equipo de desarrollo comenta qué ha ocurrido durante el Sprint, los problemas que se han encontrado, así como soluciones</a:t>
            </a:r>
            <a:r>
              <a:rPr lang="es" sz="2300">
                <a:solidFill>
                  <a:schemeClr val="dk1"/>
                </a:solidFill>
              </a:rPr>
              <a:t> </a:t>
            </a:r>
            <a:r>
              <a:rPr b="0" i="0" lang="es" sz="2300" u="none" cap="none" strike="noStrike">
                <a:solidFill>
                  <a:schemeClr val="dk1"/>
                </a:solidFill>
                <a:latin typeface="Arial"/>
                <a:ea typeface="Arial"/>
                <a:cs typeface="Arial"/>
                <a:sym typeface="Arial"/>
              </a:rPr>
              <a:t>tomadas, y la situación del equipo. En este evento se involucra a todo el equipo.</a:t>
            </a:r>
            <a:endParaRPr sz="1100"/>
          </a:p>
          <a:p>
            <a:pPr indent="-438150" lvl="0" marL="431800" marR="0" rtl="0" algn="l">
              <a:lnSpc>
                <a:spcPct val="100000"/>
              </a:lnSpc>
              <a:spcBef>
                <a:spcPts val="0"/>
              </a:spcBef>
              <a:spcAft>
                <a:spcPts val="0"/>
              </a:spcAft>
              <a:buClr>
                <a:srgbClr val="000000"/>
              </a:buClr>
              <a:buSzPts val="2300"/>
              <a:buFont typeface="Noto Sans Symbols"/>
              <a:buChar char="✔"/>
            </a:pPr>
            <a:r>
              <a:rPr b="1" i="0" lang="es" sz="2300" u="none" cap="none" strike="noStrike">
                <a:solidFill>
                  <a:schemeClr val="dk1"/>
                </a:solidFill>
                <a:latin typeface="Arial"/>
                <a:ea typeface="Arial"/>
                <a:cs typeface="Arial"/>
                <a:sym typeface="Arial"/>
              </a:rPr>
              <a:t>Retrospectiva del Sprint:</a:t>
            </a:r>
            <a:r>
              <a:rPr b="0" i="0" lang="es" sz="2300" u="none" cap="none" strike="noStrike">
                <a:solidFill>
                  <a:schemeClr val="dk1"/>
                </a:solidFill>
                <a:latin typeface="Arial"/>
                <a:ea typeface="Arial"/>
                <a:cs typeface="Arial"/>
                <a:sym typeface="Arial"/>
              </a:rPr>
              <a:t> ocurre al final del Sprint, justo después del Sprint Review y su objetivo es reflexionar sobre el último Sprint e identificar posibles mejoras para el próximo. Aquí se analiza qué ha ido bien durante el Sprint, qué ha fallado y qué se puede mejorar.</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628650" y="617423"/>
            <a:ext cx="7886700" cy="7518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b="1" lang="es"/>
              <a:t>METODOLOGÍAS</a:t>
            </a:r>
            <a:r>
              <a:rPr b="1" lang="es"/>
              <a:t> </a:t>
            </a:r>
            <a:r>
              <a:rPr b="1" lang="es"/>
              <a:t>ÁGILES</a:t>
            </a:r>
            <a:endParaRPr b="1"/>
          </a:p>
        </p:txBody>
      </p:sp>
      <p:sp>
        <p:nvSpPr>
          <p:cNvPr id="101" name="Google Shape;101;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s"/>
              <a:t>Por definición, las metodologías ágiles son aquellas que permiten adaptar la forma de trabajo a las condiciones del proyecto, consiguiendo flexibilidad e inmediatez en la respuesta para amoldar el proyecto y su desarrollo a las circunstancias específicas del entorno.</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s"/>
              <a:t>En esencia, las empresas que apuestan por esta metodología consiguen gestionar sus proyectos de forma flexible, autónoma y eficaz reduciendo los costes e incrementando su productividad.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156175" y="7940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s"/>
              <a:t>Los 12 principios del Agile </a:t>
            </a:r>
            <a:r>
              <a:rPr lang="es"/>
              <a:t>Manifesto</a:t>
            </a:r>
            <a:r>
              <a:rPr lang="es"/>
              <a:t> (Manifiesto Ágil)</a:t>
            </a:r>
            <a:endParaRPr/>
          </a:p>
        </p:txBody>
      </p:sp>
      <p:sp>
        <p:nvSpPr>
          <p:cNvPr id="107" name="Google Shape;107;p21"/>
          <p:cNvSpPr txBox="1"/>
          <p:nvPr>
            <p:ph idx="1" type="body"/>
          </p:nvPr>
        </p:nvSpPr>
        <p:spPr>
          <a:xfrm>
            <a:off x="628650" y="1823494"/>
            <a:ext cx="7886700" cy="3263400"/>
          </a:xfrm>
          <a:prstGeom prst="rect">
            <a:avLst/>
          </a:prstGeom>
        </p:spPr>
        <p:txBody>
          <a:bodyPr anchorCtr="0" anchor="t" bIns="34275" lIns="68575" spcFirstLastPara="1" rIns="68575" wrap="square" tIns="34275">
            <a:normAutofit fontScale="77500"/>
          </a:bodyPr>
          <a:lstStyle/>
          <a:p>
            <a:pPr indent="0" lvl="0" marL="0" rtl="0" algn="l">
              <a:spcBef>
                <a:spcPts val="800"/>
              </a:spcBef>
              <a:spcAft>
                <a:spcPts val="0"/>
              </a:spcAft>
              <a:buNone/>
            </a:pPr>
            <a:r>
              <a:rPr lang="es"/>
              <a:t>Estos principios refuerzan el mensaje del Manifiesto </a:t>
            </a:r>
            <a:r>
              <a:rPr lang="es"/>
              <a:t>Ágil</a:t>
            </a:r>
            <a:r>
              <a:rPr lang="es"/>
              <a:t> o Agile Manifiesto, documento fundacional bajo el que se desarrollo el framework de Agile Project Management.</a:t>
            </a:r>
            <a:endParaRPr/>
          </a:p>
          <a:p>
            <a:pPr indent="0" lvl="0" marL="0" rtl="0" algn="l">
              <a:spcBef>
                <a:spcPts val="800"/>
              </a:spcBef>
              <a:spcAft>
                <a:spcPts val="0"/>
              </a:spcAft>
              <a:buNone/>
            </a:pPr>
            <a:r>
              <a:rPr lang="es"/>
              <a:t>Con el objetivo de facilitar la comprensión, dividimos los 12 principios de Agile en 4 categorías o temas:</a:t>
            </a:r>
            <a:endParaRPr/>
          </a:p>
          <a:p>
            <a:pPr indent="0" lvl="0" marL="0" rtl="0" algn="l">
              <a:spcBef>
                <a:spcPts val="800"/>
              </a:spcBef>
              <a:spcAft>
                <a:spcPts val="0"/>
              </a:spcAft>
              <a:buNone/>
            </a:pPr>
            <a:r>
              <a:rPr b="1" lang="es"/>
              <a:t>Entrega de valor: </a:t>
            </a:r>
            <a:r>
              <a:rPr lang="es"/>
              <a:t>¿Cómo entregan los equipos Agile productos de alto valor a sus clientes?</a:t>
            </a:r>
            <a:endParaRPr/>
          </a:p>
          <a:p>
            <a:pPr indent="0" lvl="0" marL="0" rtl="0" algn="l">
              <a:spcBef>
                <a:spcPts val="800"/>
              </a:spcBef>
              <a:spcAft>
                <a:spcPts val="0"/>
              </a:spcAft>
              <a:buNone/>
            </a:pPr>
            <a:r>
              <a:rPr b="1" lang="es"/>
              <a:t>Colaboración de negocio:</a:t>
            </a:r>
            <a:r>
              <a:rPr lang="es"/>
              <a:t> ¿Cómo colaboran los miembros de los equipos de agile con sus compañeros de negocio y con los stakeholders para crear valor en la organización?</a:t>
            </a:r>
            <a:endParaRPr/>
          </a:p>
          <a:p>
            <a:pPr indent="0" lvl="0" marL="0" rtl="0" algn="l">
              <a:spcBef>
                <a:spcPts val="800"/>
              </a:spcBef>
              <a:spcAft>
                <a:spcPts val="0"/>
              </a:spcAft>
              <a:buNone/>
            </a:pPr>
            <a:r>
              <a:rPr b="1" lang="es"/>
              <a:t>Dinámica del equipo y cultura:</a:t>
            </a:r>
            <a:r>
              <a:rPr lang="es"/>
              <a:t> ¿Cómo un equipo de Agile mantiene las dinámicas interpersonales y de equipo correctas para entregar valor tanto al cliente como a la organización?</a:t>
            </a:r>
            <a:endParaRPr/>
          </a:p>
          <a:p>
            <a:pPr indent="0" lvl="0" marL="0" rtl="0" algn="l">
              <a:spcBef>
                <a:spcPts val="800"/>
              </a:spcBef>
              <a:spcAft>
                <a:spcPts val="0"/>
              </a:spcAft>
              <a:buNone/>
            </a:pPr>
            <a:r>
              <a:rPr b="1" lang="es"/>
              <a:t>Retrospectivas y aprendizaje continuo:</a:t>
            </a:r>
            <a:r>
              <a:rPr lang="es"/>
              <a:t> ¿Cómo aprende continuamente el equipo a incrementar el rendimiento de la organización?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Image for post" id="112" name="Google Shape;112;p22"/>
          <p:cNvPicPr preferRelativeResize="0"/>
          <p:nvPr/>
        </p:nvPicPr>
        <p:blipFill rotWithShape="1">
          <a:blip r:embed="rId3">
            <a:alphaModFix amt="35000"/>
          </a:blip>
          <a:srcRect b="0" l="0" r="0" t="0"/>
          <a:stretch/>
        </p:blipFill>
        <p:spPr>
          <a:xfrm>
            <a:off x="4794316" y="1148641"/>
            <a:ext cx="4349684" cy="2286001"/>
          </a:xfrm>
          <a:prstGeom prst="rect">
            <a:avLst/>
          </a:prstGeom>
          <a:noFill/>
          <a:ln>
            <a:noFill/>
          </a:ln>
        </p:spPr>
      </p:pic>
      <p:pic>
        <p:nvPicPr>
          <p:cNvPr id="113" name="Google Shape;113;p22"/>
          <p:cNvPicPr preferRelativeResize="0"/>
          <p:nvPr/>
        </p:nvPicPr>
        <p:blipFill rotWithShape="1">
          <a:blip r:embed="rId4">
            <a:alphaModFix amt="35000"/>
          </a:blip>
          <a:srcRect b="0" l="30415" r="0" t="0"/>
          <a:stretch/>
        </p:blipFill>
        <p:spPr>
          <a:xfrm>
            <a:off x="1901099" y="1327805"/>
            <a:ext cx="4349682" cy="2286000"/>
          </a:xfrm>
          <a:prstGeom prst="rect">
            <a:avLst/>
          </a:prstGeom>
          <a:noFill/>
          <a:ln>
            <a:noFill/>
          </a:ln>
        </p:spPr>
      </p:pic>
      <p:sp>
        <p:nvSpPr>
          <p:cNvPr id="114" name="Google Shape;114;p22"/>
          <p:cNvSpPr txBox="1"/>
          <p:nvPr>
            <p:ph type="title"/>
          </p:nvPr>
        </p:nvSpPr>
        <p:spPr>
          <a:xfrm>
            <a:off x="1" y="1476632"/>
            <a:ext cx="9144000" cy="9942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83333"/>
              <a:buFont typeface="Arial"/>
              <a:buNone/>
            </a:pPr>
            <a:br>
              <a:rPr b="1" lang="es" sz="6000">
                <a:latin typeface="Arial"/>
                <a:ea typeface="Arial"/>
                <a:cs typeface="Arial"/>
                <a:sym typeface="Arial"/>
              </a:rPr>
            </a:br>
            <a:r>
              <a:rPr b="1" lang="es" sz="6555">
                <a:latin typeface="Arial"/>
                <a:ea typeface="Arial"/>
                <a:cs typeface="Arial"/>
                <a:sym typeface="Arial"/>
              </a:rPr>
              <a:t>SCRUM</a:t>
            </a:r>
            <a:endParaRPr sz="3855"/>
          </a:p>
        </p:txBody>
      </p:sp>
      <p:pic>
        <p:nvPicPr>
          <p:cNvPr descr="Image for post" id="115" name="Google Shape;115;p22"/>
          <p:cNvPicPr preferRelativeResize="0"/>
          <p:nvPr/>
        </p:nvPicPr>
        <p:blipFill rotWithShape="1">
          <a:blip r:embed="rId5">
            <a:alphaModFix amt="50000"/>
          </a:blip>
          <a:srcRect b="0" l="46915" r="0" t="0"/>
          <a:stretch/>
        </p:blipFill>
        <p:spPr>
          <a:xfrm>
            <a:off x="0" y="1299230"/>
            <a:ext cx="2205818" cy="2314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¿Qué es?</a:t>
            </a:r>
            <a:endParaRPr b="1" i="0" sz="1100" u="none" cap="none" strike="noStrike">
              <a:solidFill>
                <a:srgbClr val="000000"/>
              </a:solidFill>
              <a:latin typeface="Arial"/>
              <a:ea typeface="Arial"/>
              <a:cs typeface="Arial"/>
              <a:sym typeface="Arial"/>
            </a:endParaRPr>
          </a:p>
        </p:txBody>
      </p:sp>
      <p:sp>
        <p:nvSpPr>
          <p:cNvPr id="121" name="Google Shape;121;p23"/>
          <p:cNvSpPr txBox="1"/>
          <p:nvPr/>
        </p:nvSpPr>
        <p:spPr>
          <a:xfrm>
            <a:off x="168965" y="1093781"/>
            <a:ext cx="8826000" cy="4086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900" u="none" cap="none" strike="noStrike">
                <a:solidFill>
                  <a:schemeClr val="dk1"/>
                </a:solidFill>
                <a:latin typeface="Arial"/>
                <a:ea typeface="Arial"/>
                <a:cs typeface="Arial"/>
                <a:sym typeface="Arial"/>
              </a:rPr>
              <a:t>Scrum es un marco ágil de trabajo. No es un proceso ni una metodología, los procesos y metodologías definen los mecanismos o procesos a seguir para el logro de un objetivo, por otra parte, Scrum como Framework puede entenderse también como un contenedor para otras prácticas o métodos ágiles. Esta orientado a desarrollar productos de forma eficiente y creativa con el máximo valor posible.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¿Qué es?</a:t>
            </a:r>
            <a:endParaRPr b="1" i="0" sz="1100" u="none" cap="none" strike="noStrike">
              <a:solidFill>
                <a:srgbClr val="000000"/>
              </a:solidFill>
              <a:latin typeface="Arial"/>
              <a:ea typeface="Arial"/>
              <a:cs typeface="Arial"/>
              <a:sym typeface="Arial"/>
            </a:endParaRPr>
          </a:p>
        </p:txBody>
      </p:sp>
      <p:sp>
        <p:nvSpPr>
          <p:cNvPr id="127" name="Google Shape;127;p24"/>
          <p:cNvSpPr txBox="1"/>
          <p:nvPr/>
        </p:nvSpPr>
        <p:spPr>
          <a:xfrm>
            <a:off x="168965" y="1093781"/>
            <a:ext cx="8826000" cy="3671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2600" u="none" cap="none" strike="noStrike">
                <a:solidFill>
                  <a:schemeClr val="dk1"/>
                </a:solidFill>
                <a:latin typeface="Arial"/>
                <a:ea typeface="Arial"/>
                <a:cs typeface="Arial"/>
                <a:sym typeface="Arial"/>
              </a:rPr>
              <a:t>Scrum es un proceso de gestión que reduce la complejidad en el desarrollo de productos para satisfacer las necesidades de los clientes. En el cual, se aplican de manera regular un “conjunto de buenas prácticas para trabajar colaborativamente, en equipo, y obtener el mejor resultado posible de un proyecto”. Estas prácticas se apoyan unas a otras y su selección tiene origen en un estudio de la manera de trabajar de equipos altamente productivos.</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¿Qué es?</a:t>
            </a:r>
            <a:endParaRPr b="1" i="0" sz="1100" u="none" cap="none" strike="noStrike">
              <a:solidFill>
                <a:srgbClr val="000000"/>
              </a:solidFill>
              <a:latin typeface="Arial"/>
              <a:ea typeface="Arial"/>
              <a:cs typeface="Arial"/>
              <a:sym typeface="Arial"/>
            </a:endParaRPr>
          </a:p>
        </p:txBody>
      </p:sp>
      <p:sp>
        <p:nvSpPr>
          <p:cNvPr id="133" name="Google Shape;133;p25"/>
          <p:cNvSpPr txBox="1"/>
          <p:nvPr/>
        </p:nvSpPr>
        <p:spPr>
          <a:xfrm>
            <a:off x="168965" y="1093781"/>
            <a:ext cx="8826000" cy="3763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En Scrum se realizan entregas parciales y regulares del producto final, priorizadas por el beneficio que aportan al cliente. Suele utilizarse en entornos donde se necesita obtener resultados pronto, donde los requisitos son cambiantes o poco definidos, donde la innovación, la competitividad, la flexibilidad y la productividad son fundamentales.</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  ¿Cuándo se utiliza?</a:t>
            </a:r>
            <a:endParaRPr b="1" i="0" sz="1100" u="none" cap="none" strike="noStrike">
              <a:solidFill>
                <a:srgbClr val="000000"/>
              </a:solidFill>
              <a:latin typeface="Arial"/>
              <a:ea typeface="Arial"/>
              <a:cs typeface="Arial"/>
              <a:sym typeface="Arial"/>
            </a:endParaRPr>
          </a:p>
        </p:txBody>
      </p:sp>
      <p:sp>
        <p:nvSpPr>
          <p:cNvPr id="139" name="Google Shape;139;p26"/>
          <p:cNvSpPr txBox="1"/>
          <p:nvPr/>
        </p:nvSpPr>
        <p:spPr>
          <a:xfrm>
            <a:off x="168965" y="1093781"/>
            <a:ext cx="8826000" cy="3301500"/>
          </a:xfrm>
          <a:prstGeom prst="rect">
            <a:avLst/>
          </a:prstGeom>
          <a:noFill/>
          <a:ln>
            <a:noFill/>
          </a:ln>
        </p:spPr>
        <p:txBody>
          <a:bodyPr anchorCtr="0" anchor="t" bIns="34275" lIns="68575" spcFirstLastPara="1" rIns="68575" wrap="square" tIns="34275">
            <a:spAutoFit/>
          </a:bodyPr>
          <a:lstStyle/>
          <a:p>
            <a:pPr indent="-342900" lvl="0" marL="3429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Cuando no se está entregando al cliente lo que busca.</a:t>
            </a:r>
            <a:endParaRPr sz="1100"/>
          </a:p>
          <a:p>
            <a:pPr indent="-342900" lvl="0" marL="3429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Cuando las entregas tardan demasiado y los costes se disparan.</a:t>
            </a:r>
            <a:endParaRPr sz="1100"/>
          </a:p>
          <a:p>
            <a:pPr indent="-342900" lvl="0" marL="3429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Cuando es necesario identificar y solucionar ineficiencias sistemáticamente.</a:t>
            </a:r>
            <a:endParaRPr sz="1100"/>
          </a:p>
          <a:p>
            <a:pPr indent="-342900" lvl="0" marL="3429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Cuando se busca obtener resultados rápido.</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1" y="316523"/>
            <a:ext cx="9144000" cy="577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i="0" lang="es" sz="3300" u="none" cap="none" strike="noStrike">
                <a:solidFill>
                  <a:srgbClr val="000000"/>
                </a:solidFill>
                <a:latin typeface="Arial"/>
                <a:ea typeface="Arial"/>
                <a:cs typeface="Arial"/>
                <a:sym typeface="Arial"/>
              </a:rPr>
              <a:t>Artefactos</a:t>
            </a:r>
            <a:endParaRPr b="1" i="0" sz="1200" u="none" cap="none" strike="noStrike">
              <a:solidFill>
                <a:srgbClr val="000000"/>
              </a:solidFill>
              <a:latin typeface="Arial"/>
              <a:ea typeface="Arial"/>
              <a:cs typeface="Arial"/>
              <a:sym typeface="Arial"/>
            </a:endParaRPr>
          </a:p>
        </p:txBody>
      </p:sp>
      <p:sp>
        <p:nvSpPr>
          <p:cNvPr id="145" name="Google Shape;145;p27"/>
          <p:cNvSpPr txBox="1"/>
          <p:nvPr/>
        </p:nvSpPr>
        <p:spPr>
          <a:xfrm>
            <a:off x="168965" y="1093781"/>
            <a:ext cx="88260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s" sz="3000" u="none" cap="none" strike="noStrike">
                <a:solidFill>
                  <a:schemeClr val="dk1"/>
                </a:solidFill>
                <a:latin typeface="Arial"/>
                <a:ea typeface="Arial"/>
                <a:cs typeface="Arial"/>
                <a:sym typeface="Arial"/>
              </a:rPr>
              <a:t>Existen 3 artefactos que se refieren a elementos físicos que se producen como resultado de la aplicación de Scrum:</a:t>
            </a:r>
            <a:endParaRPr sz="1100"/>
          </a:p>
          <a:p>
            <a:pPr indent="-431800" lvl="0" marL="431800" marR="0" rtl="0" algn="l">
              <a:lnSpc>
                <a:spcPct val="100000"/>
              </a:lnSpc>
              <a:spcBef>
                <a:spcPts val="0"/>
              </a:spcBef>
              <a:spcAft>
                <a:spcPts val="0"/>
              </a:spcAft>
              <a:buClr>
                <a:srgbClr val="000000"/>
              </a:buClr>
              <a:buSzPts val="3000"/>
              <a:buFont typeface="Noto Sans Symbols"/>
              <a:buChar char="✔"/>
            </a:pPr>
            <a:r>
              <a:rPr b="0" i="0" lang="es" sz="3000" u="none" cap="none" strike="noStrike">
                <a:solidFill>
                  <a:schemeClr val="dk1"/>
                </a:solidFill>
                <a:latin typeface="Arial"/>
                <a:ea typeface="Arial"/>
                <a:cs typeface="Arial"/>
                <a:sym typeface="Arial"/>
              </a:rPr>
              <a:t>El </a:t>
            </a:r>
            <a:r>
              <a:rPr b="1" i="0" lang="es" sz="3000" u="none" cap="none" strike="noStrike">
                <a:solidFill>
                  <a:schemeClr val="dk1"/>
                </a:solidFill>
                <a:latin typeface="Arial"/>
                <a:ea typeface="Arial"/>
                <a:cs typeface="Arial"/>
                <a:sym typeface="Arial"/>
              </a:rPr>
              <a:t>Product Backlog</a:t>
            </a:r>
            <a:r>
              <a:rPr b="0" i="0" lang="es" sz="3000" u="none" cap="none" strike="noStrike">
                <a:solidFill>
                  <a:schemeClr val="dk1"/>
                </a:solidFill>
                <a:latin typeface="Arial"/>
                <a:ea typeface="Arial"/>
                <a:cs typeface="Arial"/>
                <a:sym typeface="Arial"/>
              </a:rPr>
              <a:t>: los requerimientos, casos de uso, dependencias. Es la fuente principal de información sobre el producto.</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