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5143500" cx="9144000"/>
  <p:notesSz cx="6858000" cy="9144000"/>
  <p:embeddedFontLst>
    <p:embeddedFont>
      <p:font typeface="Roboto Mono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RobotoMono-regular.fntdata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RobotoMono-italic.fntdata"/><Relationship Id="rId12" Type="http://schemas.openxmlformats.org/officeDocument/2006/relationships/slide" Target="slides/slide7.xml"/><Relationship Id="rId56" Type="http://schemas.openxmlformats.org/officeDocument/2006/relationships/font" Target="fonts/RobotoMon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font" Target="fonts/RobotoMon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a32d8dbd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fa32d8dbd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a32d8dbd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fa32d8dbd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fa32d8dbd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fa32d8dbd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a32d8dbd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fa32d8dbd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a32d8dbd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a32d8dbd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a32d8dbd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fa32d8dbd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a32d8dbd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a32d8dbd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a32d8dbd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a32d8dbd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fa32d8dbd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fa32d8dbd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fa32d8dbd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fa32d8dbd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06f614d67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06f614d67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fa32d8dbde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fa32d8dbd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fa32d8dbde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fa32d8dbd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a32d8dbd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fa32d8dbd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fa32d8dbde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fa32d8dbd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fa32d8dbde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fa32d8dbd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fa32d8dbde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fa32d8dbde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fa32d8dbd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fa32d8dbd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fa32d8dbde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fa32d8dbde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fa32d8dbde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fa32d8dbde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fa32d8dbde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fa32d8dbde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fa32d8db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fa32d8db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fa32d8dbde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fa32d8dbde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fa32d8dbde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fa32d8dbd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fa32d8dbde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fa32d8dbd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fa32d8dbd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fa32d8dbd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fa32d8dbde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fa32d8dbde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fa32d8dbde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fa32d8dbde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fa32d8dbde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fa32d8dbde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fa32d8dbde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fa32d8dbde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fa32d8dbde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fa32d8dbde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fa32d8dbde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fa32d8dbde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a32d8dbd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fa32d8dbd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fa32d8dbde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fa32d8dbde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fa32d8dbde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fa32d8dbde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fa32d8dbde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fa32d8dbde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fa32d8dbde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fa32d8dbde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fa32d8dbde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fa32d8dbde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fa32d8dbde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fa32d8dbde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fa32d8dbd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fa32d8dbd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fa32d8dbde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fa32d8dbde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fa32d8dbde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fa32d8dbde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fa6234b2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fa6234b2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a32d8dbd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a32d8dbd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a32d8dbd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fa32d8dbd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a32d8dbd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a32d8dbd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a32d8dbd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a32d8dbd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a32d8dbd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fa32d8dbd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 rtl="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42900" lvl="2" marL="13716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 sz="2200">
                <a:solidFill>
                  <a:schemeClr val="dk1"/>
                </a:solidFill>
              </a:defRPr>
            </a:lvl1pPr>
            <a:lvl2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000">
                <a:solidFill>
                  <a:schemeClr val="dk1"/>
                </a:solidFill>
              </a:defRPr>
            </a:lvl2pPr>
            <a:lvl3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hyperlink" Target="https://unsplash.com/photos/white-blue-and-brown-jigsaw-puzzle-fUIDHNjwbto" TargetMode="External"/><Relationship Id="rId5" Type="http://schemas.openxmlformats.org/officeDocument/2006/relationships/hyperlink" Target="https://unsplash.com/photos/white-blue-and-brown-jigsaw-puzzle-fUIDHNjwbto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stackoverflow.com/a/49445993" TargetMode="External"/><Relationship Id="rId4" Type="http://schemas.openxmlformats.org/officeDocument/2006/relationships/image" Target="../media/image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0"/>
            <a:ext cx="4272549" cy="6410358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4571999" y="1470300"/>
            <a:ext cx="4572000" cy="22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Regex</a:t>
            </a:r>
            <a:br>
              <a:rPr lang="en" sz="4000"/>
            </a:br>
            <a:r>
              <a:rPr lang="en" sz="4000"/>
              <a:t>(puzzle time!)</a:t>
            </a:r>
            <a:endParaRPr sz="4000"/>
          </a:p>
        </p:txBody>
      </p:sp>
      <p:sp>
        <p:nvSpPr>
          <p:cNvPr id="56" name="Google Shape;56;p13"/>
          <p:cNvSpPr txBox="1"/>
          <p:nvPr/>
        </p:nvSpPr>
        <p:spPr>
          <a:xfrm>
            <a:off x="4572000" y="4768700"/>
            <a:ext cx="45720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Adapted from materials from Drs. Lalejini, Moore, and Bowman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 rot="-1320">
            <a:off x="0" y="4692304"/>
            <a:ext cx="2344500" cy="23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Bianca Ackermann</a:t>
            </a:r>
            <a:r>
              <a:rPr lang="en" sz="1200" u="sng">
                <a:solidFill>
                  <a:schemeClr val="hlink"/>
                </a:solidFill>
                <a:hlinkClick r:id="rId5"/>
              </a:rPr>
              <a:t> - Unsplash</a:t>
            </a:r>
            <a:endParaRPr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searching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 (regex)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Defines a </a:t>
            </a:r>
            <a:r>
              <a:rPr b="1" i="1" lang="en"/>
              <a:t>set</a:t>
            </a:r>
            <a:r>
              <a:rPr lang="en"/>
              <a:t> of strings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Basic strings can represent themselves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e.g.,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dog</a:t>
            </a:r>
            <a:r>
              <a:rPr lang="en"/>
              <a:t> is just the string dog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However, we also have </a:t>
            </a:r>
            <a:r>
              <a:rPr i="1" lang="en"/>
              <a:t>special</a:t>
            </a:r>
            <a:r>
              <a:rPr lang="en"/>
              <a:t> characters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searching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 (regex)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Defines a </a:t>
            </a:r>
            <a:r>
              <a:rPr b="1" i="1" lang="en"/>
              <a:t>set</a:t>
            </a:r>
            <a:r>
              <a:rPr lang="en"/>
              <a:t> of strings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Basic strings can represent themselves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e.g.,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dog</a:t>
            </a:r>
            <a:r>
              <a:rPr lang="en"/>
              <a:t> is just the string dog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However, we also have </a:t>
            </a:r>
            <a:r>
              <a:rPr i="1" lang="en"/>
              <a:t>special</a:t>
            </a:r>
            <a:r>
              <a:rPr lang="en"/>
              <a:t> characters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These allow us to match multiple strings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basics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/>
              <a:t>       matches the string “a”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basics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/>
              <a:t>       matches the string “a”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a+</a:t>
            </a:r>
            <a:r>
              <a:rPr lang="en"/>
              <a:t>     matches one or more “a”s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basics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/>
              <a:t>       matches the string “a”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/>
              <a:t>     matches one or more “a”s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a* </a:t>
            </a:r>
            <a:r>
              <a:rPr lang="en"/>
              <a:t>   matches zero or more “a”s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basics</a:t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/>
              <a:t>       matches the string “a”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a+</a:t>
            </a:r>
            <a:r>
              <a:rPr lang="en"/>
              <a:t>     matches one or more “a”s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a* </a:t>
            </a:r>
            <a:r>
              <a:rPr lang="en"/>
              <a:t>   matches zero or more “a”s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does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lo+l</a:t>
            </a:r>
            <a:r>
              <a:rPr lang="en"/>
              <a:t> match?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basics</a:t>
            </a:r>
            <a:endParaRPr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/>
              <a:t>       matches the string “a”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a+</a:t>
            </a:r>
            <a:r>
              <a:rPr lang="en"/>
              <a:t>     matches one or more “a”s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a* </a:t>
            </a:r>
            <a:r>
              <a:rPr lang="en"/>
              <a:t>   matches zero or more “a”s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does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lo+l</a:t>
            </a:r>
            <a:r>
              <a:rPr lang="en"/>
              <a:t> match?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Where does this differ from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lo*l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basics</a:t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(ab)+</a:t>
            </a:r>
            <a:r>
              <a:rPr lang="en"/>
              <a:t> match?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basics</a:t>
            </a:r>
            <a:endParaRPr/>
          </a:p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(ab)+</a:t>
            </a:r>
            <a:r>
              <a:rPr lang="en"/>
              <a:t> match?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Parentheses can group characters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basics</a:t>
            </a:r>
            <a:endParaRPr/>
          </a:p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(ab)+</a:t>
            </a:r>
            <a:r>
              <a:rPr lang="en"/>
              <a:t> match?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Parentheses can group characters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Which ones of these wouldn’t match? Why?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“</a:t>
            </a:r>
            <a:r>
              <a:rPr lang="en"/>
              <a:t>a</a:t>
            </a:r>
            <a:r>
              <a:rPr lang="en"/>
              <a:t>b”    “abab”    “”    “ba”    “abababababab”    “aba”    “aab”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Recall…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common character</a:t>
            </a:r>
            <a:endParaRPr/>
          </a:p>
        </p:txBody>
      </p:sp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this command do?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cat file_*</a:t>
            </a:r>
            <a:endParaRPr>
              <a:solidFill>
                <a:schemeClr val="lt2"/>
              </a:solidFill>
              <a:highlight>
                <a:schemeClr val="dk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common character</a:t>
            </a:r>
            <a:endParaRPr/>
          </a:p>
        </p:txBody>
      </p:sp>
      <p:sp>
        <p:nvSpPr>
          <p:cNvPr id="177" name="Google Shape;17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this command do?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cat file_*</a:t>
            </a:r>
            <a:endParaRPr>
              <a:solidFill>
                <a:schemeClr val="lt2"/>
              </a:solidFill>
              <a:highlight>
                <a:schemeClr val="dk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if we want that wildcard functionality in regex?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common character</a:t>
            </a:r>
            <a:endParaRPr/>
          </a:p>
        </p:txBody>
      </p:sp>
      <p:sp>
        <p:nvSpPr>
          <p:cNvPr id="183" name="Google Shape;18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this command do?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cat file_*</a:t>
            </a:r>
            <a:endParaRPr>
              <a:solidFill>
                <a:schemeClr val="lt2"/>
              </a:solidFill>
              <a:highlight>
                <a:schemeClr val="dk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if we want that wildcard functionality in regex?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. (a dot/period) - matches </a:t>
            </a:r>
            <a:r>
              <a:rPr i="1" lang="en"/>
              <a:t>any</a:t>
            </a:r>
            <a:r>
              <a:rPr lang="en"/>
              <a:t> character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common character</a:t>
            </a:r>
            <a:endParaRPr/>
          </a:p>
        </p:txBody>
      </p:sp>
      <p:sp>
        <p:nvSpPr>
          <p:cNvPr id="189" name="Google Shape;18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this command do?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cat file_*</a:t>
            </a:r>
            <a:endParaRPr>
              <a:solidFill>
                <a:schemeClr val="lt2"/>
              </a:solidFill>
              <a:highlight>
                <a:schemeClr val="dk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if we want that wildcard functionality in regex?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. (a dot/period) - matches </a:t>
            </a:r>
            <a:r>
              <a:rPr i="1" lang="en"/>
              <a:t>any</a:t>
            </a:r>
            <a:r>
              <a:rPr lang="en"/>
              <a:t> character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do we then match the same strings as the command above?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restrictions</a:t>
            </a:r>
            <a:endParaRPr/>
          </a:p>
        </p:txBody>
      </p:sp>
      <p:sp>
        <p:nvSpPr>
          <p:cNvPr id="195" name="Google Shape;19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what would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(b.d)+</a:t>
            </a:r>
            <a:r>
              <a:rPr lang="en"/>
              <a:t> match?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b.+d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restrictions</a:t>
            </a:r>
            <a:endParaRPr/>
          </a:p>
        </p:txBody>
      </p:sp>
      <p:sp>
        <p:nvSpPr>
          <p:cNvPr id="201" name="Google Shape;20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what would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(b.d)+</a:t>
            </a:r>
            <a:r>
              <a:rPr lang="en"/>
              <a:t> match?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b.+d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if we want to restrict the wildcard to only match vowels?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restrictions</a:t>
            </a:r>
            <a:endParaRPr/>
          </a:p>
        </p:txBody>
      </p:sp>
      <p:sp>
        <p:nvSpPr>
          <p:cNvPr id="207" name="Google Shape;207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what would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(b.d)+</a:t>
            </a:r>
            <a:r>
              <a:rPr lang="en"/>
              <a:t> match?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b.+d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if we want to restrict the wildcard to only match vowels?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We use character classes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[ 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restrictions</a:t>
            </a:r>
            <a:endParaRPr/>
          </a:p>
        </p:txBody>
      </p:sp>
      <p:sp>
        <p:nvSpPr>
          <p:cNvPr id="213" name="Google Shape;21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what would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(b.d)+</a:t>
            </a:r>
            <a:r>
              <a:rPr lang="en"/>
              <a:t> match?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b.+d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if we want to restrict the wildcard to only match vowels?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We use character classes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[ 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b[aeiou]d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restrictions</a:t>
            </a:r>
            <a:endParaRPr/>
          </a:p>
        </p:txBody>
      </p:sp>
      <p:sp>
        <p:nvSpPr>
          <p:cNvPr id="219" name="Google Shape;219;p40"/>
          <p:cNvSpPr txBox="1"/>
          <p:nvPr>
            <p:ph idx="1" type="body"/>
          </p:nvPr>
        </p:nvSpPr>
        <p:spPr>
          <a:xfrm>
            <a:off x="311700" y="1152475"/>
            <a:ext cx="8520600" cy="37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what would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(b.d)+</a:t>
            </a:r>
            <a:r>
              <a:rPr lang="en"/>
              <a:t> match?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b.+d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if we want to restrict the wildcard to only match vowels?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We use character classes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[ 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[aeiou]d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How do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(ab)+</a:t>
            </a:r>
            <a:r>
              <a:rPr lang="en"/>
              <a:t> and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[ab]+</a:t>
            </a:r>
            <a:r>
              <a:rPr lang="en"/>
              <a:t> differ?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restrictions</a:t>
            </a:r>
            <a:endParaRPr/>
          </a:p>
        </p:txBody>
      </p:sp>
      <p:sp>
        <p:nvSpPr>
          <p:cNvPr id="225" name="Google Shape;225;p41"/>
          <p:cNvSpPr txBox="1"/>
          <p:nvPr>
            <p:ph idx="1" type="body"/>
          </p:nvPr>
        </p:nvSpPr>
        <p:spPr>
          <a:xfrm>
            <a:off x="311700" y="1152475"/>
            <a:ext cx="8520600" cy="37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what would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(b.d)+</a:t>
            </a:r>
            <a:r>
              <a:rPr lang="en"/>
              <a:t> match?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b.+d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if we want to restrict the wildcard to only match vowels?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We use character classes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[ 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Note we can also use tr-like character classes: </a:t>
            </a:r>
            <a:br>
              <a:rPr lang="en"/>
            </a:br>
            <a:r>
              <a:rPr lang="en"/>
              <a:t>		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[[:digit:]] [a-z]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Recall…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30230" l="0" r="0" t="0"/>
          <a:stretch/>
        </p:blipFill>
        <p:spPr>
          <a:xfrm>
            <a:off x="484425" y="1507388"/>
            <a:ext cx="8136000" cy="80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restrictions</a:t>
            </a:r>
            <a:endParaRPr/>
          </a:p>
        </p:txBody>
      </p:sp>
      <p:sp>
        <p:nvSpPr>
          <p:cNvPr id="231" name="Google Shape;231;p42"/>
          <p:cNvSpPr txBox="1"/>
          <p:nvPr>
            <p:ph idx="1" type="body"/>
          </p:nvPr>
        </p:nvSpPr>
        <p:spPr>
          <a:xfrm>
            <a:off x="311700" y="1152475"/>
            <a:ext cx="8520600" cy="37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what would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(b.d)+</a:t>
            </a:r>
            <a:r>
              <a:rPr lang="en"/>
              <a:t> match?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b.+d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if we want to restrict the wildcard to only match vowels?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We use character classes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[ 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Note we can also use tr-like character classes: </a:t>
            </a:r>
            <a:br>
              <a:rPr lang="en"/>
            </a:br>
            <a:r>
              <a:rPr lang="en"/>
              <a:t>		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[[:digit:]] [a-z]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/>
              <a:t>	We can also invert them: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[^[:digit:]] [^0]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Matching the forbidden characters</a:t>
            </a:r>
            <a:endParaRPr/>
          </a:p>
        </p:txBody>
      </p:sp>
      <p:sp>
        <p:nvSpPr>
          <p:cNvPr id="237" name="Google Shape;23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foo.txt</a:t>
            </a:r>
            <a:r>
              <a:rPr lang="en"/>
              <a:t> match?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Matching the forbidden characters</a:t>
            </a:r>
            <a:endParaRPr/>
          </a:p>
        </p:txBody>
      </p:sp>
      <p:sp>
        <p:nvSpPr>
          <p:cNvPr id="243" name="Google Shape;243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foo.txt</a:t>
            </a:r>
            <a:r>
              <a:rPr lang="en"/>
              <a:t> match?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if we want it to only match “foo.txt”?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Matching the forbidden characters</a:t>
            </a:r>
            <a:endParaRPr/>
          </a:p>
        </p:txBody>
      </p:sp>
      <p:sp>
        <p:nvSpPr>
          <p:cNvPr id="249" name="Google Shape;249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foo.txt</a:t>
            </a:r>
            <a:r>
              <a:rPr lang="en"/>
              <a:t> match?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if we want it to only match “foo.txt”?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foo\.txt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Recall…</a:t>
            </a:r>
            <a:endParaRPr/>
          </a:p>
        </p:txBody>
      </p:sp>
      <p:pic>
        <p:nvPicPr>
          <p:cNvPr id="255" name="Google Shape;25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000" y="1558801"/>
            <a:ext cx="8136000" cy="657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Recall…</a:t>
            </a:r>
            <a:endParaRPr/>
          </a:p>
        </p:txBody>
      </p:sp>
      <p:pic>
        <p:nvPicPr>
          <p:cNvPr id="261" name="Google Shape;26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000" y="1558801"/>
            <a:ext cx="8136000" cy="65786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7"/>
          <p:cNvSpPr txBox="1"/>
          <p:nvPr/>
        </p:nvSpPr>
        <p:spPr>
          <a:xfrm>
            <a:off x="2767125" y="231015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donut|coffee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counts</a:t>
            </a:r>
            <a:endParaRPr/>
          </a:p>
        </p:txBody>
      </p:sp>
      <p:sp>
        <p:nvSpPr>
          <p:cNvPr id="268" name="Google Shape;268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/>
              <a:t>       matches the string “a”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a+</a:t>
            </a:r>
            <a:r>
              <a:rPr lang="en"/>
              <a:t>     matches one or more “a”s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a* </a:t>
            </a:r>
            <a:r>
              <a:rPr lang="en"/>
              <a:t>   matches zero or more “a”s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counts</a:t>
            </a:r>
            <a:endParaRPr/>
          </a:p>
        </p:txBody>
      </p:sp>
      <p:sp>
        <p:nvSpPr>
          <p:cNvPr id="274" name="Google Shape;274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/>
              <a:t>       matches the string “a”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a+</a:t>
            </a:r>
            <a:r>
              <a:rPr lang="en"/>
              <a:t>     matches one or more “a”s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a* </a:t>
            </a:r>
            <a:r>
              <a:rPr lang="en"/>
              <a:t>   matches zero or more “a”s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a? </a:t>
            </a:r>
            <a:r>
              <a:rPr lang="en"/>
              <a:t>   matches zero or one “a”s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counts</a:t>
            </a:r>
            <a:endParaRPr/>
          </a:p>
        </p:txBody>
      </p:sp>
      <p:sp>
        <p:nvSpPr>
          <p:cNvPr id="280" name="Google Shape;280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/>
              <a:t>       matches the string “a”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a+</a:t>
            </a:r>
            <a:r>
              <a:rPr lang="en"/>
              <a:t>     matches one or more “a”s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a* </a:t>
            </a:r>
            <a:r>
              <a:rPr lang="en"/>
              <a:t>   matches zero or more “a”s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a? </a:t>
            </a:r>
            <a:r>
              <a:rPr lang="en"/>
              <a:t>   matches zero or one “a”s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{n}</a:t>
            </a:r>
            <a:r>
              <a:rPr lang="en"/>
              <a:t> matches n “a”s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counts</a:t>
            </a:r>
            <a:endParaRPr/>
          </a:p>
        </p:txBody>
      </p:sp>
      <p:sp>
        <p:nvSpPr>
          <p:cNvPr id="286" name="Google Shape;286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/>
              <a:t>       matches the string “a”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a+</a:t>
            </a:r>
            <a:r>
              <a:rPr lang="en"/>
              <a:t>     matches one or more “a”s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a* </a:t>
            </a:r>
            <a:r>
              <a:rPr lang="en"/>
              <a:t>   matches zero or more “a”s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a? </a:t>
            </a:r>
            <a:r>
              <a:rPr lang="en"/>
              <a:t>   matches zero or one “a”s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a{n}</a:t>
            </a:r>
            <a:r>
              <a:rPr lang="en"/>
              <a:t> matches n “a”s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a{n,m}</a:t>
            </a:r>
            <a:r>
              <a:rPr lang="en"/>
              <a:t> matches between n and m “a”s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Recall…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30230" l="0" r="0" t="0"/>
          <a:stretch/>
        </p:blipFill>
        <p:spPr>
          <a:xfrm>
            <a:off x="484425" y="1507388"/>
            <a:ext cx="8136000" cy="80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575" y="2978251"/>
            <a:ext cx="8136000" cy="657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characters</a:t>
            </a:r>
            <a:endParaRPr/>
          </a:p>
        </p:txBody>
      </p:sp>
      <p:sp>
        <p:nvSpPr>
          <p:cNvPr id="292" name="Google Shape;292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^a</a:t>
            </a:r>
            <a:r>
              <a:rPr lang="en"/>
              <a:t>   matches “a”s at the beginning of the line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a$</a:t>
            </a:r>
            <a:r>
              <a:rPr lang="en"/>
              <a:t>   matches “a”s at the end of the line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examples</a:t>
            </a:r>
            <a:endParaRPr/>
          </a:p>
        </p:txBody>
      </p:sp>
      <p:sp>
        <p:nvSpPr>
          <p:cNvPr id="298" name="Google Shape;298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these match?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examples</a:t>
            </a:r>
            <a:endParaRPr/>
          </a:p>
        </p:txBody>
      </p:sp>
      <p:sp>
        <p:nvSpPr>
          <p:cNvPr id="304" name="Google Shape;304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these match?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The (dog|cat) ra+n away$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examples</a:t>
            </a:r>
            <a:endParaRPr/>
          </a:p>
        </p:txBody>
      </p:sp>
      <p:sp>
        <p:nvSpPr>
          <p:cNvPr id="310" name="Google Shape;310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these match?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The (dog|cat) ra+n away$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^bee+s*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examples</a:t>
            </a:r>
            <a:endParaRPr/>
          </a:p>
        </p:txBody>
      </p:sp>
      <p:sp>
        <p:nvSpPr>
          <p:cNvPr id="316" name="Google Shape;316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these match?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The (dog|cat) ra+n away$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^bee+s*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[Ll][ol]{2}[ol]*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examples</a:t>
            </a:r>
            <a:endParaRPr/>
          </a:p>
        </p:txBody>
      </p:sp>
      <p:sp>
        <p:nvSpPr>
          <p:cNvPr id="322" name="Google Shape;322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regex to: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Match “ab” “aba” “abb” “abba” “abab” “abbb” “abaa” </a:t>
            </a:r>
            <a:br>
              <a:rPr lang="en"/>
            </a:br>
            <a:r>
              <a:rPr lang="en"/>
              <a:t>			and nothing else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operations</a:t>
            </a:r>
            <a:endParaRPr/>
          </a:p>
        </p:txBody>
      </p:sp>
      <p:sp>
        <p:nvSpPr>
          <p:cNvPr id="328" name="Google Shape;328;p58"/>
          <p:cNvSpPr txBox="1"/>
          <p:nvPr>
            <p:ph idx="1" type="body"/>
          </p:nvPr>
        </p:nvSpPr>
        <p:spPr>
          <a:xfrm>
            <a:off x="311700" y="4125750"/>
            <a:ext cx="85206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Table from POSIX docs, formatting from StackOverflow</a:t>
            </a:r>
            <a:endParaRPr sz="1400"/>
          </a:p>
        </p:txBody>
      </p:sp>
      <p:pic>
        <p:nvPicPr>
          <p:cNvPr id="329" name="Google Shape;329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125" y="1033450"/>
            <a:ext cx="7705725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regular expressions</a:t>
            </a:r>
            <a:endParaRPr/>
          </a:p>
        </p:txBody>
      </p:sp>
      <p:sp>
        <p:nvSpPr>
          <p:cNvPr id="335" name="Google Shape;335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using extended regular expressions (ERE)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regular expressions</a:t>
            </a:r>
            <a:endParaRPr/>
          </a:p>
        </p:txBody>
      </p:sp>
      <p:sp>
        <p:nvSpPr>
          <p:cNvPr id="341" name="Google Shape;341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using extended regular expressions (ERE)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can use them with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grep </a:t>
            </a:r>
            <a:r>
              <a:rPr lang="en"/>
              <a:t>with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-E</a:t>
            </a:r>
            <a:r>
              <a:rPr lang="en"/>
              <a:t>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lang="en">
                <a:solidFill>
                  <a:schemeClr val="lt2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rep -E “ab[ab]{2}” file.txt</a:t>
            </a:r>
            <a:endParaRPr>
              <a:solidFill>
                <a:schemeClr val="lt2"/>
              </a:solidFill>
              <a:highlight>
                <a:schemeClr val="dk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Grep actually stands for “global regular expression print”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regular expressions</a:t>
            </a:r>
            <a:endParaRPr/>
          </a:p>
        </p:txBody>
      </p:sp>
      <p:sp>
        <p:nvSpPr>
          <p:cNvPr id="347" name="Google Shape;347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using extended regular expressions (ERE)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can use them with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grep </a:t>
            </a:r>
            <a:r>
              <a:rPr lang="en"/>
              <a:t>with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-E</a:t>
            </a:r>
            <a:r>
              <a:rPr lang="en"/>
              <a:t>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grep -E “ab[ab]{2}” file.txt</a:t>
            </a:r>
            <a:endParaRPr>
              <a:solidFill>
                <a:schemeClr val="lt2"/>
              </a:solidFill>
              <a:highlight>
                <a:schemeClr val="dk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Grep actually stands for “global regular expression print”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Note that other commands use /pattern/ to denote regex!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searching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searching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Regular expression (regex)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searching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 (regex)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Defines a </a:t>
            </a:r>
            <a:r>
              <a:rPr b="1" i="1" lang="en"/>
              <a:t>set</a:t>
            </a:r>
            <a:r>
              <a:rPr lang="en"/>
              <a:t> of strings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searching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 (regex)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Defines a </a:t>
            </a:r>
            <a:r>
              <a:rPr b="1" i="1" lang="en"/>
              <a:t>set</a:t>
            </a:r>
            <a:r>
              <a:rPr lang="en"/>
              <a:t> of strings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Basic strings can represent themselves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searching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 (regex)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Defines a </a:t>
            </a:r>
            <a:r>
              <a:rPr b="1" i="1" lang="en"/>
              <a:t>set</a:t>
            </a:r>
            <a:r>
              <a:rPr lang="en"/>
              <a:t> of strings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Basic strings can represent themselves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e.g.,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dog</a:t>
            </a:r>
            <a:r>
              <a:rPr lang="en"/>
              <a:t> is just the string dog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