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0" r:id="rId21"/>
    <p:sldId id="271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5"/>
    <p:restoredTop sz="94674"/>
  </p:normalViewPr>
  <p:slideViewPr>
    <p:cSldViewPr>
      <p:cViewPr varScale="1">
        <p:scale>
          <a:sx n="83" d="100"/>
          <a:sy n="83" d="100"/>
        </p:scale>
        <p:origin x="232" y="6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1EE2-C95A-0C4F-B8C9-EFF556715B7C}" type="datetimeFigureOut">
              <a:rPr lang="en-DE" smtClean="0"/>
              <a:t>10.07.24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40DD6-73BD-BB4A-98F0-6EDDF39433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916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40DD6-73BD-BB4A-98F0-6EDDF3943335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297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0870" y="1971547"/>
            <a:ext cx="8427085" cy="176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697228"/>
            <a:ext cx="4620260" cy="3777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73084" y="1694179"/>
            <a:ext cx="4530090" cy="414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376" y="555243"/>
            <a:ext cx="5710387" cy="7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0713" y="2248915"/>
            <a:ext cx="9857105" cy="2217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mbedded.com/the-goertzel-algorith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654300" marR="5080" indent="-2642235">
              <a:lnSpc>
                <a:spcPts val="6480"/>
              </a:lnSpc>
              <a:spcBef>
                <a:spcPts val="915"/>
              </a:spcBef>
            </a:pPr>
            <a:r>
              <a:rPr sz="6000" spc="-10" dirty="0"/>
              <a:t>Microelectronics</a:t>
            </a:r>
            <a:r>
              <a:rPr sz="6000" spc="-120" dirty="0"/>
              <a:t> </a:t>
            </a:r>
            <a:r>
              <a:rPr sz="6000" dirty="0"/>
              <a:t>&amp;</a:t>
            </a:r>
            <a:r>
              <a:rPr sz="6000" spc="-125" dirty="0"/>
              <a:t> </a:t>
            </a:r>
            <a:r>
              <a:rPr sz="6000" spc="-100" dirty="0"/>
              <a:t>HW-</a:t>
            </a:r>
            <a:r>
              <a:rPr sz="6000" spc="-25" dirty="0"/>
              <a:t>SW </a:t>
            </a:r>
            <a:r>
              <a:rPr sz="6000" spc="-10" dirty="0"/>
              <a:t>Co-Design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5093779" y="4126483"/>
            <a:ext cx="2004695" cy="10375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065" marR="5080" indent="-635" algn="ctr">
              <a:lnSpc>
                <a:spcPct val="883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Zaur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Gurbanli </a:t>
            </a:r>
            <a:r>
              <a:rPr sz="2400" dirty="0">
                <a:latin typeface="Calibri"/>
                <a:cs typeface="Calibri"/>
              </a:rPr>
              <a:t>Hamida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Aliyeva Farhad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Gulizada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  <a:r>
              <a:rPr spc="-8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Matlab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950" y="1867675"/>
            <a:ext cx="6508242" cy="42505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235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00"/>
              </a:spcBef>
            </a:pPr>
            <a:r>
              <a:rPr dirty="0"/>
              <a:t>Simulation</a:t>
            </a:r>
            <a:r>
              <a:rPr spc="-65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Input</a:t>
            </a:r>
            <a:r>
              <a:rPr spc="-60" dirty="0"/>
              <a:t> </a:t>
            </a:r>
            <a:r>
              <a:rPr spc="-10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4" y="1943608"/>
            <a:ext cx="5950585" cy="418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latin typeface="Calibri"/>
                <a:cs typeface="Calibri"/>
              </a:rPr>
              <a:t>Sine</a:t>
            </a:r>
            <a:r>
              <a:rPr sz="1900" b="1" spc="-2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waves</a:t>
            </a:r>
            <a:endParaRPr sz="1900" dirty="0">
              <a:latin typeface="Calibri"/>
              <a:cs typeface="Calibri"/>
            </a:endParaRPr>
          </a:p>
          <a:p>
            <a:pPr marL="697865" indent="-22796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697865" algn="l"/>
              </a:tabLst>
            </a:pPr>
            <a:r>
              <a:rPr sz="1900" spc="-10" dirty="0">
                <a:latin typeface="Calibri"/>
                <a:cs typeface="Calibri"/>
              </a:rPr>
              <a:t>Frequency: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5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kHz,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149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kHz,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150</a:t>
            </a:r>
            <a:r>
              <a:rPr sz="19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kHz</a:t>
            </a:r>
            <a:r>
              <a:rPr sz="1900" dirty="0">
                <a:latin typeface="Calibri"/>
                <a:cs typeface="Calibri"/>
              </a:rPr>
              <a:t>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151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kHz,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200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kHz</a:t>
            </a:r>
            <a:endParaRPr sz="1900" dirty="0">
              <a:latin typeface="Calibri"/>
              <a:cs typeface="Calibri"/>
            </a:endParaRPr>
          </a:p>
          <a:p>
            <a:pPr marL="697865" indent="-2279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697865" algn="l"/>
              </a:tabLst>
            </a:pPr>
            <a:r>
              <a:rPr sz="1900" dirty="0">
                <a:latin typeface="Calibri"/>
                <a:cs typeface="Calibri"/>
              </a:rPr>
              <a:t>Phase: 0°, 30°, 45°, 90°, </a:t>
            </a:r>
            <a:r>
              <a:rPr sz="1900" spc="-20" dirty="0">
                <a:latin typeface="Calibri"/>
                <a:cs typeface="Calibri"/>
              </a:rPr>
              <a:t>120°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00" b="1" dirty="0">
                <a:latin typeface="Calibri"/>
                <a:cs typeface="Calibri"/>
              </a:rPr>
              <a:t>Square</a:t>
            </a:r>
            <a:r>
              <a:rPr sz="1900" b="1" spc="-55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waves</a:t>
            </a:r>
            <a:endParaRPr sz="1900" dirty="0">
              <a:latin typeface="Calibri"/>
              <a:cs typeface="Calibri"/>
            </a:endParaRPr>
          </a:p>
          <a:p>
            <a:pPr marL="697865" indent="-22796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697865" algn="l"/>
              </a:tabLst>
            </a:pPr>
            <a:r>
              <a:rPr sz="1900" spc="-10" dirty="0">
                <a:latin typeface="Calibri"/>
                <a:cs typeface="Calibri"/>
              </a:rPr>
              <a:t>Frequency: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10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kHz,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16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kHz,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150</a:t>
            </a:r>
            <a:r>
              <a:rPr sz="19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kHz</a:t>
            </a:r>
            <a:r>
              <a:rPr sz="1900" dirty="0">
                <a:latin typeface="Calibri"/>
                <a:cs typeface="Calibri"/>
              </a:rPr>
              <a:t>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200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kHz</a:t>
            </a:r>
            <a:endParaRPr sz="1900" dirty="0">
              <a:latin typeface="Calibri"/>
              <a:cs typeface="Calibri"/>
            </a:endParaRPr>
          </a:p>
          <a:p>
            <a:pPr marL="697865" indent="-22796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697865" algn="l"/>
              </a:tabLst>
            </a:pPr>
            <a:r>
              <a:rPr sz="1900" dirty="0">
                <a:latin typeface="Calibri"/>
                <a:cs typeface="Calibri"/>
              </a:rPr>
              <a:t>Phase: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0°,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30°,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45°,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90°,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120°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1900" b="1" spc="-10" dirty="0">
                <a:latin typeface="Calibri"/>
                <a:cs typeface="Calibri"/>
              </a:rPr>
              <a:t>Triangle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waves</a:t>
            </a:r>
            <a:endParaRPr sz="1900" dirty="0">
              <a:latin typeface="Calibri"/>
              <a:cs typeface="Calibri"/>
            </a:endParaRPr>
          </a:p>
          <a:p>
            <a:pPr marL="697865" indent="-22796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697865" algn="l"/>
              </a:tabLst>
            </a:pPr>
            <a:r>
              <a:rPr sz="1900" spc="-10" dirty="0">
                <a:latin typeface="Calibri"/>
                <a:cs typeface="Calibri"/>
              </a:rPr>
              <a:t>Frequency: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5kHz,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149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kHz,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150</a:t>
            </a:r>
            <a:r>
              <a:rPr sz="19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kHz</a:t>
            </a:r>
            <a:r>
              <a:rPr sz="1900" dirty="0">
                <a:latin typeface="Calibri"/>
                <a:cs typeface="Calibri"/>
              </a:rPr>
              <a:t>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151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kHz,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200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kHz</a:t>
            </a:r>
            <a:endParaRPr sz="1900" dirty="0">
              <a:latin typeface="Calibri"/>
              <a:cs typeface="Calibri"/>
            </a:endParaRPr>
          </a:p>
          <a:p>
            <a:pPr marL="697865" indent="-22796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697865" algn="l"/>
              </a:tabLst>
            </a:pPr>
            <a:r>
              <a:rPr sz="1900" dirty="0">
                <a:latin typeface="Calibri"/>
                <a:cs typeface="Calibri"/>
              </a:rPr>
              <a:t>Phase: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0°,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30°,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45°,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90°,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120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6465" y="642162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67676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Simulation</a:t>
            </a:r>
            <a:r>
              <a:rPr spc="-9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10" dirty="0"/>
              <a:t>Matlab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8646" y="226220"/>
            <a:ext cx="11487150" cy="6631940"/>
            <a:chOff x="568646" y="226220"/>
            <a:chExt cx="11487150" cy="6631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646" y="1131530"/>
              <a:ext cx="7346182" cy="57264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9962" y="1455433"/>
              <a:ext cx="2505017" cy="5122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12162" y="226220"/>
              <a:ext cx="2743200" cy="987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673" y="2134161"/>
            <a:ext cx="7148718" cy="34944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  <a:r>
              <a:rPr spc="-8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20" dirty="0"/>
              <a:t>VHDL</a:t>
            </a:r>
          </a:p>
        </p:txBody>
      </p:sp>
      <p:sp>
        <p:nvSpPr>
          <p:cNvPr id="4" name="object 4"/>
          <p:cNvSpPr/>
          <p:nvPr/>
        </p:nvSpPr>
        <p:spPr>
          <a:xfrm>
            <a:off x="7702219" y="3255309"/>
            <a:ext cx="243204" cy="709295"/>
          </a:xfrm>
          <a:custGeom>
            <a:avLst/>
            <a:gdLst/>
            <a:ahLst/>
            <a:cxnLst/>
            <a:rect l="l" t="t" r="r" b="b"/>
            <a:pathLst>
              <a:path w="243204" h="709295">
                <a:moveTo>
                  <a:pt x="0" y="0"/>
                </a:moveTo>
                <a:lnTo>
                  <a:pt x="76679" y="1030"/>
                </a:lnTo>
                <a:lnTo>
                  <a:pt x="143274" y="3900"/>
                </a:lnTo>
                <a:lnTo>
                  <a:pt x="195789" y="8276"/>
                </a:lnTo>
                <a:lnTo>
                  <a:pt x="242596" y="20215"/>
                </a:lnTo>
                <a:lnTo>
                  <a:pt x="242596" y="688910"/>
                </a:lnTo>
                <a:lnTo>
                  <a:pt x="230228" y="695300"/>
                </a:lnTo>
                <a:lnTo>
                  <a:pt x="195789" y="700849"/>
                </a:lnTo>
                <a:lnTo>
                  <a:pt x="143274" y="705225"/>
                </a:lnTo>
                <a:lnTo>
                  <a:pt x="76679" y="708095"/>
                </a:lnTo>
                <a:lnTo>
                  <a:pt x="0" y="7091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32115" y="3077971"/>
            <a:ext cx="321119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9340">
              <a:lnSpc>
                <a:spcPts val="212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From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matlab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  <a:tabLst>
                <a:tab pos="870585" algn="l"/>
                <a:tab pos="106934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that: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2750" y="3819631"/>
            <a:ext cx="1301750" cy="1460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  <a:r>
              <a:rPr spc="-8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20" dirty="0"/>
              <a:t>VHDL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894" y="1529299"/>
            <a:ext cx="9983702" cy="51740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376" y="555243"/>
            <a:ext cx="84853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0" dirty="0" err="1"/>
              <a:t>Testbenchmark</a:t>
            </a:r>
            <a:r>
              <a:rPr lang="en-US" spc="-80" dirty="0"/>
              <a:t> implementation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537376" y="1940152"/>
            <a:ext cx="9677400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Library and Package Inclusions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library 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ieee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use ieee.std_logic_1164.all;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use 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ieee.numeric_std.all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use 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std.textio.all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</a:p>
          <a:p>
            <a:pPr algn="just"/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Entity Declaration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entity 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tb_goertzel_filter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is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end entity 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tb_goertzel_filter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pPr algn="just"/>
            <a:endParaRPr lang="en-DE" b="0" i="0" u="none" strike="noStrike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just"/>
            <a:endParaRPr lang="en-DE" b="0" i="0" u="none" strike="noStrike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Architecture Declaration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architecture 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tb_arch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tb_goertzel_filter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is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endParaRPr lang="en-GB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AC00DD-88F0-C7A0-5F8C-2AE11DF7DA33}"/>
              </a:ext>
            </a:extLst>
          </p:cNvPr>
          <p:cNvSpPr txBox="1"/>
          <p:nvPr/>
        </p:nvSpPr>
        <p:spPr>
          <a:xfrm>
            <a:off x="6400800" y="1896092"/>
            <a:ext cx="464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Definitions for standart logic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Arithmetic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I/O handling</a:t>
            </a:r>
          </a:p>
        </p:txBody>
      </p:sp>
    </p:spTree>
    <p:extLst>
      <p:ext uri="{BB962C8B-B14F-4D97-AF65-F5344CB8AC3E}">
        <p14:creationId xmlns:p14="http://schemas.microsoft.com/office/powerpoint/2010/main" val="74891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328809"/>
            <a:ext cx="807322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pc="-80" dirty="0"/>
              <a:t>Constant and Signal Declarations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6CE570-ACC4-4F53-8674-D3DC7444790E}"/>
              </a:ext>
            </a:extLst>
          </p:cNvPr>
          <p:cNvSpPr txBox="1"/>
          <p:nvPr/>
        </p:nvSpPr>
        <p:spPr>
          <a:xfrm>
            <a:off x="419100" y="1073607"/>
            <a:ext cx="719692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constant INPUT_FILE_PATH : string := "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input_signal.txt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";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constant EXPECTED_FILE_PATH: string := "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expected_magnitude.txt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";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signal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clk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std_logic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:= '0';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signal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rst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std_logic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:= '0';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signal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input_signal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std_logic_vector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(11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downto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0);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signal magnitude :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std_logic_vector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(19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downto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0);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signal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expected_magnitude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std_logic_vector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(19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downto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0);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signal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input_signal_unsigned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 unsigned(11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downto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0);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signal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magnitude_signed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 signed(19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downto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0);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file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input_signal_file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 text open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read_mode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is INPUT_FILE_PATH;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file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expected_magnitude_file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 text open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read_mode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is EXPECTED_FILE_PATH;</a:t>
            </a:r>
          </a:p>
          <a:p>
            <a:pPr algn="just"/>
            <a:endParaRPr lang="en-GB" sz="1600" dirty="0">
              <a:solidFill>
                <a:srgbClr val="188038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process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begin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wait for 10 ns;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clk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&lt;= not </a:t>
            </a:r>
            <a:r>
              <a:rPr lang="en-GB" sz="16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clk</a:t>
            </a:r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end process;</a:t>
            </a:r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</a:p>
          <a:p>
            <a:pPr algn="just"/>
            <a:endParaRPr lang="en-GB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69801-1D4C-47AB-9908-1FD587017980}"/>
              </a:ext>
            </a:extLst>
          </p:cNvPr>
          <p:cNvSpPr txBox="1"/>
          <p:nvPr/>
        </p:nvSpPr>
        <p:spPr>
          <a:xfrm>
            <a:off x="7532691" y="1139057"/>
            <a:ext cx="3309693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9340">
              <a:lnSpc>
                <a:spcPts val="2125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File path declaration for </a:t>
            </a:r>
            <a:r>
              <a:rPr lang="en-US" dirty="0" err="1">
                <a:latin typeface="Calibri"/>
                <a:cs typeface="Calibri"/>
              </a:rPr>
              <a:t>M</a:t>
            </a:r>
            <a:r>
              <a:rPr lang="en-US" sz="1800" dirty="0" err="1">
                <a:latin typeface="Calibri"/>
                <a:cs typeface="Calibri"/>
              </a:rPr>
              <a:t>atlab</a:t>
            </a:r>
            <a:r>
              <a:rPr lang="en-US" sz="1800" dirty="0">
                <a:latin typeface="Calibri"/>
                <a:cs typeface="Calibri"/>
              </a:rPr>
              <a:t>-generated files 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CCA2392-9461-C723-5EFF-446BB73356FE}"/>
              </a:ext>
            </a:extLst>
          </p:cNvPr>
          <p:cNvSpPr/>
          <p:nvPr/>
        </p:nvSpPr>
        <p:spPr>
          <a:xfrm>
            <a:off x="7532691" y="1829997"/>
            <a:ext cx="173872" cy="2030944"/>
          </a:xfrm>
          <a:custGeom>
            <a:avLst/>
            <a:gdLst/>
            <a:ahLst/>
            <a:cxnLst/>
            <a:rect l="l" t="t" r="r" b="b"/>
            <a:pathLst>
              <a:path w="243204" h="709295">
                <a:moveTo>
                  <a:pt x="0" y="0"/>
                </a:moveTo>
                <a:lnTo>
                  <a:pt x="76679" y="1030"/>
                </a:lnTo>
                <a:lnTo>
                  <a:pt x="143274" y="3900"/>
                </a:lnTo>
                <a:lnTo>
                  <a:pt x="195789" y="8276"/>
                </a:lnTo>
                <a:lnTo>
                  <a:pt x="242596" y="20215"/>
                </a:lnTo>
                <a:lnTo>
                  <a:pt x="242596" y="688910"/>
                </a:lnTo>
                <a:lnTo>
                  <a:pt x="230228" y="695300"/>
                </a:lnTo>
                <a:lnTo>
                  <a:pt x="195789" y="700849"/>
                </a:lnTo>
                <a:lnTo>
                  <a:pt x="143274" y="705225"/>
                </a:lnTo>
                <a:lnTo>
                  <a:pt x="76679" y="708095"/>
                </a:lnTo>
                <a:lnTo>
                  <a:pt x="0" y="7091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45F1A-13F1-536B-AE9B-50B2B8976479}"/>
              </a:ext>
            </a:extLst>
          </p:cNvPr>
          <p:cNvSpPr txBox="1"/>
          <p:nvPr/>
        </p:nvSpPr>
        <p:spPr>
          <a:xfrm>
            <a:off x="7532692" y="2602017"/>
            <a:ext cx="2969976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9340">
              <a:lnSpc>
                <a:spcPts val="2125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Signal declaration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2B0099DC-C235-EEA2-ED74-40CDA9D95AC3}"/>
              </a:ext>
            </a:extLst>
          </p:cNvPr>
          <p:cNvSpPr/>
          <p:nvPr/>
        </p:nvSpPr>
        <p:spPr>
          <a:xfrm>
            <a:off x="7532692" y="1103408"/>
            <a:ext cx="173872" cy="656279"/>
          </a:xfrm>
          <a:custGeom>
            <a:avLst/>
            <a:gdLst/>
            <a:ahLst/>
            <a:cxnLst/>
            <a:rect l="l" t="t" r="r" b="b"/>
            <a:pathLst>
              <a:path w="243204" h="709295">
                <a:moveTo>
                  <a:pt x="0" y="0"/>
                </a:moveTo>
                <a:lnTo>
                  <a:pt x="76679" y="1030"/>
                </a:lnTo>
                <a:lnTo>
                  <a:pt x="143274" y="3900"/>
                </a:lnTo>
                <a:lnTo>
                  <a:pt x="195789" y="8276"/>
                </a:lnTo>
                <a:lnTo>
                  <a:pt x="242596" y="20215"/>
                </a:lnTo>
                <a:lnTo>
                  <a:pt x="242596" y="688910"/>
                </a:lnTo>
                <a:lnTo>
                  <a:pt x="230228" y="695300"/>
                </a:lnTo>
                <a:lnTo>
                  <a:pt x="195789" y="700849"/>
                </a:lnTo>
                <a:lnTo>
                  <a:pt x="143274" y="705225"/>
                </a:lnTo>
                <a:lnTo>
                  <a:pt x="76679" y="708095"/>
                </a:lnTo>
                <a:lnTo>
                  <a:pt x="0" y="7091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ED86D638-F6E0-F28F-6454-6F963B03E6EB}"/>
              </a:ext>
            </a:extLst>
          </p:cNvPr>
          <p:cNvSpPr txBox="1"/>
          <p:nvPr/>
        </p:nvSpPr>
        <p:spPr>
          <a:xfrm>
            <a:off x="7679423" y="2542606"/>
            <a:ext cx="3211195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tabLst>
                <a:tab pos="870585" algn="l"/>
                <a:tab pos="106934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	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88CD0081-3C46-DBB1-67DD-78FF122D9124}"/>
              </a:ext>
            </a:extLst>
          </p:cNvPr>
          <p:cNvSpPr txBox="1"/>
          <p:nvPr/>
        </p:nvSpPr>
        <p:spPr>
          <a:xfrm>
            <a:off x="7706563" y="4134551"/>
            <a:ext cx="3211195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tabLst>
                <a:tab pos="870585" algn="l"/>
                <a:tab pos="1069340" algn="l"/>
              </a:tabLst>
            </a:pPr>
            <a:r>
              <a:rPr lang="en-DE"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lang="en-DE" sz="1800" dirty="0">
                <a:latin typeface="Times New Roman"/>
                <a:cs typeface="Times New Roman"/>
              </a:rPr>
              <a:t>	</a:t>
            </a:r>
            <a:endParaRPr lang="en-DE" sz="1800" dirty="0">
              <a:latin typeface="Calibri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6D3BE-B683-6985-40CB-C7F987A17C79}"/>
              </a:ext>
            </a:extLst>
          </p:cNvPr>
          <p:cNvSpPr txBox="1"/>
          <p:nvPr/>
        </p:nvSpPr>
        <p:spPr>
          <a:xfrm>
            <a:off x="7532691" y="4073454"/>
            <a:ext cx="340684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9340">
              <a:lnSpc>
                <a:spcPts val="2125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File declaration for </a:t>
            </a:r>
            <a:r>
              <a:rPr lang="en-US" dirty="0" err="1">
                <a:latin typeface="Calibri"/>
                <a:cs typeface="Calibri"/>
              </a:rPr>
              <a:t>M</a:t>
            </a:r>
            <a:r>
              <a:rPr lang="en-US" sz="1800" dirty="0" err="1">
                <a:latin typeface="Calibri"/>
                <a:cs typeface="Calibri"/>
              </a:rPr>
              <a:t>atlab</a:t>
            </a:r>
            <a:r>
              <a:rPr lang="en-US" sz="1800" dirty="0">
                <a:latin typeface="Calibri"/>
                <a:cs typeface="Calibri"/>
              </a:rPr>
              <a:t>-generated files </a:t>
            </a: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AF8CE225-760A-ED7A-C54A-2BB32126AA9E}"/>
              </a:ext>
            </a:extLst>
          </p:cNvPr>
          <p:cNvSpPr/>
          <p:nvPr/>
        </p:nvSpPr>
        <p:spPr>
          <a:xfrm>
            <a:off x="7532691" y="4848272"/>
            <a:ext cx="173872" cy="1111425"/>
          </a:xfrm>
          <a:custGeom>
            <a:avLst/>
            <a:gdLst/>
            <a:ahLst/>
            <a:cxnLst/>
            <a:rect l="l" t="t" r="r" b="b"/>
            <a:pathLst>
              <a:path w="243204" h="709295">
                <a:moveTo>
                  <a:pt x="0" y="0"/>
                </a:moveTo>
                <a:lnTo>
                  <a:pt x="76679" y="1030"/>
                </a:lnTo>
                <a:lnTo>
                  <a:pt x="143274" y="3900"/>
                </a:lnTo>
                <a:lnTo>
                  <a:pt x="195789" y="8276"/>
                </a:lnTo>
                <a:lnTo>
                  <a:pt x="242596" y="20215"/>
                </a:lnTo>
                <a:lnTo>
                  <a:pt x="242596" y="688910"/>
                </a:lnTo>
                <a:lnTo>
                  <a:pt x="230228" y="695300"/>
                </a:lnTo>
                <a:lnTo>
                  <a:pt x="195789" y="700849"/>
                </a:lnTo>
                <a:lnTo>
                  <a:pt x="143274" y="705225"/>
                </a:lnTo>
                <a:lnTo>
                  <a:pt x="76679" y="708095"/>
                </a:lnTo>
                <a:lnTo>
                  <a:pt x="0" y="7091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01DD6B59-B249-5F0A-A1C7-5DD155768152}"/>
              </a:ext>
            </a:extLst>
          </p:cNvPr>
          <p:cNvSpPr/>
          <p:nvPr/>
        </p:nvSpPr>
        <p:spPr>
          <a:xfrm>
            <a:off x="7532691" y="3967770"/>
            <a:ext cx="189079" cy="787544"/>
          </a:xfrm>
          <a:custGeom>
            <a:avLst/>
            <a:gdLst/>
            <a:ahLst/>
            <a:cxnLst/>
            <a:rect l="l" t="t" r="r" b="b"/>
            <a:pathLst>
              <a:path w="243204" h="709295">
                <a:moveTo>
                  <a:pt x="0" y="0"/>
                </a:moveTo>
                <a:lnTo>
                  <a:pt x="76679" y="1030"/>
                </a:lnTo>
                <a:lnTo>
                  <a:pt x="143274" y="3900"/>
                </a:lnTo>
                <a:lnTo>
                  <a:pt x="195789" y="8276"/>
                </a:lnTo>
                <a:lnTo>
                  <a:pt x="242596" y="20215"/>
                </a:lnTo>
                <a:lnTo>
                  <a:pt x="242596" y="688910"/>
                </a:lnTo>
                <a:lnTo>
                  <a:pt x="230228" y="695300"/>
                </a:lnTo>
                <a:lnTo>
                  <a:pt x="195789" y="700849"/>
                </a:lnTo>
                <a:lnTo>
                  <a:pt x="143274" y="705225"/>
                </a:lnTo>
                <a:lnTo>
                  <a:pt x="76679" y="708095"/>
                </a:lnTo>
                <a:lnTo>
                  <a:pt x="0" y="7091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8F3ED604-110A-657D-DAE4-BAA732311B4F}"/>
              </a:ext>
            </a:extLst>
          </p:cNvPr>
          <p:cNvSpPr txBox="1"/>
          <p:nvPr/>
        </p:nvSpPr>
        <p:spPr>
          <a:xfrm>
            <a:off x="7706563" y="1187930"/>
            <a:ext cx="2470666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tabLst>
                <a:tab pos="870585" algn="l"/>
                <a:tab pos="106934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	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6334E598-94A5-4AE7-03CD-0AD27C5A011D}"/>
              </a:ext>
            </a:extLst>
          </p:cNvPr>
          <p:cNvSpPr txBox="1"/>
          <p:nvPr/>
        </p:nvSpPr>
        <p:spPr>
          <a:xfrm>
            <a:off x="7679422" y="5147050"/>
            <a:ext cx="3211195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tabLst>
                <a:tab pos="870585" algn="l"/>
                <a:tab pos="1069340" algn="l"/>
              </a:tabLst>
            </a:pPr>
            <a:r>
              <a:rPr lang="en-DE"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lang="en-DE" sz="1800" dirty="0">
                <a:latin typeface="Times New Roman"/>
                <a:cs typeface="Times New Roman"/>
              </a:rPr>
              <a:t>	</a:t>
            </a:r>
            <a:endParaRPr lang="en-DE" sz="1800" dirty="0">
              <a:latin typeface="Calibri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4D2258-AD1F-92CC-CBE0-1E019A45237A}"/>
              </a:ext>
            </a:extLst>
          </p:cNvPr>
          <p:cNvSpPr txBox="1"/>
          <p:nvPr/>
        </p:nvSpPr>
        <p:spPr>
          <a:xfrm>
            <a:off x="7532691" y="5223165"/>
            <a:ext cx="2837181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9340">
              <a:lnSpc>
                <a:spcPts val="2125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Clock processing</a:t>
            </a:r>
          </a:p>
        </p:txBody>
      </p:sp>
    </p:spTree>
    <p:extLst>
      <p:ext uri="{BB962C8B-B14F-4D97-AF65-F5344CB8AC3E}">
        <p14:creationId xmlns:p14="http://schemas.microsoft.com/office/powerpoint/2010/main" val="20245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7" grpId="0" animBg="1"/>
      <p:bldP spid="21" grpId="0"/>
      <p:bldP spid="23" grpId="0"/>
      <p:bldP spid="24" grpId="0"/>
      <p:bldP spid="25" grpId="0" animBg="1"/>
      <p:bldP spid="26" grpId="0" animBg="1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328809"/>
            <a:ext cx="807322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Reading Input and Expected Data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6CE570-ACC4-4F53-8674-D3DC7444790E}"/>
              </a:ext>
            </a:extLst>
          </p:cNvPr>
          <p:cNvSpPr txBox="1"/>
          <p:nvPr/>
        </p:nvSpPr>
        <p:spPr>
          <a:xfrm>
            <a:off x="419100" y="1073607"/>
            <a:ext cx="719692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process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variable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input_line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 line;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variable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expected_line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 line;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variable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input_value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 integer;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variable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expected_value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 integer;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begin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while not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endfile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input_signal_file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) loop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    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readline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input_signal_file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input_line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);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    read(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input_line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input_value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);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input_signal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&lt;=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std_logic_vector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to_unsigned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input_value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input_signal'length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));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input_signal_unsigned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&lt;=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to_unsigned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input_value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input_signal_unsigned'length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);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    wait until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rising_edge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clk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);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end loop;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while not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endfile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expected_magnitude_file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) loop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    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readline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expected_magnitude_file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expected_line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);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    read(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expected_line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expected_value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);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expected_magnitude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&lt;=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std_logic_vector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to_signed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expected_value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magnitude'length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));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    wait until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rising_edge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clk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);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end loop;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wait;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end process;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101585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328809"/>
            <a:ext cx="807322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Instantiating and Comparison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6CE570-ACC4-4F53-8674-D3DC7444790E}"/>
              </a:ext>
            </a:extLst>
          </p:cNvPr>
          <p:cNvSpPr txBox="1"/>
          <p:nvPr/>
        </p:nvSpPr>
        <p:spPr>
          <a:xfrm>
            <a:off x="5867400" y="1982449"/>
            <a:ext cx="729139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process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begin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-- Wait for filter to settle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wait for 100 ns;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-- Compare magnitudes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assert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std_logic_vector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magnitude_signed</a:t>
            </a:r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) = </a:t>
            </a:r>
            <a:r>
              <a:rPr lang="en-GB" sz="1400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expected_magnitude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    report "Mismatch between calculated and expected magnitude!"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    severity error;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    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assert false report "Test done." severity note;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wait;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end process;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1715A-B7A7-5358-098F-C37A21E1CFBD}"/>
              </a:ext>
            </a:extLst>
          </p:cNvPr>
          <p:cNvSpPr txBox="1"/>
          <p:nvPr/>
        </p:nvSpPr>
        <p:spPr>
          <a:xfrm>
            <a:off x="-7307" y="2413337"/>
            <a:ext cx="47317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goertzel_inst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: entity 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work.goertzel_filter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port map (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    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clk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=&gt; 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clk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,				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    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rst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=&gt; 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rst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,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    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input_signal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 =&gt; 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input_signal_unsigned</a:t>
            </a:r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,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    magnitude =&gt; </a:t>
            </a:r>
            <a:r>
              <a:rPr lang="en-GB" b="0" i="0" u="none" strike="noStrike" dirty="0" err="1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magnitude_signed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       );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912B4-D237-05FE-53A5-6159EF405EE5}"/>
              </a:ext>
            </a:extLst>
          </p:cNvPr>
          <p:cNvSpPr txBox="1"/>
          <p:nvPr/>
        </p:nvSpPr>
        <p:spPr>
          <a:xfrm>
            <a:off x="4953000" y="31242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=&gt;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851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328809"/>
            <a:ext cx="807322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Simulation process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1715A-B7A7-5358-098F-C37A21E1CFBD}"/>
              </a:ext>
            </a:extLst>
          </p:cNvPr>
          <p:cNvSpPr txBox="1"/>
          <p:nvPr/>
        </p:nvSpPr>
        <p:spPr>
          <a:xfrm>
            <a:off x="838200" y="1559415"/>
            <a:ext cx="9753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Tools &amp; Means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Linux (ChromeOS) environment(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initially)</a:t>
            </a:r>
            <a:endParaRPr lang="en-GB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GHDL 3.0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-webkit-standard"/>
              </a:rPr>
              <a:t>Eda playground</a:t>
            </a:r>
          </a:p>
          <a:p>
            <a:pPr algn="just"/>
            <a:endParaRPr lang="en-GB" b="1" dirty="0">
              <a:solidFill>
                <a:srgbClr val="000000"/>
              </a:solidFill>
              <a:latin typeface="-webkit-standard"/>
            </a:endParaRPr>
          </a:p>
          <a:p>
            <a:pPr algn="just"/>
            <a:r>
              <a:rPr lang="en-GB" b="1" dirty="0">
                <a:solidFill>
                  <a:srgbClr val="000000"/>
                </a:solidFill>
                <a:latin typeface="-webkit-standard"/>
              </a:rPr>
              <a:t>Files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-webkit-standard"/>
              </a:rPr>
              <a:t>input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signal.txt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-webkit-standard"/>
              </a:rPr>
              <a:t>e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-webkit-standard"/>
              </a:rPr>
              <a:t>xpected </a:t>
            </a:r>
            <a:r>
              <a:rPr lang="en-GB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magnitude.txt</a:t>
            </a:r>
            <a:endParaRPr lang="en-GB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-webkit-standard"/>
              </a:rPr>
              <a:t>design.vhd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-webkit-standard"/>
              </a:rPr>
              <a:t>t</a:t>
            </a:r>
            <a:r>
              <a:rPr lang="en-GB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estbench.vhd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n-GB" b="1" dirty="0">
                <a:solidFill>
                  <a:srgbClr val="000000"/>
                </a:solidFill>
                <a:latin typeface="-webkit-standard"/>
              </a:rPr>
              <a:t>Result</a:t>
            </a:r>
            <a:endParaRPr lang="en-GB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C82617-21C7-8896-A8ED-5DC4EB6A3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0"/>
          <a:stretch/>
        </p:blipFill>
        <p:spPr>
          <a:xfrm>
            <a:off x="838200" y="5041140"/>
            <a:ext cx="8839200" cy="6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5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3521" y="1829307"/>
            <a:ext cx="3746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Goertzel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286" y="2764028"/>
            <a:ext cx="486156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4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was</a:t>
            </a:r>
            <a:r>
              <a:rPr sz="1800" spc="4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initially</a:t>
            </a:r>
            <a:r>
              <a:rPr sz="1800" spc="4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developed</a:t>
            </a:r>
            <a:r>
              <a:rPr sz="1800" spc="4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4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4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efficient</a:t>
            </a:r>
            <a:r>
              <a:rPr sz="1800" spc="4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</a:t>
            </a:r>
            <a:r>
              <a:rPr sz="1800" spc="4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compute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trigonometric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521" y="4678171"/>
            <a:ext cx="56699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computes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discrete-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Fourier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transform </a:t>
            </a:r>
            <a:r>
              <a:rPr sz="2400" dirty="0">
                <a:latin typeface="Calibri"/>
                <a:cs typeface="Calibri"/>
              </a:rPr>
              <a:t>(DTFT)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5551" y="1949975"/>
            <a:ext cx="5046661" cy="23523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5080" indent="-285750">
              <a:lnSpc>
                <a:spcPct val="100400"/>
              </a:lnSpc>
              <a:spcBef>
                <a:spcPts val="90"/>
              </a:spcBef>
              <a:buFont typeface="Arial"/>
              <a:buChar char="•"/>
              <a:tabLst>
                <a:tab pos="298450" algn="l"/>
              </a:tabLst>
            </a:pPr>
            <a:r>
              <a:rPr spc="-55" dirty="0"/>
              <a:t>“A</a:t>
            </a:r>
            <a:r>
              <a:rPr spc="-50" dirty="0"/>
              <a:t> </a:t>
            </a:r>
            <a:r>
              <a:rPr dirty="0"/>
              <a:t>Goertzel</a:t>
            </a:r>
            <a:r>
              <a:rPr spc="-60" dirty="0"/>
              <a:t> </a:t>
            </a:r>
            <a:r>
              <a:rPr dirty="0"/>
              <a:t>Filter</a:t>
            </a:r>
            <a:r>
              <a:rPr spc="-60" dirty="0"/>
              <a:t> </a:t>
            </a:r>
            <a:r>
              <a:rPr dirty="0"/>
              <a:t>Based</a:t>
            </a:r>
            <a:r>
              <a:rPr spc="-45" dirty="0"/>
              <a:t> </a:t>
            </a:r>
            <a:r>
              <a:rPr spc="-10" dirty="0"/>
              <a:t>System</a:t>
            </a:r>
            <a:r>
              <a:rPr spc="-60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dirty="0"/>
              <a:t>Fast</a:t>
            </a:r>
            <a:r>
              <a:rPr spc="-60" dirty="0"/>
              <a:t> </a:t>
            </a:r>
            <a:r>
              <a:rPr dirty="0"/>
              <a:t>Simultaneous</a:t>
            </a:r>
            <a:r>
              <a:rPr spc="-55" dirty="0"/>
              <a:t> </a:t>
            </a:r>
            <a:r>
              <a:rPr spc="-10" dirty="0"/>
              <a:t>Multi-</a:t>
            </a:r>
            <a:r>
              <a:rPr dirty="0"/>
              <a:t>Frequency</a:t>
            </a:r>
            <a:r>
              <a:rPr spc="-55" dirty="0"/>
              <a:t> </a:t>
            </a:r>
            <a:r>
              <a:rPr dirty="0"/>
              <a:t>EIS”</a:t>
            </a:r>
            <a:r>
              <a:rPr spc="-60" dirty="0"/>
              <a:t> </a:t>
            </a:r>
            <a:r>
              <a:rPr dirty="0"/>
              <a:t>by</a:t>
            </a:r>
            <a:r>
              <a:rPr spc="-55" dirty="0"/>
              <a:t> </a:t>
            </a:r>
            <a:r>
              <a:rPr dirty="0"/>
              <a:t>Louis</a:t>
            </a:r>
            <a:r>
              <a:rPr spc="-60" dirty="0"/>
              <a:t> </a:t>
            </a:r>
            <a:r>
              <a:rPr dirty="0"/>
              <a:t>Regnacq,</a:t>
            </a:r>
            <a:r>
              <a:rPr spc="-55" dirty="0"/>
              <a:t> </a:t>
            </a:r>
            <a:r>
              <a:rPr spc="-10" dirty="0"/>
              <a:t>Student </a:t>
            </a:r>
            <a:r>
              <a:rPr spc="-20" dirty="0"/>
              <a:t>Member,</a:t>
            </a:r>
            <a:r>
              <a:rPr spc="-45" dirty="0"/>
              <a:t> </a:t>
            </a:r>
            <a:r>
              <a:rPr dirty="0"/>
              <a:t>Yu</a:t>
            </a:r>
            <a:r>
              <a:rPr spc="-40" dirty="0"/>
              <a:t> </a:t>
            </a:r>
            <a:r>
              <a:rPr dirty="0"/>
              <a:t>Wu,</a:t>
            </a:r>
            <a:r>
              <a:rPr spc="-40" dirty="0"/>
              <a:t> </a:t>
            </a:r>
            <a:r>
              <a:rPr spc="-20" dirty="0"/>
              <a:t>Member,</a:t>
            </a:r>
            <a:r>
              <a:rPr spc="-45" dirty="0"/>
              <a:t> </a:t>
            </a:r>
            <a:r>
              <a:rPr dirty="0"/>
              <a:t>IEEE,</a:t>
            </a:r>
            <a:r>
              <a:rPr spc="-45" dirty="0"/>
              <a:t> </a:t>
            </a:r>
            <a:r>
              <a:rPr dirty="0"/>
              <a:t>Nazanin</a:t>
            </a:r>
            <a:r>
              <a:rPr spc="-40" dirty="0"/>
              <a:t> </a:t>
            </a:r>
            <a:r>
              <a:rPr spc="-25" dirty="0"/>
              <a:t>Neshatvar,</a:t>
            </a:r>
            <a:r>
              <a:rPr spc="-45" dirty="0"/>
              <a:t> </a:t>
            </a:r>
            <a:r>
              <a:rPr spc="-20" dirty="0"/>
              <a:t>Member,</a:t>
            </a:r>
            <a:r>
              <a:rPr spc="-40" dirty="0"/>
              <a:t> </a:t>
            </a:r>
            <a:r>
              <a:rPr dirty="0"/>
              <a:t>IEEE,</a:t>
            </a:r>
            <a:r>
              <a:rPr spc="-45" dirty="0"/>
              <a:t> </a:t>
            </a:r>
            <a:r>
              <a:rPr dirty="0"/>
              <a:t>Dai</a:t>
            </a:r>
            <a:r>
              <a:rPr spc="-45" dirty="0"/>
              <a:t> </a:t>
            </a:r>
            <a:r>
              <a:rPr dirty="0"/>
              <a:t>Jiang,</a:t>
            </a:r>
            <a:r>
              <a:rPr spc="-40" dirty="0"/>
              <a:t> </a:t>
            </a:r>
            <a:r>
              <a:rPr dirty="0"/>
              <a:t>Senior</a:t>
            </a:r>
            <a:r>
              <a:rPr spc="-50" dirty="0"/>
              <a:t> </a:t>
            </a:r>
            <a:r>
              <a:rPr spc="-20" dirty="0"/>
              <a:t>Member,</a:t>
            </a:r>
            <a:r>
              <a:rPr spc="-40" dirty="0"/>
              <a:t> </a:t>
            </a:r>
            <a:r>
              <a:rPr dirty="0"/>
              <a:t>IEEE,</a:t>
            </a:r>
            <a:r>
              <a:rPr spc="-45" dirty="0"/>
              <a:t> </a:t>
            </a:r>
            <a:r>
              <a:rPr spc="-25" dirty="0"/>
              <a:t>and </a:t>
            </a:r>
            <a:r>
              <a:rPr dirty="0"/>
              <a:t>Andreas</a:t>
            </a:r>
            <a:r>
              <a:rPr spc="-45" dirty="0"/>
              <a:t> </a:t>
            </a:r>
            <a:r>
              <a:rPr spc="-10" dirty="0"/>
              <a:t>Demosthenous,</a:t>
            </a:r>
            <a:r>
              <a:rPr spc="-40" dirty="0"/>
              <a:t> </a:t>
            </a:r>
            <a:r>
              <a:rPr spc="-25" dirty="0"/>
              <a:t>Fellow,</a:t>
            </a:r>
            <a:r>
              <a:rPr spc="-40" dirty="0"/>
              <a:t> </a:t>
            </a:r>
            <a:r>
              <a:rPr spc="-10" dirty="0"/>
              <a:t>IEEE: </a:t>
            </a:r>
            <a:r>
              <a:rPr u="sng" spc="-10" dirty="0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</a:rPr>
              <a:t>https://discovery.ucl.ac.uk/id/eprint/10133993/1/goertzel%20filter%20eis_demosthenous.pdf</a:t>
            </a:r>
          </a:p>
          <a:p>
            <a:pPr marL="297815" indent="-285115">
              <a:lnSpc>
                <a:spcPct val="100000"/>
              </a:lnSpc>
              <a:spcBef>
                <a:spcPts val="213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Digitale</a:t>
            </a:r>
            <a:r>
              <a:rPr spc="-25" dirty="0"/>
              <a:t> </a:t>
            </a:r>
            <a:r>
              <a:rPr spc="-10" dirty="0"/>
              <a:t>Signalverarbeitung</a:t>
            </a:r>
            <a:r>
              <a:rPr spc="-35" dirty="0"/>
              <a:t> </a:t>
            </a:r>
            <a:r>
              <a:rPr dirty="0"/>
              <a:t>mit</a:t>
            </a:r>
            <a:r>
              <a:rPr spc="-30" dirty="0"/>
              <a:t> </a:t>
            </a:r>
            <a:r>
              <a:rPr spc="-20" dirty="0"/>
              <a:t>MATLAB,</a:t>
            </a:r>
            <a:r>
              <a:rPr spc="-30" dirty="0"/>
              <a:t> </a:t>
            </a:r>
            <a:r>
              <a:rPr dirty="0"/>
              <a:t>Martin</a:t>
            </a:r>
            <a:r>
              <a:rPr spc="-25" dirty="0"/>
              <a:t> </a:t>
            </a:r>
            <a:r>
              <a:rPr spc="-10" dirty="0"/>
              <a:t>Werner</a:t>
            </a:r>
          </a:p>
          <a:p>
            <a:pPr marL="297815" indent="-285115">
              <a:lnSpc>
                <a:spcPct val="100000"/>
              </a:lnSpc>
              <a:spcBef>
                <a:spcPts val="2135"/>
              </a:spcBef>
              <a:buClr>
                <a:srgbClr val="000000"/>
              </a:buClr>
              <a:buFont typeface="Arial"/>
              <a:buChar char="•"/>
              <a:tabLst>
                <a:tab pos="297815" algn="l"/>
              </a:tabLst>
            </a:pPr>
            <a:r>
              <a:rPr u="sng" spc="-20" dirty="0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</a:rPr>
              <a:t>https://</a:t>
            </a:r>
            <a:r>
              <a:rPr u="sng" spc="-20" dirty="0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  <a:hlinkClick r:id="rId2"/>
              </a:rPr>
              <a:t>www.embedded.com/the-goertzel-</a:t>
            </a:r>
            <a:r>
              <a:rPr u="sng" spc="-10" dirty="0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  <a:hlinkClick r:id="rId2"/>
              </a:rPr>
              <a:t>algorithm/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0798" y="2901188"/>
            <a:ext cx="65328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Thanks</a:t>
            </a:r>
            <a:r>
              <a:rPr sz="6000" spc="-125" dirty="0"/>
              <a:t> </a:t>
            </a:r>
            <a:r>
              <a:rPr sz="6000" dirty="0"/>
              <a:t>for</a:t>
            </a:r>
            <a:r>
              <a:rPr sz="6000" spc="-125" dirty="0"/>
              <a:t> </a:t>
            </a:r>
            <a:r>
              <a:rPr sz="6000" spc="-20" dirty="0"/>
              <a:t>attention!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5514" y="1691132"/>
            <a:ext cx="475361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DTFT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discrete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samples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x(n)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5" dirty="0">
                <a:latin typeface="Calibri"/>
                <a:cs typeface="Calibri"/>
              </a:rPr>
              <a:t> be </a:t>
            </a:r>
            <a:r>
              <a:rPr sz="1800" spc="-10" dirty="0">
                <a:latin typeface="Calibri"/>
                <a:cs typeface="Calibri"/>
              </a:rPr>
              <a:t>rewritten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recursive</a:t>
            </a:r>
            <a:r>
              <a:rPr sz="1800" spc="-20" dirty="0">
                <a:latin typeface="Calibri"/>
                <a:cs typeface="Calibri"/>
              </a:rPr>
              <a:t> form: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4018" y="2602980"/>
            <a:ext cx="285750" cy="212090"/>
          </a:xfrm>
          <a:custGeom>
            <a:avLst/>
            <a:gdLst/>
            <a:ahLst/>
            <a:cxnLst/>
            <a:rect l="l" t="t" r="r" b="b"/>
            <a:pathLst>
              <a:path w="285750" h="212089">
                <a:moveTo>
                  <a:pt x="217732" y="0"/>
                </a:moveTo>
                <a:lnTo>
                  <a:pt x="214718" y="8595"/>
                </a:lnTo>
                <a:lnTo>
                  <a:pt x="226975" y="13914"/>
                </a:lnTo>
                <a:lnTo>
                  <a:pt x="237516" y="21278"/>
                </a:lnTo>
                <a:lnTo>
                  <a:pt x="258920" y="55409"/>
                </a:lnTo>
                <a:lnTo>
                  <a:pt x="265953" y="104813"/>
                </a:lnTo>
                <a:lnTo>
                  <a:pt x="265168" y="123488"/>
                </a:lnTo>
                <a:lnTo>
                  <a:pt x="253395" y="169217"/>
                </a:lnTo>
                <a:lnTo>
                  <a:pt x="227118" y="197806"/>
                </a:lnTo>
                <a:lnTo>
                  <a:pt x="215052" y="203150"/>
                </a:lnTo>
                <a:lnTo>
                  <a:pt x="217732" y="211745"/>
                </a:lnTo>
                <a:lnTo>
                  <a:pt x="258188" y="187708"/>
                </a:lnTo>
                <a:lnTo>
                  <a:pt x="280910" y="143335"/>
                </a:lnTo>
                <a:lnTo>
                  <a:pt x="285263" y="105928"/>
                </a:lnTo>
                <a:lnTo>
                  <a:pt x="284171" y="86516"/>
                </a:lnTo>
                <a:lnTo>
                  <a:pt x="267794" y="37114"/>
                </a:lnTo>
                <a:lnTo>
                  <a:pt x="233083" y="5542"/>
                </a:lnTo>
                <a:lnTo>
                  <a:pt x="217732" y="0"/>
                </a:lnTo>
                <a:close/>
              </a:path>
              <a:path w="285750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8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32249" y="2647696"/>
            <a:ext cx="1504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55" dirty="0">
                <a:latin typeface="Cambria Math"/>
                <a:cs typeface="Cambria Math"/>
              </a:rPr>
              <a:t>!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10099" y="2602980"/>
            <a:ext cx="685800" cy="212090"/>
          </a:xfrm>
          <a:custGeom>
            <a:avLst/>
            <a:gdLst/>
            <a:ahLst/>
            <a:cxnLst/>
            <a:rect l="l" t="t" r="r" b="b"/>
            <a:pathLst>
              <a:path w="685800" h="212089">
                <a:moveTo>
                  <a:pt x="617782" y="0"/>
                </a:moveTo>
                <a:lnTo>
                  <a:pt x="614768" y="8595"/>
                </a:lnTo>
                <a:lnTo>
                  <a:pt x="627025" y="13914"/>
                </a:lnTo>
                <a:lnTo>
                  <a:pt x="637566" y="21278"/>
                </a:lnTo>
                <a:lnTo>
                  <a:pt x="658970" y="55409"/>
                </a:lnTo>
                <a:lnTo>
                  <a:pt x="666001" y="104813"/>
                </a:lnTo>
                <a:lnTo>
                  <a:pt x="665217" y="123488"/>
                </a:lnTo>
                <a:lnTo>
                  <a:pt x="653445" y="169217"/>
                </a:lnTo>
                <a:lnTo>
                  <a:pt x="627168" y="197806"/>
                </a:lnTo>
                <a:lnTo>
                  <a:pt x="615102" y="203150"/>
                </a:lnTo>
                <a:lnTo>
                  <a:pt x="617782" y="211745"/>
                </a:lnTo>
                <a:lnTo>
                  <a:pt x="658238" y="187708"/>
                </a:lnTo>
                <a:lnTo>
                  <a:pt x="680960" y="143335"/>
                </a:lnTo>
                <a:lnTo>
                  <a:pt x="685313" y="105928"/>
                </a:lnTo>
                <a:lnTo>
                  <a:pt x="684221" y="86516"/>
                </a:lnTo>
                <a:lnTo>
                  <a:pt x="667844" y="37114"/>
                </a:lnTo>
                <a:lnTo>
                  <a:pt x="633133" y="5542"/>
                </a:lnTo>
                <a:lnTo>
                  <a:pt x="617782" y="0"/>
                </a:lnTo>
                <a:close/>
              </a:path>
              <a:path w="685800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8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63302" y="2532379"/>
            <a:ext cx="199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sz="1800" dirty="0">
                <a:latin typeface="Cambria Math"/>
                <a:cs typeface="Cambria Math"/>
              </a:rPr>
              <a:t>𝑦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295" dirty="0">
                <a:latin typeface="Cambria Math"/>
                <a:cs typeface="Cambria Math"/>
              </a:rPr>
              <a:t>𝑊</a:t>
            </a:r>
            <a:r>
              <a:rPr sz="1950" spc="442" baseline="29914" dirty="0">
                <a:latin typeface="Cambria Math"/>
                <a:cs typeface="Cambria Math"/>
              </a:rPr>
              <a:t>"</a:t>
            </a:r>
            <a:r>
              <a:rPr sz="1800" spc="295" dirty="0">
                <a:latin typeface="Cambria Math"/>
                <a:cs typeface="Cambria Math"/>
              </a:rPr>
              <a:t>𝑦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𝑛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-5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6295" y="2556465"/>
            <a:ext cx="723900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𝑛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800">
              <a:latin typeface="Cambria Math"/>
              <a:cs typeface="Cambria Math"/>
            </a:endParaRPr>
          </a:p>
          <a:p>
            <a:pPr marL="17780">
              <a:lnSpc>
                <a:spcPct val="100000"/>
              </a:lnSpc>
            </a:pPr>
            <a:r>
              <a:rPr sz="1800" spc="-25" dirty="0">
                <a:latin typeface="Cambria Math"/>
                <a:cs typeface="Cambria Math"/>
              </a:rPr>
              <a:t>0.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7796" y="2602980"/>
            <a:ext cx="285750" cy="212090"/>
          </a:xfrm>
          <a:custGeom>
            <a:avLst/>
            <a:gdLst/>
            <a:ahLst/>
            <a:cxnLst/>
            <a:rect l="l" t="t" r="r" b="b"/>
            <a:pathLst>
              <a:path w="285750" h="212089">
                <a:moveTo>
                  <a:pt x="217732" y="0"/>
                </a:moveTo>
                <a:lnTo>
                  <a:pt x="214718" y="8595"/>
                </a:lnTo>
                <a:lnTo>
                  <a:pt x="226975" y="13914"/>
                </a:lnTo>
                <a:lnTo>
                  <a:pt x="237516" y="21278"/>
                </a:lnTo>
                <a:lnTo>
                  <a:pt x="258920" y="55409"/>
                </a:lnTo>
                <a:lnTo>
                  <a:pt x="265953" y="104813"/>
                </a:lnTo>
                <a:lnTo>
                  <a:pt x="265168" y="123488"/>
                </a:lnTo>
                <a:lnTo>
                  <a:pt x="253395" y="169217"/>
                </a:lnTo>
                <a:lnTo>
                  <a:pt x="227118" y="197806"/>
                </a:lnTo>
                <a:lnTo>
                  <a:pt x="215052" y="203150"/>
                </a:lnTo>
                <a:lnTo>
                  <a:pt x="217732" y="211745"/>
                </a:lnTo>
                <a:lnTo>
                  <a:pt x="258188" y="187708"/>
                </a:lnTo>
                <a:lnTo>
                  <a:pt x="280910" y="143335"/>
                </a:lnTo>
                <a:lnTo>
                  <a:pt x="285263" y="105928"/>
                </a:lnTo>
                <a:lnTo>
                  <a:pt x="284171" y="86516"/>
                </a:lnTo>
                <a:lnTo>
                  <a:pt x="267794" y="37114"/>
                </a:lnTo>
                <a:lnTo>
                  <a:pt x="233083" y="5542"/>
                </a:lnTo>
                <a:lnTo>
                  <a:pt x="217732" y="0"/>
                </a:lnTo>
                <a:close/>
              </a:path>
              <a:path w="285750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8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8829" y="3107944"/>
            <a:ext cx="1803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50" dirty="0">
                <a:latin typeface="Cambria Math"/>
                <a:cs typeface="Cambria Math"/>
              </a:rPr>
              <a:t>"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114" y="3132835"/>
            <a:ext cx="152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42365" algn="l"/>
              </a:tabLst>
            </a:pPr>
            <a:r>
              <a:rPr sz="1800" dirty="0">
                <a:latin typeface="Calibri"/>
                <a:cs typeface="Calibri"/>
              </a:rPr>
              <a:t>where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150" dirty="0">
                <a:latin typeface="Cambria Math"/>
                <a:cs typeface="Cambria Math"/>
              </a:rPr>
              <a:t>𝑊</a:t>
            </a:r>
            <a:r>
              <a:rPr sz="1950" spc="225" baseline="-17094" dirty="0">
                <a:latin typeface="Cambria Math"/>
                <a:cs typeface="Cambria Math"/>
              </a:rPr>
              <a:t>!</a:t>
            </a:r>
            <a:r>
              <a:rPr sz="1950" baseline="-17094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4741" y="2989071"/>
            <a:ext cx="6781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217" baseline="-32051" dirty="0">
                <a:latin typeface="Cambria Math"/>
                <a:cs typeface="Cambria Math"/>
              </a:rPr>
              <a:t>#</a:t>
            </a:r>
            <a:r>
              <a:rPr sz="1100" u="sng" spc="14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!"#$%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2528" y="3194303"/>
            <a:ext cx="1428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Cambria Math"/>
                <a:cs typeface="Cambria Math"/>
              </a:rPr>
              <a:t>&amp;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3485" y="320166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54" y="8890"/>
                </a:lnTo>
                <a:lnTo>
                  <a:pt x="31254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9125" y="320166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29" y="204470"/>
                </a:lnTo>
                <a:lnTo>
                  <a:pt x="18529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7039" y="3202090"/>
            <a:ext cx="448309" cy="212090"/>
          </a:xfrm>
          <a:custGeom>
            <a:avLst/>
            <a:gdLst/>
            <a:ahLst/>
            <a:cxnLst/>
            <a:rect l="l" t="t" r="r" b="b"/>
            <a:pathLst>
              <a:path w="448310" h="212089">
                <a:moveTo>
                  <a:pt x="380481" y="0"/>
                </a:moveTo>
                <a:lnTo>
                  <a:pt x="377468" y="8595"/>
                </a:lnTo>
                <a:lnTo>
                  <a:pt x="389725" y="13914"/>
                </a:lnTo>
                <a:lnTo>
                  <a:pt x="400267" y="21278"/>
                </a:lnTo>
                <a:lnTo>
                  <a:pt x="421670" y="55409"/>
                </a:lnTo>
                <a:lnTo>
                  <a:pt x="428702" y="104813"/>
                </a:lnTo>
                <a:lnTo>
                  <a:pt x="427917" y="123488"/>
                </a:lnTo>
                <a:lnTo>
                  <a:pt x="416144" y="169218"/>
                </a:lnTo>
                <a:lnTo>
                  <a:pt x="389868" y="197807"/>
                </a:lnTo>
                <a:lnTo>
                  <a:pt x="377803" y="203150"/>
                </a:lnTo>
                <a:lnTo>
                  <a:pt x="380481" y="211745"/>
                </a:lnTo>
                <a:lnTo>
                  <a:pt x="420937" y="187708"/>
                </a:lnTo>
                <a:lnTo>
                  <a:pt x="443659" y="143336"/>
                </a:lnTo>
                <a:lnTo>
                  <a:pt x="448012" y="105929"/>
                </a:lnTo>
                <a:lnTo>
                  <a:pt x="446921" y="86517"/>
                </a:lnTo>
                <a:lnTo>
                  <a:pt x="430543" y="37114"/>
                </a:lnTo>
                <a:lnTo>
                  <a:pt x="395833" y="5542"/>
                </a:lnTo>
                <a:lnTo>
                  <a:pt x="380481" y="0"/>
                </a:lnTo>
                <a:close/>
              </a:path>
              <a:path w="448310" h="212089">
                <a:moveTo>
                  <a:pt x="67529" y="0"/>
                </a:moveTo>
                <a:lnTo>
                  <a:pt x="27147" y="24099"/>
                </a:lnTo>
                <a:lnTo>
                  <a:pt x="4367" y="68577"/>
                </a:lnTo>
                <a:lnTo>
                  <a:pt x="0" y="105929"/>
                </a:lnTo>
                <a:lnTo>
                  <a:pt x="1088" y="125382"/>
                </a:lnTo>
                <a:lnTo>
                  <a:pt x="17412" y="174743"/>
                </a:lnTo>
                <a:lnTo>
                  <a:pt x="52133" y="206209"/>
                </a:lnTo>
                <a:lnTo>
                  <a:pt x="67529" y="211745"/>
                </a:lnTo>
                <a:lnTo>
                  <a:pt x="70209" y="203150"/>
                </a:lnTo>
                <a:lnTo>
                  <a:pt x="58143" y="197807"/>
                </a:lnTo>
                <a:lnTo>
                  <a:pt x="47731" y="190370"/>
                </a:lnTo>
                <a:lnTo>
                  <a:pt x="26373" y="155691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6" y="42137"/>
                </a:lnTo>
                <a:lnTo>
                  <a:pt x="58331" y="13914"/>
                </a:lnTo>
                <a:lnTo>
                  <a:pt x="70543" y="8595"/>
                </a:lnTo>
                <a:lnTo>
                  <a:pt x="67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4125" y="3202090"/>
            <a:ext cx="321945" cy="212090"/>
          </a:xfrm>
          <a:custGeom>
            <a:avLst/>
            <a:gdLst/>
            <a:ahLst/>
            <a:cxnLst/>
            <a:rect l="l" t="t" r="r" b="b"/>
            <a:pathLst>
              <a:path w="321945" h="212089">
                <a:moveTo>
                  <a:pt x="254307" y="0"/>
                </a:moveTo>
                <a:lnTo>
                  <a:pt x="251293" y="8595"/>
                </a:lnTo>
                <a:lnTo>
                  <a:pt x="263551" y="13914"/>
                </a:lnTo>
                <a:lnTo>
                  <a:pt x="274092" y="21278"/>
                </a:lnTo>
                <a:lnTo>
                  <a:pt x="295495" y="55409"/>
                </a:lnTo>
                <a:lnTo>
                  <a:pt x="302527" y="104813"/>
                </a:lnTo>
                <a:lnTo>
                  <a:pt x="301743" y="123488"/>
                </a:lnTo>
                <a:lnTo>
                  <a:pt x="289970" y="169218"/>
                </a:lnTo>
                <a:lnTo>
                  <a:pt x="263694" y="197807"/>
                </a:lnTo>
                <a:lnTo>
                  <a:pt x="251628" y="203150"/>
                </a:lnTo>
                <a:lnTo>
                  <a:pt x="254307" y="211745"/>
                </a:lnTo>
                <a:lnTo>
                  <a:pt x="294762" y="187708"/>
                </a:lnTo>
                <a:lnTo>
                  <a:pt x="317485" y="143336"/>
                </a:lnTo>
                <a:lnTo>
                  <a:pt x="321838" y="105929"/>
                </a:lnTo>
                <a:lnTo>
                  <a:pt x="320746" y="86517"/>
                </a:lnTo>
                <a:lnTo>
                  <a:pt x="304369" y="37114"/>
                </a:lnTo>
                <a:lnTo>
                  <a:pt x="269658" y="5542"/>
                </a:lnTo>
                <a:lnTo>
                  <a:pt x="254307" y="0"/>
                </a:lnTo>
                <a:close/>
              </a:path>
              <a:path w="321945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9"/>
                </a:lnTo>
                <a:lnTo>
                  <a:pt x="1088" y="125382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3" y="197807"/>
                </a:lnTo>
                <a:lnTo>
                  <a:pt x="47731" y="190370"/>
                </a:lnTo>
                <a:lnTo>
                  <a:pt x="26374" y="155691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8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79678" y="3132835"/>
            <a:ext cx="345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818639" algn="l"/>
                <a:tab pos="3269615" algn="l"/>
              </a:tabLst>
            </a:pPr>
            <a:r>
              <a:rPr sz="1800" spc="-1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𝑛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∈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10" dirty="0">
                <a:latin typeface="Cambria Math"/>
                <a:cs typeface="Cambria Math"/>
              </a:rPr>
              <a:t>0,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𝑁</a:t>
            </a:r>
            <a:r>
              <a:rPr sz="1800" spc="27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−1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𝑎𝑛𝑑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𝑁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8417" y="4027590"/>
            <a:ext cx="346075" cy="212090"/>
          </a:xfrm>
          <a:custGeom>
            <a:avLst/>
            <a:gdLst/>
            <a:ahLst/>
            <a:cxnLst/>
            <a:rect l="l" t="t" r="r" b="b"/>
            <a:pathLst>
              <a:path w="346075" h="212089">
                <a:moveTo>
                  <a:pt x="278056" y="0"/>
                </a:moveTo>
                <a:lnTo>
                  <a:pt x="275042" y="8595"/>
                </a:lnTo>
                <a:lnTo>
                  <a:pt x="287300" y="13914"/>
                </a:lnTo>
                <a:lnTo>
                  <a:pt x="297841" y="21278"/>
                </a:lnTo>
                <a:lnTo>
                  <a:pt x="319244" y="55409"/>
                </a:lnTo>
                <a:lnTo>
                  <a:pt x="326276" y="104813"/>
                </a:lnTo>
                <a:lnTo>
                  <a:pt x="325492" y="123488"/>
                </a:lnTo>
                <a:lnTo>
                  <a:pt x="313719" y="169218"/>
                </a:lnTo>
                <a:lnTo>
                  <a:pt x="287443" y="197807"/>
                </a:lnTo>
                <a:lnTo>
                  <a:pt x="275377" y="203150"/>
                </a:lnTo>
                <a:lnTo>
                  <a:pt x="278056" y="211745"/>
                </a:lnTo>
                <a:lnTo>
                  <a:pt x="318512" y="187708"/>
                </a:lnTo>
                <a:lnTo>
                  <a:pt x="341234" y="143336"/>
                </a:lnTo>
                <a:lnTo>
                  <a:pt x="345587" y="105929"/>
                </a:lnTo>
                <a:lnTo>
                  <a:pt x="344495" y="86517"/>
                </a:lnTo>
                <a:lnTo>
                  <a:pt x="328118" y="37114"/>
                </a:lnTo>
                <a:lnTo>
                  <a:pt x="293408" y="5542"/>
                </a:lnTo>
                <a:lnTo>
                  <a:pt x="278056" y="0"/>
                </a:lnTo>
                <a:close/>
              </a:path>
              <a:path w="346075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9"/>
                </a:lnTo>
                <a:lnTo>
                  <a:pt x="1088" y="125382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3" y="197807"/>
                </a:lnTo>
                <a:lnTo>
                  <a:pt x="47731" y="190370"/>
                </a:lnTo>
                <a:lnTo>
                  <a:pt x="26374" y="155691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8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5154" y="4027590"/>
            <a:ext cx="321945" cy="212090"/>
          </a:xfrm>
          <a:custGeom>
            <a:avLst/>
            <a:gdLst/>
            <a:ahLst/>
            <a:cxnLst/>
            <a:rect l="l" t="t" r="r" b="b"/>
            <a:pathLst>
              <a:path w="321945" h="212089">
                <a:moveTo>
                  <a:pt x="254307" y="0"/>
                </a:moveTo>
                <a:lnTo>
                  <a:pt x="251293" y="8595"/>
                </a:lnTo>
                <a:lnTo>
                  <a:pt x="263551" y="13914"/>
                </a:lnTo>
                <a:lnTo>
                  <a:pt x="274092" y="21278"/>
                </a:lnTo>
                <a:lnTo>
                  <a:pt x="295495" y="55409"/>
                </a:lnTo>
                <a:lnTo>
                  <a:pt x="302527" y="104813"/>
                </a:lnTo>
                <a:lnTo>
                  <a:pt x="301743" y="123488"/>
                </a:lnTo>
                <a:lnTo>
                  <a:pt x="289970" y="169218"/>
                </a:lnTo>
                <a:lnTo>
                  <a:pt x="263694" y="197807"/>
                </a:lnTo>
                <a:lnTo>
                  <a:pt x="251628" y="203150"/>
                </a:lnTo>
                <a:lnTo>
                  <a:pt x="254307" y="211745"/>
                </a:lnTo>
                <a:lnTo>
                  <a:pt x="294763" y="187708"/>
                </a:lnTo>
                <a:lnTo>
                  <a:pt x="317485" y="143336"/>
                </a:lnTo>
                <a:lnTo>
                  <a:pt x="321838" y="105929"/>
                </a:lnTo>
                <a:lnTo>
                  <a:pt x="320746" y="86517"/>
                </a:lnTo>
                <a:lnTo>
                  <a:pt x="304369" y="37114"/>
                </a:lnTo>
                <a:lnTo>
                  <a:pt x="269659" y="5542"/>
                </a:lnTo>
                <a:lnTo>
                  <a:pt x="254307" y="0"/>
                </a:lnTo>
                <a:close/>
              </a:path>
              <a:path w="321945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9"/>
                </a:lnTo>
                <a:lnTo>
                  <a:pt x="1088" y="125382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3" y="197807"/>
                </a:lnTo>
                <a:lnTo>
                  <a:pt x="47731" y="190370"/>
                </a:lnTo>
                <a:lnTo>
                  <a:pt x="26374" y="155691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8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5514" y="3678428"/>
            <a:ext cx="9994265" cy="144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Thus,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𝑛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𝑁:</a:t>
            </a:r>
            <a:endParaRPr sz="1800">
              <a:latin typeface="Cambria Math"/>
              <a:cs typeface="Cambria Math"/>
            </a:endParaRPr>
          </a:p>
          <a:p>
            <a:pPr marL="2279015">
              <a:lnSpc>
                <a:spcPct val="100000"/>
              </a:lnSpc>
              <a:spcBef>
                <a:spcPts val="45"/>
              </a:spcBef>
              <a:tabLst>
                <a:tab pos="2881630" algn="l"/>
              </a:tabLst>
            </a:pPr>
            <a:r>
              <a:rPr sz="1800" dirty="0">
                <a:latin typeface="Cambria Math"/>
                <a:cs typeface="Cambria Math"/>
              </a:rPr>
              <a:t>𝑋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𝑚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𝑁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800">
              <a:latin typeface="Cambria Math"/>
              <a:cs typeface="Cambria Math"/>
            </a:endParaRPr>
          </a:p>
          <a:p>
            <a:pPr marL="145415" marR="5080">
              <a:lnSpc>
                <a:spcPts val="2110"/>
              </a:lnSpc>
            </a:pPr>
            <a:r>
              <a:rPr sz="1800" dirty="0">
                <a:latin typeface="Calibri"/>
                <a:cs typeface="Calibri"/>
              </a:rPr>
              <a:t>where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𝑋(𝑚)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DTFT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𝑥(𝑛)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𝑚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𝑁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samples.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z-transform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recursive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equation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yields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31337" y="5449690"/>
            <a:ext cx="457200" cy="12700"/>
          </a:xfrm>
          <a:custGeom>
            <a:avLst/>
            <a:gdLst/>
            <a:ahLst/>
            <a:cxnLst/>
            <a:rect l="l" t="t" r="r" b="b"/>
            <a:pathLst>
              <a:path w="457200" h="12700">
                <a:moveTo>
                  <a:pt x="457200" y="0"/>
                </a:moveTo>
                <a:lnTo>
                  <a:pt x="0" y="0"/>
                </a:lnTo>
                <a:lnTo>
                  <a:pt x="0" y="12699"/>
                </a:lnTo>
                <a:lnTo>
                  <a:pt x="457200" y="12699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05289" y="5181718"/>
            <a:ext cx="264795" cy="212090"/>
          </a:xfrm>
          <a:custGeom>
            <a:avLst/>
            <a:gdLst/>
            <a:ahLst/>
            <a:cxnLst/>
            <a:rect l="l" t="t" r="r" b="b"/>
            <a:pathLst>
              <a:path w="264795" h="212089">
                <a:moveTo>
                  <a:pt x="197095" y="0"/>
                </a:moveTo>
                <a:lnTo>
                  <a:pt x="194081" y="8594"/>
                </a:lnTo>
                <a:lnTo>
                  <a:pt x="206338" y="13913"/>
                </a:lnTo>
                <a:lnTo>
                  <a:pt x="216879" y="21277"/>
                </a:lnTo>
                <a:lnTo>
                  <a:pt x="238283" y="55408"/>
                </a:lnTo>
                <a:lnTo>
                  <a:pt x="245315" y="104811"/>
                </a:lnTo>
                <a:lnTo>
                  <a:pt x="244530" y="123487"/>
                </a:lnTo>
                <a:lnTo>
                  <a:pt x="232757" y="169217"/>
                </a:lnTo>
                <a:lnTo>
                  <a:pt x="206481" y="197806"/>
                </a:lnTo>
                <a:lnTo>
                  <a:pt x="194415" y="203150"/>
                </a:lnTo>
                <a:lnTo>
                  <a:pt x="197095" y="211744"/>
                </a:lnTo>
                <a:lnTo>
                  <a:pt x="237550" y="187707"/>
                </a:lnTo>
                <a:lnTo>
                  <a:pt x="260272" y="143334"/>
                </a:lnTo>
                <a:lnTo>
                  <a:pt x="264626" y="105928"/>
                </a:lnTo>
                <a:lnTo>
                  <a:pt x="263534" y="86516"/>
                </a:lnTo>
                <a:lnTo>
                  <a:pt x="247157" y="37113"/>
                </a:lnTo>
                <a:lnTo>
                  <a:pt x="212446" y="5542"/>
                </a:lnTo>
                <a:lnTo>
                  <a:pt x="197095" y="0"/>
                </a:lnTo>
                <a:close/>
              </a:path>
              <a:path w="264795" h="212089">
                <a:moveTo>
                  <a:pt x="67530" y="0"/>
                </a:moveTo>
                <a:lnTo>
                  <a:pt x="27148" y="24099"/>
                </a:lnTo>
                <a:lnTo>
                  <a:pt x="4367" y="68576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1"/>
                </a:lnTo>
                <a:lnTo>
                  <a:pt x="52134" y="206208"/>
                </a:lnTo>
                <a:lnTo>
                  <a:pt x="67530" y="211744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6"/>
                </a:lnTo>
                <a:lnTo>
                  <a:pt x="31868" y="42136"/>
                </a:lnTo>
                <a:lnTo>
                  <a:pt x="58332" y="13913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03397" y="5110988"/>
            <a:ext cx="271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22095" algn="l"/>
              </a:tabLst>
            </a:pPr>
            <a:r>
              <a:rPr sz="1800" dirty="0">
                <a:latin typeface="Cambria Math"/>
                <a:cs typeface="Cambria Math"/>
              </a:rPr>
              <a:t>𝑌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𝑧</a:t>
            </a:r>
            <a:r>
              <a:rPr sz="1800" dirty="0">
                <a:latin typeface="Cambria Math"/>
                <a:cs typeface="Cambria Math"/>
              </a:rPr>
              <a:t>	1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220" dirty="0">
                <a:latin typeface="Cambria Math"/>
                <a:cs typeface="Cambria Math"/>
              </a:rPr>
              <a:t>𝑊</a:t>
            </a:r>
            <a:r>
              <a:rPr sz="1950" spc="330" baseline="29914" dirty="0">
                <a:latin typeface="Cambria Math"/>
                <a:cs typeface="Cambria Math"/>
              </a:rPr>
              <a:t>"</a:t>
            </a:r>
            <a:r>
              <a:rPr sz="1800" spc="220" dirty="0">
                <a:latin typeface="Cambria Math"/>
                <a:cs typeface="Cambria Math"/>
              </a:rPr>
              <a:t>𝑧</a:t>
            </a:r>
            <a:r>
              <a:rPr sz="1950" spc="330" baseline="27777" dirty="0">
                <a:latin typeface="Cambria Math"/>
                <a:cs typeface="Cambria Math"/>
              </a:rPr>
              <a:t>#$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10052" y="5507663"/>
            <a:ext cx="264795" cy="212090"/>
          </a:xfrm>
          <a:custGeom>
            <a:avLst/>
            <a:gdLst/>
            <a:ahLst/>
            <a:cxnLst/>
            <a:rect l="l" t="t" r="r" b="b"/>
            <a:pathLst>
              <a:path w="264795" h="212089">
                <a:moveTo>
                  <a:pt x="197095" y="0"/>
                </a:moveTo>
                <a:lnTo>
                  <a:pt x="194081" y="8594"/>
                </a:lnTo>
                <a:lnTo>
                  <a:pt x="206338" y="13913"/>
                </a:lnTo>
                <a:lnTo>
                  <a:pt x="216879" y="21277"/>
                </a:lnTo>
                <a:lnTo>
                  <a:pt x="238283" y="55408"/>
                </a:lnTo>
                <a:lnTo>
                  <a:pt x="245315" y="104811"/>
                </a:lnTo>
                <a:lnTo>
                  <a:pt x="244530" y="123487"/>
                </a:lnTo>
                <a:lnTo>
                  <a:pt x="232757" y="169216"/>
                </a:lnTo>
                <a:lnTo>
                  <a:pt x="206481" y="197805"/>
                </a:lnTo>
                <a:lnTo>
                  <a:pt x="194415" y="203149"/>
                </a:lnTo>
                <a:lnTo>
                  <a:pt x="197095" y="211744"/>
                </a:lnTo>
                <a:lnTo>
                  <a:pt x="237550" y="187707"/>
                </a:lnTo>
                <a:lnTo>
                  <a:pt x="260272" y="143334"/>
                </a:lnTo>
                <a:lnTo>
                  <a:pt x="264626" y="105927"/>
                </a:lnTo>
                <a:lnTo>
                  <a:pt x="263534" y="86516"/>
                </a:lnTo>
                <a:lnTo>
                  <a:pt x="247157" y="37113"/>
                </a:lnTo>
                <a:lnTo>
                  <a:pt x="212446" y="5542"/>
                </a:lnTo>
                <a:lnTo>
                  <a:pt x="197095" y="0"/>
                </a:lnTo>
                <a:close/>
              </a:path>
              <a:path w="264795" h="212089">
                <a:moveTo>
                  <a:pt x="67530" y="0"/>
                </a:moveTo>
                <a:lnTo>
                  <a:pt x="27148" y="24098"/>
                </a:lnTo>
                <a:lnTo>
                  <a:pt x="4367" y="68576"/>
                </a:lnTo>
                <a:lnTo>
                  <a:pt x="0" y="105927"/>
                </a:lnTo>
                <a:lnTo>
                  <a:pt x="1088" y="125381"/>
                </a:lnTo>
                <a:lnTo>
                  <a:pt x="17412" y="174742"/>
                </a:lnTo>
                <a:lnTo>
                  <a:pt x="52134" y="206208"/>
                </a:lnTo>
                <a:lnTo>
                  <a:pt x="67530" y="211744"/>
                </a:lnTo>
                <a:lnTo>
                  <a:pt x="70209" y="203149"/>
                </a:lnTo>
                <a:lnTo>
                  <a:pt x="58144" y="197805"/>
                </a:lnTo>
                <a:lnTo>
                  <a:pt x="47732" y="190369"/>
                </a:lnTo>
                <a:lnTo>
                  <a:pt x="26374" y="155689"/>
                </a:lnTo>
                <a:lnTo>
                  <a:pt x="19310" y="104811"/>
                </a:lnTo>
                <a:lnTo>
                  <a:pt x="20095" y="86746"/>
                </a:lnTo>
                <a:lnTo>
                  <a:pt x="31868" y="42136"/>
                </a:lnTo>
                <a:lnTo>
                  <a:pt x="58332" y="13913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24035" y="5437123"/>
            <a:ext cx="38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𝑋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𝑧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20160" y="5162803"/>
            <a:ext cx="301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92580" algn="l"/>
                <a:tab pos="2889250" algn="l"/>
              </a:tabLst>
            </a:pPr>
            <a:r>
              <a:rPr sz="2700" baseline="-29320" dirty="0">
                <a:latin typeface="Cambria Math"/>
                <a:cs typeface="Cambria Math"/>
              </a:rPr>
              <a:t>= 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u="sng" spc="55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!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sz="1300" dirty="0">
                <a:latin typeface="Cambria Math"/>
                <a:cs typeface="Cambria Math"/>
              </a:rPr>
              <a:t> </a:t>
            </a:r>
            <a:r>
              <a:rPr sz="2700" baseline="-29320" dirty="0">
                <a:latin typeface="Cambria Math"/>
                <a:cs typeface="Cambria Math"/>
              </a:rPr>
              <a:t>.</a:t>
            </a:r>
            <a:endParaRPr sz="2700" baseline="-2932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35192" y="5531358"/>
            <a:ext cx="643255" cy="377190"/>
          </a:xfrm>
          <a:custGeom>
            <a:avLst/>
            <a:gdLst/>
            <a:ahLst/>
            <a:cxnLst/>
            <a:rect l="l" t="t" r="r" b="b"/>
            <a:pathLst>
              <a:path w="643254" h="377189">
                <a:moveTo>
                  <a:pt x="85051" y="8928"/>
                </a:moveTo>
                <a:lnTo>
                  <a:pt x="47891" y="26898"/>
                </a:lnTo>
                <a:lnTo>
                  <a:pt x="22034" y="69646"/>
                </a:lnTo>
                <a:lnTo>
                  <a:pt x="5511" y="124675"/>
                </a:lnTo>
                <a:lnTo>
                  <a:pt x="0" y="188417"/>
                </a:lnTo>
                <a:lnTo>
                  <a:pt x="1371" y="221208"/>
                </a:lnTo>
                <a:lnTo>
                  <a:pt x="12395" y="280581"/>
                </a:lnTo>
                <a:lnTo>
                  <a:pt x="34010" y="330720"/>
                </a:lnTo>
                <a:lnTo>
                  <a:pt x="63677" y="365658"/>
                </a:lnTo>
                <a:lnTo>
                  <a:pt x="81368" y="377050"/>
                </a:lnTo>
                <a:lnTo>
                  <a:pt x="85051" y="368122"/>
                </a:lnTo>
                <a:lnTo>
                  <a:pt x="70866" y="356666"/>
                </a:lnTo>
                <a:lnTo>
                  <a:pt x="58318" y="341731"/>
                </a:lnTo>
                <a:lnTo>
                  <a:pt x="38163" y="301371"/>
                </a:lnTo>
                <a:lnTo>
                  <a:pt x="25527" y="249529"/>
                </a:lnTo>
                <a:lnTo>
                  <a:pt x="21310" y="188633"/>
                </a:lnTo>
                <a:lnTo>
                  <a:pt x="22377" y="156552"/>
                </a:lnTo>
                <a:lnTo>
                  <a:pt x="30886" y="99822"/>
                </a:lnTo>
                <a:lnTo>
                  <a:pt x="47637" y="53479"/>
                </a:lnTo>
                <a:lnTo>
                  <a:pt x="70993" y="20345"/>
                </a:lnTo>
                <a:lnTo>
                  <a:pt x="85051" y="8928"/>
                </a:lnTo>
                <a:close/>
              </a:path>
              <a:path w="643254" h="377189">
                <a:moveTo>
                  <a:pt x="544042" y="185039"/>
                </a:moveTo>
                <a:lnTo>
                  <a:pt x="86842" y="185039"/>
                </a:lnTo>
                <a:lnTo>
                  <a:pt x="86842" y="197739"/>
                </a:lnTo>
                <a:lnTo>
                  <a:pt x="544042" y="197739"/>
                </a:lnTo>
                <a:lnTo>
                  <a:pt x="544042" y="185039"/>
                </a:lnTo>
                <a:close/>
              </a:path>
              <a:path w="643254" h="377189">
                <a:moveTo>
                  <a:pt x="642810" y="188417"/>
                </a:moveTo>
                <a:lnTo>
                  <a:pt x="637298" y="124675"/>
                </a:lnTo>
                <a:lnTo>
                  <a:pt x="620763" y="69646"/>
                </a:lnTo>
                <a:lnTo>
                  <a:pt x="594880" y="26898"/>
                </a:lnTo>
                <a:lnTo>
                  <a:pt x="561327" y="0"/>
                </a:lnTo>
                <a:lnTo>
                  <a:pt x="557758" y="8928"/>
                </a:lnTo>
                <a:lnTo>
                  <a:pt x="571804" y="20345"/>
                </a:lnTo>
                <a:lnTo>
                  <a:pt x="584276" y="35204"/>
                </a:lnTo>
                <a:lnTo>
                  <a:pt x="604469" y="75171"/>
                </a:lnTo>
                <a:lnTo>
                  <a:pt x="617232" y="126949"/>
                </a:lnTo>
                <a:lnTo>
                  <a:pt x="621487" y="188633"/>
                </a:lnTo>
                <a:lnTo>
                  <a:pt x="620433" y="220218"/>
                </a:lnTo>
                <a:lnTo>
                  <a:pt x="611974" y="276580"/>
                </a:lnTo>
                <a:lnTo>
                  <a:pt x="595312" y="323291"/>
                </a:lnTo>
                <a:lnTo>
                  <a:pt x="571906" y="356666"/>
                </a:lnTo>
                <a:lnTo>
                  <a:pt x="557758" y="368122"/>
                </a:lnTo>
                <a:lnTo>
                  <a:pt x="561327" y="377050"/>
                </a:lnTo>
                <a:lnTo>
                  <a:pt x="594880" y="350215"/>
                </a:lnTo>
                <a:lnTo>
                  <a:pt x="620763" y="307174"/>
                </a:lnTo>
                <a:lnTo>
                  <a:pt x="637298" y="251929"/>
                </a:lnTo>
                <a:lnTo>
                  <a:pt x="641438" y="221208"/>
                </a:lnTo>
                <a:lnTo>
                  <a:pt x="642810" y="1884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57737" y="5659628"/>
            <a:ext cx="19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55110" y="5543803"/>
            <a:ext cx="267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71880" algn="l"/>
                <a:tab pos="1680210" algn="l"/>
              </a:tabLst>
            </a:pP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2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cos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spc="-37" baseline="32407" dirty="0">
                <a:latin typeface="Cambria Math"/>
                <a:cs typeface="Cambria Math"/>
              </a:rPr>
              <a:t>2𝜋𝑚</a:t>
            </a:r>
            <a:r>
              <a:rPr sz="2700" baseline="32407" dirty="0">
                <a:latin typeface="Cambria Math"/>
                <a:cs typeface="Cambria Math"/>
              </a:rPr>
              <a:t>	</a:t>
            </a:r>
            <a:r>
              <a:rPr sz="1800" spc="100" dirty="0">
                <a:latin typeface="Cambria Math"/>
                <a:cs typeface="Cambria Math"/>
              </a:rPr>
              <a:t>𝑧</a:t>
            </a:r>
            <a:r>
              <a:rPr sz="1950" spc="150" baseline="23504" dirty="0">
                <a:latin typeface="Cambria Math"/>
                <a:cs typeface="Cambria Math"/>
              </a:rPr>
              <a:t>#$</a:t>
            </a:r>
            <a:r>
              <a:rPr sz="1950" spc="284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𝑧</a:t>
            </a:r>
            <a:r>
              <a:rPr sz="1950" spc="-37" baseline="23504" dirty="0">
                <a:latin typeface="Cambria Math"/>
                <a:cs typeface="Cambria Math"/>
              </a:rPr>
              <a:t>#%</a:t>
            </a:r>
            <a:endParaRPr sz="1950" baseline="23504">
              <a:latin typeface="Cambria Math"/>
              <a:cs typeface="Cambria Math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5696" y="1840562"/>
            <a:ext cx="5566371" cy="2461785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487" y="2128011"/>
            <a:ext cx="531177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Goertzel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filter: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ts val="3335"/>
              </a:lnSpc>
              <a:spcBef>
                <a:spcPts val="25"/>
              </a:spcBef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Real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multiplications: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(N+2)K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ts val="3335"/>
              </a:lnSpc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Real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additions: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(2N+1)K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required: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3K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coefficients</a:t>
            </a:r>
            <a:endParaRPr sz="2800">
              <a:latin typeface="Calibri"/>
              <a:cs typeface="Calibri"/>
            </a:endParaRPr>
          </a:p>
          <a:p>
            <a:pPr marL="469900" marR="135255">
              <a:lnSpc>
                <a:spcPts val="3310"/>
              </a:lnSpc>
              <a:spcBef>
                <a:spcPts val="175"/>
              </a:spcBef>
            </a:pPr>
            <a:r>
              <a:rPr sz="2800" spc="-1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&gt;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recursive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35" dirty="0">
                <a:latin typeface="Calibri"/>
                <a:cs typeface="Calibri"/>
              </a:rPr>
              <a:t>feed-</a:t>
            </a:r>
            <a:r>
              <a:rPr sz="2800" dirty="0">
                <a:latin typeface="Calibri"/>
                <a:cs typeface="Calibri"/>
              </a:rPr>
              <a:t>forward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65827" y="1557020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x(N)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649" y="5248147"/>
            <a:ext cx="11005185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estimating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frequency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1)T</a:t>
            </a:r>
            <a:r>
              <a:rPr sz="1800" spc="-30" baseline="-13888" dirty="0">
                <a:latin typeface="Calibri"/>
                <a:cs typeface="Calibri"/>
              </a:rPr>
              <a:t>s</a:t>
            </a:r>
            <a:endParaRPr sz="1800" baseline="-13888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1800">
              <a:latin typeface="Calibri"/>
              <a:cs typeface="Calibri"/>
            </a:endParaRPr>
          </a:p>
          <a:p>
            <a:pPr marL="50800" marR="17780">
              <a:lnSpc>
                <a:spcPts val="2090"/>
              </a:lnSpc>
            </a:pPr>
            <a:r>
              <a:rPr sz="1800" spc="95" dirty="0">
                <a:latin typeface="Calibri"/>
                <a:cs typeface="Calibri"/>
              </a:rPr>
              <a:t>Once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sample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signal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is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acquired,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Goertzel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adds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sample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period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delay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before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outputting</a:t>
            </a:r>
            <a:r>
              <a:rPr sz="1800" spc="35" dirty="0">
                <a:latin typeface="Calibri"/>
                <a:cs typeface="Calibri"/>
              </a:rPr>
              <a:t> a </a:t>
            </a:r>
            <a:r>
              <a:rPr sz="1800" spc="20" dirty="0">
                <a:latin typeface="Calibri"/>
                <a:cs typeface="Calibri"/>
              </a:rPr>
              <a:t>demodulated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frequency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5696" y="1840562"/>
            <a:ext cx="5566371" cy="246178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97228"/>
            <a:ext cx="4620895" cy="23177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32105" algn="just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latin typeface="Calibri"/>
                <a:cs typeface="Calibri"/>
              </a:rPr>
              <a:t>Dual-</a:t>
            </a:r>
            <a:r>
              <a:rPr sz="2400" dirty="0">
                <a:latin typeface="Calibri"/>
                <a:cs typeface="Calibri"/>
              </a:rPr>
              <a:t>tone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multi-</a:t>
            </a:r>
            <a:r>
              <a:rPr sz="2400" dirty="0">
                <a:latin typeface="Calibri"/>
                <a:cs typeface="Calibri"/>
              </a:rPr>
              <a:t>frequency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(DTMF) Detection</a:t>
            </a:r>
            <a:endParaRPr sz="2400">
              <a:latin typeface="Calibri"/>
              <a:cs typeface="Calibri"/>
            </a:endParaRPr>
          </a:p>
          <a:p>
            <a:pPr marL="297180" marR="5080" indent="-284480" algn="just">
              <a:lnSpc>
                <a:spcPct val="100600"/>
              </a:lnSpc>
              <a:spcBef>
                <a:spcPts val="680"/>
              </a:spcBef>
              <a:buFont typeface="Arial"/>
              <a:buChar char="•"/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benefits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filter’s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ability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efficiently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20" dirty="0">
                <a:latin typeface="Calibri"/>
                <a:cs typeface="Calibri"/>
              </a:rPr>
              <a:t>     </a:t>
            </a:r>
            <a:r>
              <a:rPr sz="2400" spc="-10" dirty="0">
                <a:latin typeface="Calibri"/>
                <a:cs typeface="Calibri"/>
              </a:rPr>
              <a:t>dual-</a:t>
            </a:r>
            <a:r>
              <a:rPr sz="2400" dirty="0">
                <a:latin typeface="Calibri"/>
                <a:cs typeface="Calibri"/>
              </a:rPr>
              <a:t>tone</a:t>
            </a:r>
            <a:r>
              <a:rPr sz="2400" spc="425" dirty="0">
                <a:latin typeface="Calibri"/>
                <a:cs typeface="Calibri"/>
              </a:rPr>
              <a:t>     </a:t>
            </a:r>
            <a:r>
              <a:rPr sz="2400" spc="-10" dirty="0">
                <a:latin typeface="Calibri"/>
                <a:cs typeface="Calibri"/>
              </a:rPr>
              <a:t>frequencies 	</a:t>
            </a:r>
            <a:r>
              <a:rPr sz="2400" spc="-20" dirty="0">
                <a:latin typeface="Calibri"/>
                <a:cs typeface="Calibri"/>
              </a:rPr>
              <a:t>generated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telephone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keypads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Biomedical</a:t>
            </a:r>
            <a:r>
              <a:rPr spc="-75" dirty="0"/>
              <a:t> </a:t>
            </a:r>
            <a:r>
              <a:rPr dirty="0"/>
              <a:t>Signal</a:t>
            </a:r>
            <a:r>
              <a:rPr spc="-70" dirty="0"/>
              <a:t> </a:t>
            </a:r>
            <a:r>
              <a:rPr spc="-10" dirty="0"/>
              <a:t>Processing</a:t>
            </a: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pc="-10" dirty="0"/>
          </a:p>
          <a:p>
            <a:pPr marL="353060" marR="5080" indent="-340360" algn="just">
              <a:lnSpc>
                <a:spcPct val="100400"/>
              </a:lnSpc>
              <a:buFont typeface="Arial"/>
              <a:buChar char="•"/>
              <a:tabLst>
                <a:tab pos="355600" algn="l"/>
              </a:tabLst>
            </a:pPr>
            <a:r>
              <a:rPr dirty="0"/>
              <a:t>It</a:t>
            </a:r>
            <a:r>
              <a:rPr spc="290" dirty="0"/>
              <a:t>  </a:t>
            </a:r>
            <a:r>
              <a:rPr dirty="0"/>
              <a:t>is</a:t>
            </a:r>
            <a:r>
              <a:rPr spc="295" dirty="0"/>
              <a:t>  </a:t>
            </a:r>
            <a:r>
              <a:rPr dirty="0"/>
              <a:t>used</a:t>
            </a:r>
            <a:r>
              <a:rPr spc="290" dirty="0"/>
              <a:t>  </a:t>
            </a:r>
            <a:r>
              <a:rPr dirty="0"/>
              <a:t>to</a:t>
            </a:r>
            <a:r>
              <a:rPr spc="295" dirty="0"/>
              <a:t>  </a:t>
            </a:r>
            <a:r>
              <a:rPr dirty="0"/>
              <a:t>analyze</a:t>
            </a:r>
            <a:r>
              <a:rPr spc="295" dirty="0"/>
              <a:t>  </a:t>
            </a:r>
            <a:r>
              <a:rPr spc="-10" dirty="0"/>
              <a:t>specific 	</a:t>
            </a:r>
            <a:r>
              <a:rPr dirty="0"/>
              <a:t>frequency</a:t>
            </a:r>
            <a:r>
              <a:rPr spc="160" dirty="0"/>
              <a:t> </a:t>
            </a:r>
            <a:r>
              <a:rPr dirty="0"/>
              <a:t>bands</a:t>
            </a:r>
            <a:r>
              <a:rPr spc="155" dirty="0"/>
              <a:t> </a:t>
            </a:r>
            <a:r>
              <a:rPr dirty="0"/>
              <a:t>in</a:t>
            </a:r>
            <a:r>
              <a:rPr spc="160" dirty="0"/>
              <a:t> </a:t>
            </a:r>
            <a:r>
              <a:rPr dirty="0"/>
              <a:t>ECG</a:t>
            </a:r>
            <a:r>
              <a:rPr spc="155" dirty="0"/>
              <a:t> </a:t>
            </a:r>
            <a:r>
              <a:rPr dirty="0"/>
              <a:t>and</a:t>
            </a:r>
            <a:r>
              <a:rPr spc="160" dirty="0"/>
              <a:t> </a:t>
            </a:r>
            <a:r>
              <a:rPr spc="-25" dirty="0"/>
              <a:t>EEG 	</a:t>
            </a:r>
            <a:r>
              <a:rPr spc="-10" dirty="0"/>
              <a:t>signals.</a:t>
            </a:r>
          </a:p>
          <a:p>
            <a:pPr marL="353060" marR="5080" indent="-340360" algn="just">
              <a:lnSpc>
                <a:spcPct val="99800"/>
              </a:lnSpc>
              <a:spcBef>
                <a:spcPts val="30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Studies</a:t>
            </a:r>
            <a:r>
              <a:rPr spc="455" dirty="0"/>
              <a:t>    </a:t>
            </a:r>
            <a:r>
              <a:rPr dirty="0"/>
              <a:t>have</a:t>
            </a:r>
            <a:r>
              <a:rPr spc="459" dirty="0"/>
              <a:t>    </a:t>
            </a:r>
            <a:r>
              <a:rPr dirty="0"/>
              <a:t>shown</a:t>
            </a:r>
            <a:r>
              <a:rPr spc="455" dirty="0"/>
              <a:t>    </a:t>
            </a:r>
            <a:r>
              <a:rPr spc="-25" dirty="0"/>
              <a:t>its 	</a:t>
            </a:r>
            <a:r>
              <a:rPr dirty="0"/>
              <a:t>effectiveness</a:t>
            </a:r>
            <a:r>
              <a:rPr spc="65" dirty="0"/>
              <a:t> </a:t>
            </a:r>
            <a:r>
              <a:rPr dirty="0"/>
              <a:t>in</a:t>
            </a:r>
            <a:r>
              <a:rPr spc="70" dirty="0"/>
              <a:t> </a:t>
            </a:r>
            <a:r>
              <a:rPr dirty="0"/>
              <a:t>monitoring</a:t>
            </a:r>
            <a:r>
              <a:rPr spc="70" dirty="0"/>
              <a:t> </a:t>
            </a:r>
            <a:r>
              <a:rPr spc="-10" dirty="0"/>
              <a:t>heart 	</a:t>
            </a:r>
            <a:r>
              <a:rPr dirty="0"/>
              <a:t>rate</a:t>
            </a:r>
            <a:r>
              <a:rPr spc="140" dirty="0"/>
              <a:t>  </a:t>
            </a:r>
            <a:r>
              <a:rPr dirty="0"/>
              <a:t>and</a:t>
            </a:r>
            <a:r>
              <a:rPr spc="140" dirty="0"/>
              <a:t>  </a:t>
            </a:r>
            <a:r>
              <a:rPr dirty="0"/>
              <a:t>brain</a:t>
            </a:r>
            <a:r>
              <a:rPr spc="140" dirty="0"/>
              <a:t>  </a:t>
            </a:r>
            <a:r>
              <a:rPr dirty="0"/>
              <a:t>wave</a:t>
            </a:r>
            <a:r>
              <a:rPr spc="145" dirty="0"/>
              <a:t>  </a:t>
            </a:r>
            <a:r>
              <a:rPr spc="-10" dirty="0"/>
              <a:t>activities, 	</a:t>
            </a:r>
            <a:r>
              <a:rPr dirty="0"/>
              <a:t>providing</a:t>
            </a:r>
            <a:r>
              <a:rPr spc="310" dirty="0"/>
              <a:t> </a:t>
            </a:r>
            <a:r>
              <a:rPr dirty="0"/>
              <a:t>crucial</a:t>
            </a:r>
            <a:r>
              <a:rPr spc="320" dirty="0"/>
              <a:t> </a:t>
            </a:r>
            <a:r>
              <a:rPr dirty="0"/>
              <a:t>information</a:t>
            </a:r>
            <a:r>
              <a:rPr spc="315" dirty="0"/>
              <a:t> </a:t>
            </a:r>
            <a:r>
              <a:rPr spc="-25" dirty="0"/>
              <a:t>for 	</a:t>
            </a:r>
            <a:r>
              <a:rPr dirty="0"/>
              <a:t>medical</a:t>
            </a:r>
            <a:r>
              <a:rPr spc="-105" dirty="0"/>
              <a:t> </a:t>
            </a:r>
            <a:r>
              <a:rPr spc="-10" dirty="0"/>
              <a:t>diagnostics.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Literature</a:t>
            </a:r>
            <a:r>
              <a:rPr spc="-120" dirty="0"/>
              <a:t> </a:t>
            </a:r>
            <a:r>
              <a:rPr spc="-10" dirty="0"/>
              <a:t>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Industrial</a:t>
            </a:r>
            <a:r>
              <a:rPr spc="-110" dirty="0"/>
              <a:t> </a:t>
            </a:r>
            <a:r>
              <a:rPr spc="-10" dirty="0"/>
              <a:t>Applications</a:t>
            </a: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pc="-10" dirty="0"/>
          </a:p>
          <a:p>
            <a:pPr marL="297180" marR="5080" indent="-284480" algn="just">
              <a:lnSpc>
                <a:spcPct val="100600"/>
              </a:lnSpc>
              <a:buFont typeface="Arial"/>
              <a:buChar char="•"/>
              <a:tabLst>
                <a:tab pos="298450" algn="l"/>
              </a:tabLst>
            </a:pPr>
            <a:r>
              <a:rPr dirty="0"/>
              <a:t>The</a:t>
            </a:r>
            <a:r>
              <a:rPr spc="125" dirty="0"/>
              <a:t>  </a:t>
            </a:r>
            <a:r>
              <a:rPr dirty="0"/>
              <a:t>filter</a:t>
            </a:r>
            <a:r>
              <a:rPr spc="125" dirty="0"/>
              <a:t>  </a:t>
            </a:r>
            <a:r>
              <a:rPr dirty="0"/>
              <a:t>is</a:t>
            </a:r>
            <a:r>
              <a:rPr spc="120" dirty="0"/>
              <a:t>  </a:t>
            </a:r>
            <a:r>
              <a:rPr dirty="0"/>
              <a:t>used</a:t>
            </a:r>
            <a:r>
              <a:rPr spc="125" dirty="0"/>
              <a:t>  </a:t>
            </a:r>
            <a:r>
              <a:rPr dirty="0"/>
              <a:t>in</a:t>
            </a:r>
            <a:r>
              <a:rPr spc="125" dirty="0"/>
              <a:t>  </a:t>
            </a:r>
            <a:r>
              <a:rPr spc="-10" dirty="0"/>
              <a:t>monitoring 	</a:t>
            </a:r>
            <a:r>
              <a:rPr dirty="0"/>
              <a:t>machinery</a:t>
            </a:r>
            <a:r>
              <a:rPr spc="260" dirty="0"/>
              <a:t> </a:t>
            </a:r>
            <a:r>
              <a:rPr dirty="0"/>
              <a:t>vibrations,</a:t>
            </a:r>
            <a:r>
              <a:rPr spc="260" dirty="0"/>
              <a:t> </a:t>
            </a:r>
            <a:r>
              <a:rPr dirty="0"/>
              <a:t>focusing</a:t>
            </a:r>
            <a:r>
              <a:rPr spc="254" dirty="0"/>
              <a:t> </a:t>
            </a:r>
            <a:r>
              <a:rPr spc="-25" dirty="0"/>
              <a:t>on 	</a:t>
            </a:r>
            <a:r>
              <a:rPr dirty="0"/>
              <a:t>specific</a:t>
            </a:r>
            <a:r>
              <a:rPr spc="545" dirty="0"/>
              <a:t> </a:t>
            </a:r>
            <a:r>
              <a:rPr dirty="0"/>
              <a:t>frequencies</a:t>
            </a:r>
            <a:r>
              <a:rPr spc="545" dirty="0"/>
              <a:t> </a:t>
            </a:r>
            <a:r>
              <a:rPr dirty="0"/>
              <a:t>that</a:t>
            </a:r>
            <a:r>
              <a:rPr spc="540" dirty="0"/>
              <a:t> </a:t>
            </a:r>
            <a:r>
              <a:rPr spc="-10" dirty="0"/>
              <a:t>indicate 	</a:t>
            </a:r>
            <a:r>
              <a:rPr dirty="0"/>
              <a:t>mechanical</a:t>
            </a:r>
            <a:r>
              <a:rPr spc="-130" dirty="0"/>
              <a:t> </a:t>
            </a:r>
            <a:r>
              <a:rPr spc="-10" dirty="0"/>
              <a:t>faults.</a:t>
            </a:r>
          </a:p>
          <a:p>
            <a:pPr marL="297180" marR="5080" indent="-284480" algn="just">
              <a:lnSpc>
                <a:spcPct val="99400"/>
              </a:lnSpc>
              <a:spcBef>
                <a:spcPts val="45"/>
              </a:spcBef>
              <a:buFont typeface="Arial"/>
              <a:buChar char="•"/>
              <a:tabLst>
                <a:tab pos="298450" algn="l"/>
              </a:tabLst>
            </a:pPr>
            <a:r>
              <a:rPr dirty="0"/>
              <a:t>This</a:t>
            </a:r>
            <a:r>
              <a:rPr spc="204" dirty="0"/>
              <a:t> </a:t>
            </a:r>
            <a:r>
              <a:rPr dirty="0"/>
              <a:t>application</a:t>
            </a:r>
            <a:r>
              <a:rPr spc="204" dirty="0"/>
              <a:t> </a:t>
            </a:r>
            <a:r>
              <a:rPr dirty="0"/>
              <a:t>benefits</a:t>
            </a:r>
            <a:r>
              <a:rPr spc="200" dirty="0"/>
              <a:t> </a:t>
            </a:r>
            <a:r>
              <a:rPr dirty="0"/>
              <a:t>from</a:t>
            </a:r>
            <a:r>
              <a:rPr spc="200" dirty="0"/>
              <a:t> </a:t>
            </a:r>
            <a:r>
              <a:rPr spc="-25" dirty="0"/>
              <a:t>the 	</a:t>
            </a:r>
            <a:r>
              <a:rPr dirty="0"/>
              <a:t>filter’s</a:t>
            </a:r>
            <a:r>
              <a:rPr spc="240" dirty="0"/>
              <a:t> </a:t>
            </a:r>
            <a:r>
              <a:rPr dirty="0"/>
              <a:t>ability</a:t>
            </a:r>
            <a:r>
              <a:rPr spc="245" dirty="0"/>
              <a:t> </a:t>
            </a:r>
            <a:r>
              <a:rPr dirty="0"/>
              <a:t>to</a:t>
            </a:r>
            <a:r>
              <a:rPr spc="240" dirty="0"/>
              <a:t> </a:t>
            </a:r>
            <a:r>
              <a:rPr dirty="0"/>
              <a:t>provide</a:t>
            </a:r>
            <a:r>
              <a:rPr spc="245" dirty="0"/>
              <a:t> </a:t>
            </a:r>
            <a:r>
              <a:rPr spc="-20" dirty="0"/>
              <a:t>real-time 	</a:t>
            </a:r>
            <a:r>
              <a:rPr dirty="0"/>
              <a:t>frequency</a:t>
            </a:r>
            <a:r>
              <a:rPr spc="390" dirty="0"/>
              <a:t>   </a:t>
            </a:r>
            <a:r>
              <a:rPr dirty="0"/>
              <a:t>analysis</a:t>
            </a:r>
            <a:r>
              <a:rPr spc="385" dirty="0"/>
              <a:t>   </a:t>
            </a:r>
            <a:r>
              <a:rPr dirty="0"/>
              <a:t>with</a:t>
            </a:r>
            <a:r>
              <a:rPr spc="390" dirty="0"/>
              <a:t>   </a:t>
            </a:r>
            <a:r>
              <a:rPr spc="-25" dirty="0"/>
              <a:t>low 	</a:t>
            </a:r>
            <a:r>
              <a:rPr spc="-10" dirty="0"/>
              <a:t>computational</a:t>
            </a:r>
            <a:r>
              <a:rPr spc="-40" dirty="0"/>
              <a:t> </a:t>
            </a:r>
            <a:r>
              <a:rPr spc="-10" dirty="0"/>
              <a:t>overhead.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Adaptive</a:t>
            </a:r>
            <a:r>
              <a:rPr spc="-110" dirty="0"/>
              <a:t> </a:t>
            </a:r>
            <a:r>
              <a:rPr spc="-10" dirty="0"/>
              <a:t>Filtering</a:t>
            </a: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pc="-10" dirty="0"/>
          </a:p>
          <a:p>
            <a:pPr marL="297180" marR="5080" indent="-284480" algn="just">
              <a:lnSpc>
                <a:spcPct val="100400"/>
              </a:lnSpc>
              <a:buFont typeface="Arial"/>
              <a:buChar char="•"/>
              <a:tabLst>
                <a:tab pos="298450" algn="l"/>
              </a:tabLst>
            </a:pPr>
            <a:r>
              <a:rPr dirty="0"/>
              <a:t>Advances</a:t>
            </a:r>
            <a:r>
              <a:rPr spc="420" dirty="0"/>
              <a:t>  </a:t>
            </a:r>
            <a:r>
              <a:rPr dirty="0"/>
              <a:t>in</a:t>
            </a:r>
            <a:r>
              <a:rPr spc="425" dirty="0"/>
              <a:t>  </a:t>
            </a:r>
            <a:r>
              <a:rPr dirty="0"/>
              <a:t>adaptive</a:t>
            </a:r>
            <a:r>
              <a:rPr spc="425" dirty="0"/>
              <a:t>  </a:t>
            </a:r>
            <a:r>
              <a:rPr spc="-10" dirty="0"/>
              <a:t>filtering 	</a:t>
            </a:r>
            <a:r>
              <a:rPr dirty="0"/>
              <a:t>have</a:t>
            </a:r>
            <a:r>
              <a:rPr spc="140" dirty="0"/>
              <a:t>  </a:t>
            </a:r>
            <a:r>
              <a:rPr dirty="0"/>
              <a:t>incorporated</a:t>
            </a:r>
            <a:r>
              <a:rPr spc="145" dirty="0"/>
              <a:t>  </a:t>
            </a:r>
            <a:r>
              <a:rPr dirty="0"/>
              <a:t>the</a:t>
            </a:r>
            <a:r>
              <a:rPr spc="140" dirty="0"/>
              <a:t>  </a:t>
            </a:r>
            <a:r>
              <a:rPr spc="-10" dirty="0"/>
              <a:t>Goertzel 	</a:t>
            </a:r>
            <a:r>
              <a:rPr dirty="0"/>
              <a:t>filter</a:t>
            </a:r>
            <a:r>
              <a:rPr spc="-7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spc="-20" dirty="0"/>
              <a:t>real-</a:t>
            </a:r>
            <a:r>
              <a:rPr dirty="0"/>
              <a:t>time</a:t>
            </a:r>
            <a:r>
              <a:rPr spc="-60" dirty="0"/>
              <a:t> </a:t>
            </a:r>
            <a:r>
              <a:rPr spc="-10" dirty="0"/>
              <a:t>applications.</a:t>
            </a:r>
          </a:p>
          <a:p>
            <a:pPr marL="297180" marR="5080" indent="-284480" algn="just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8450" algn="l"/>
              </a:tabLst>
            </a:pPr>
            <a:r>
              <a:rPr dirty="0"/>
              <a:t>An</a:t>
            </a:r>
            <a:r>
              <a:rPr spc="220" dirty="0"/>
              <a:t>  </a:t>
            </a:r>
            <a:r>
              <a:rPr dirty="0"/>
              <a:t>adaptive</a:t>
            </a:r>
            <a:r>
              <a:rPr spc="215" dirty="0"/>
              <a:t>  </a:t>
            </a:r>
            <a:r>
              <a:rPr dirty="0"/>
              <a:t>Goertzel</a:t>
            </a:r>
            <a:r>
              <a:rPr spc="220" dirty="0"/>
              <a:t>  </a:t>
            </a:r>
            <a:r>
              <a:rPr dirty="0"/>
              <a:t>filter</a:t>
            </a:r>
            <a:r>
              <a:rPr spc="220" dirty="0"/>
              <a:t>  </a:t>
            </a:r>
            <a:r>
              <a:rPr spc="-25" dirty="0"/>
              <a:t>for 	</a:t>
            </a:r>
            <a:r>
              <a:rPr dirty="0"/>
              <a:t>dynamic</a:t>
            </a:r>
            <a:r>
              <a:rPr spc="75" dirty="0"/>
              <a:t>  </a:t>
            </a:r>
            <a:r>
              <a:rPr dirty="0"/>
              <a:t>frequency</a:t>
            </a:r>
            <a:r>
              <a:rPr spc="75" dirty="0"/>
              <a:t>  </a:t>
            </a:r>
            <a:r>
              <a:rPr dirty="0"/>
              <a:t>detection</a:t>
            </a:r>
            <a:r>
              <a:rPr spc="80" dirty="0"/>
              <a:t>  </a:t>
            </a:r>
            <a:r>
              <a:rPr spc="-25" dirty="0"/>
              <a:t>in 	</a:t>
            </a:r>
            <a:r>
              <a:rPr dirty="0"/>
              <a:t>changing</a:t>
            </a:r>
            <a:r>
              <a:rPr spc="40" dirty="0"/>
              <a:t> </a:t>
            </a:r>
            <a:r>
              <a:rPr dirty="0"/>
              <a:t>signal</a:t>
            </a:r>
            <a:r>
              <a:rPr spc="40" dirty="0"/>
              <a:t> </a:t>
            </a:r>
            <a:r>
              <a:rPr dirty="0"/>
              <a:t>environments</a:t>
            </a:r>
            <a:r>
              <a:rPr spc="45" dirty="0"/>
              <a:t> </a:t>
            </a:r>
            <a:r>
              <a:rPr spc="-25" dirty="0"/>
              <a:t>has 	</a:t>
            </a:r>
            <a:r>
              <a:rPr dirty="0"/>
              <a:t>been</a:t>
            </a:r>
            <a:r>
              <a:rPr spc="300" dirty="0"/>
              <a:t>  </a:t>
            </a:r>
            <a:r>
              <a:rPr dirty="0"/>
              <a:t>proposed</a:t>
            </a:r>
            <a:r>
              <a:rPr spc="305" dirty="0"/>
              <a:t>  </a:t>
            </a:r>
            <a:r>
              <a:rPr dirty="0"/>
              <a:t>highlighting</a:t>
            </a:r>
            <a:r>
              <a:rPr spc="300" dirty="0"/>
              <a:t>  </a:t>
            </a:r>
            <a:r>
              <a:rPr spc="-25" dirty="0"/>
              <a:t>its 	</a:t>
            </a:r>
            <a:r>
              <a:rPr dirty="0"/>
              <a:t>potential</a:t>
            </a:r>
            <a:r>
              <a:rPr spc="459" dirty="0"/>
              <a:t>   </a:t>
            </a:r>
            <a:r>
              <a:rPr dirty="0"/>
              <a:t>in</a:t>
            </a:r>
            <a:r>
              <a:rPr spc="465" dirty="0"/>
              <a:t>   </a:t>
            </a:r>
            <a:r>
              <a:rPr dirty="0"/>
              <a:t>modern</a:t>
            </a:r>
            <a:r>
              <a:rPr spc="465" dirty="0"/>
              <a:t>   </a:t>
            </a:r>
            <a:r>
              <a:rPr spc="-10" dirty="0"/>
              <a:t>signal 	</a:t>
            </a:r>
            <a:r>
              <a:rPr dirty="0"/>
              <a:t>processing</a:t>
            </a:r>
            <a:r>
              <a:rPr spc="-110" dirty="0"/>
              <a:t> </a:t>
            </a:r>
            <a:r>
              <a:rPr spc="-10" dirty="0"/>
              <a:t>tasks.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Literature</a:t>
            </a:r>
            <a:r>
              <a:rPr spc="-120" dirty="0"/>
              <a:t> </a:t>
            </a:r>
            <a:r>
              <a:rPr spc="-10" dirty="0"/>
              <a:t>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Literature</a:t>
            </a:r>
            <a:r>
              <a:rPr spc="-120" dirty="0"/>
              <a:t> </a:t>
            </a:r>
            <a:r>
              <a:rPr spc="-1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279"/>
            <a:ext cx="9798050" cy="433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Calibri"/>
                <a:cs typeface="Calibri"/>
              </a:rPr>
              <a:t>Advantages: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26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Uses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less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memory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Simple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easy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implement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80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241300" marR="5080" indent="-228600">
              <a:lnSpc>
                <a:spcPct val="71100"/>
              </a:lnSpc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Can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isolate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measure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specific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frequencies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presence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noise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5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241300" marR="112395" indent="-228600">
              <a:lnSpc>
                <a:spcPct val="71100"/>
              </a:lnSpc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It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focuses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individual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frequencies,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precise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amplitude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phase information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those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frequencies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provided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4434" y="1641347"/>
            <a:ext cx="38284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w</a:t>
            </a:r>
            <a:r>
              <a:rPr sz="2000" b="1" i="1" spc="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=</a:t>
            </a:r>
            <a:r>
              <a:rPr sz="2000" b="1" i="1" spc="-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2000" b="1" i="1" spc="-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spc="-130" dirty="0">
                <a:solidFill>
                  <a:srgbClr val="2A2A2A"/>
                </a:solidFill>
                <a:latin typeface="Calibri"/>
                <a:cs typeface="Calibri"/>
              </a:rPr>
              <a:t>*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spc="-180" dirty="0">
                <a:solidFill>
                  <a:srgbClr val="2A2A2A"/>
                </a:solidFill>
                <a:latin typeface="Verdana"/>
                <a:cs typeface="Verdana"/>
              </a:rPr>
              <a:t>π</a:t>
            </a:r>
            <a:r>
              <a:rPr sz="2000" b="1" spc="-22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2000" b="1" i="1" spc="-130" dirty="0">
                <a:solidFill>
                  <a:srgbClr val="2A2A2A"/>
                </a:solidFill>
                <a:latin typeface="Calibri"/>
                <a:cs typeface="Calibri"/>
              </a:rPr>
              <a:t>*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 targetFreq </a:t>
            </a:r>
            <a:r>
              <a:rPr sz="2000" b="1" i="1" spc="-215" dirty="0">
                <a:solidFill>
                  <a:srgbClr val="2A2A2A"/>
                </a:solidFill>
                <a:latin typeface="Calibri"/>
                <a:cs typeface="Calibri"/>
              </a:rPr>
              <a:t>/</a:t>
            </a:r>
            <a:r>
              <a:rPr sz="2000" b="1" i="1" spc="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2A2A2A"/>
                </a:solidFill>
                <a:latin typeface="Calibri"/>
                <a:cs typeface="Calibri"/>
              </a:rPr>
              <a:t>sampleRate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cosine </a:t>
            </a:r>
            <a:r>
              <a:rPr sz="2000" b="1" dirty="0">
                <a:solidFill>
                  <a:srgbClr val="2A2A2A"/>
                </a:solidFill>
                <a:latin typeface="Source Sans 3"/>
                <a:cs typeface="Source Sans 3"/>
              </a:rPr>
              <a:t>=</a:t>
            </a:r>
            <a:r>
              <a:rPr sz="2000" b="1" spc="50" dirty="0">
                <a:solidFill>
                  <a:srgbClr val="2A2A2A"/>
                </a:solidFill>
                <a:latin typeface="Source Sans 3"/>
                <a:cs typeface="Source Sans 3"/>
              </a:rPr>
              <a:t> </a:t>
            </a:r>
            <a:r>
              <a:rPr sz="2000" b="1" dirty="0">
                <a:solidFill>
                  <a:srgbClr val="2A2A2A"/>
                </a:solidFill>
                <a:latin typeface="Source Sans 3"/>
                <a:cs typeface="Source Sans 3"/>
              </a:rPr>
              <a:t>cos</a:t>
            </a:r>
            <a:r>
              <a:rPr sz="2000" b="1" spc="65" dirty="0">
                <a:solidFill>
                  <a:srgbClr val="2A2A2A"/>
                </a:solidFill>
                <a:latin typeface="Source Sans 3"/>
                <a:cs typeface="Source Sans 3"/>
              </a:rPr>
              <a:t> </a:t>
            </a:r>
            <a:r>
              <a:rPr sz="2000" b="1" i="1" spc="-50" dirty="0">
                <a:solidFill>
                  <a:srgbClr val="2A2A2A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  <a:p>
            <a:pPr marL="12700" marR="1995170">
              <a:lnSpc>
                <a:spcPct val="150000"/>
              </a:lnSpc>
            </a:pP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sine</a:t>
            </a:r>
            <a:r>
              <a:rPr sz="2000" b="1" i="1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A2A2A"/>
                </a:solidFill>
                <a:latin typeface="Source Sans 3"/>
                <a:cs typeface="Source Sans 3"/>
              </a:rPr>
              <a:t>=</a:t>
            </a:r>
            <a:r>
              <a:rPr sz="2000" b="1" spc="30" dirty="0">
                <a:solidFill>
                  <a:srgbClr val="2A2A2A"/>
                </a:solidFill>
                <a:latin typeface="Source Sans 3"/>
                <a:cs typeface="Source Sans 3"/>
              </a:rPr>
              <a:t> </a:t>
            </a:r>
            <a:r>
              <a:rPr sz="2000" b="1" dirty="0">
                <a:solidFill>
                  <a:srgbClr val="2A2A2A"/>
                </a:solidFill>
                <a:latin typeface="Source Sans 3"/>
                <a:cs typeface="Source Sans 3"/>
              </a:rPr>
              <a:t>sin</a:t>
            </a:r>
            <a:r>
              <a:rPr sz="2000" b="1" spc="40" dirty="0">
                <a:solidFill>
                  <a:srgbClr val="2A2A2A"/>
                </a:solidFill>
                <a:latin typeface="Source Sans 3"/>
                <a:cs typeface="Source Sans 3"/>
              </a:rPr>
              <a:t> </a:t>
            </a:r>
            <a:r>
              <a:rPr sz="2000" b="1" i="1" spc="-50" dirty="0">
                <a:solidFill>
                  <a:srgbClr val="2A2A2A"/>
                </a:solidFill>
                <a:latin typeface="Calibri"/>
                <a:cs typeface="Calibri"/>
              </a:rPr>
              <a:t>w</a:t>
            </a:r>
            <a:r>
              <a:rPr sz="2000" b="1" i="1" spc="5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coeff</a:t>
            </a:r>
            <a:r>
              <a:rPr sz="2000" b="1" i="1" spc="-4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A2A2A"/>
                </a:solidFill>
                <a:latin typeface="Source Sans 3"/>
                <a:cs typeface="Source Sans 3"/>
              </a:rPr>
              <a:t>=</a:t>
            </a:r>
            <a:r>
              <a:rPr sz="2000" b="1" spc="10" dirty="0">
                <a:solidFill>
                  <a:srgbClr val="2A2A2A"/>
                </a:solidFill>
                <a:latin typeface="Source Sans 3"/>
                <a:cs typeface="Source Sans 3"/>
              </a:rPr>
              <a:t> </a:t>
            </a:r>
            <a:r>
              <a:rPr sz="2000" b="1" dirty="0">
                <a:solidFill>
                  <a:srgbClr val="2A2A2A"/>
                </a:solidFill>
                <a:latin typeface="Source Sans 3"/>
                <a:cs typeface="Source Sans 3"/>
              </a:rPr>
              <a:t>2</a:t>
            </a:r>
            <a:r>
              <a:rPr sz="2000" b="1" spc="10" dirty="0">
                <a:solidFill>
                  <a:srgbClr val="2A2A2A"/>
                </a:solidFill>
                <a:latin typeface="Source Sans 3"/>
                <a:cs typeface="Source Sans 3"/>
              </a:rPr>
              <a:t> </a:t>
            </a:r>
            <a:r>
              <a:rPr sz="2000" b="1" dirty="0">
                <a:solidFill>
                  <a:srgbClr val="2A2A2A"/>
                </a:solidFill>
                <a:latin typeface="Source Sans 3"/>
                <a:cs typeface="Source Sans 3"/>
              </a:rPr>
              <a:t>*</a:t>
            </a:r>
            <a:r>
              <a:rPr sz="2000" b="1" spc="20" dirty="0">
                <a:solidFill>
                  <a:srgbClr val="2A2A2A"/>
                </a:solidFill>
                <a:latin typeface="Source Sans 3"/>
                <a:cs typeface="Source Sans 3"/>
              </a:rPr>
              <a:t> </a:t>
            </a:r>
            <a:r>
              <a:rPr sz="2000" b="1" i="1" spc="-10" dirty="0">
                <a:solidFill>
                  <a:srgbClr val="2A2A2A"/>
                </a:solidFill>
                <a:latin typeface="Calibri"/>
                <a:cs typeface="Calibri"/>
              </a:rPr>
              <a:t>cosine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734" y="4244340"/>
            <a:ext cx="6819265" cy="196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For</a:t>
            </a:r>
            <a:r>
              <a:rPr sz="2000" spc="-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every</a:t>
            </a:r>
            <a:r>
              <a:rPr sz="2000" spc="-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A2A2A"/>
                </a:solidFill>
                <a:latin typeface="Source Sans 3"/>
                <a:cs typeface="Source Sans 3"/>
              </a:rPr>
              <a:t>sample,</a:t>
            </a:r>
            <a:r>
              <a:rPr sz="2000" i="1" spc="50" dirty="0">
                <a:solidFill>
                  <a:srgbClr val="2A2A2A"/>
                </a:solidFill>
                <a:latin typeface="Source Sans 3"/>
                <a:cs typeface="Source Sans 3"/>
              </a:rPr>
              <a:t> </a:t>
            </a: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we</a:t>
            </a:r>
            <a:r>
              <a:rPr sz="2000" spc="-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need to</a:t>
            </a:r>
            <a:r>
              <a:rPr sz="2000" spc="-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run the</a:t>
            </a:r>
            <a:r>
              <a:rPr sz="2000" spc="-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following</a:t>
            </a:r>
            <a:r>
              <a:rPr sz="2000" spc="-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three</a:t>
            </a:r>
            <a:r>
              <a:rPr sz="2000" spc="-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A2A2A"/>
                </a:solidFill>
                <a:latin typeface="Calibri"/>
                <a:cs typeface="Calibri"/>
              </a:rPr>
              <a:t>equations:</a:t>
            </a:r>
            <a:endParaRPr sz="2000">
              <a:latin typeface="Calibri"/>
              <a:cs typeface="Calibri"/>
            </a:endParaRPr>
          </a:p>
          <a:p>
            <a:pPr marL="3782695" marR="43180" algn="ctr">
              <a:lnSpc>
                <a:spcPct val="150000"/>
              </a:lnSpc>
              <a:spcBef>
                <a:spcPts val="2085"/>
              </a:spcBef>
            </a:pP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baseline="-17094" dirty="0">
                <a:solidFill>
                  <a:srgbClr val="2A2A2A"/>
                </a:solidFill>
                <a:latin typeface="Calibri"/>
                <a:cs typeface="Calibri"/>
              </a:rPr>
              <a:t>0</a:t>
            </a:r>
            <a:r>
              <a:rPr sz="1950" b="1" i="1" spc="157" baseline="-17094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=</a:t>
            </a:r>
            <a:r>
              <a:rPr sz="2000" b="1" i="1" spc="-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coeff</a:t>
            </a:r>
            <a:r>
              <a:rPr sz="2000" b="1" i="1" spc="-6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spc="-130" dirty="0">
                <a:solidFill>
                  <a:srgbClr val="2A2A2A"/>
                </a:solidFill>
                <a:latin typeface="Calibri"/>
                <a:cs typeface="Calibri"/>
              </a:rPr>
              <a:t>*</a:t>
            </a:r>
            <a:r>
              <a:rPr sz="2000" b="1" i="1" spc="-5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baseline="-17094" dirty="0">
                <a:solidFill>
                  <a:srgbClr val="2A2A2A"/>
                </a:solidFill>
                <a:latin typeface="Calibri"/>
                <a:cs typeface="Calibri"/>
              </a:rPr>
              <a:t>1</a:t>
            </a:r>
            <a:r>
              <a:rPr sz="1950" b="1" i="1" spc="165" baseline="-17094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spc="-85" dirty="0">
                <a:solidFill>
                  <a:srgbClr val="2A2A2A"/>
                </a:solidFill>
                <a:latin typeface="Calibri"/>
                <a:cs typeface="Calibri"/>
              </a:rPr>
              <a:t>–</a:t>
            </a:r>
            <a:r>
              <a:rPr sz="2000" b="1" i="1" spc="-6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baseline="-17094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950" b="1" i="1" spc="172" baseline="-17094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+</a:t>
            </a:r>
            <a:r>
              <a:rPr sz="2000" b="1" i="1" spc="-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2A2A2A"/>
                </a:solidFill>
                <a:latin typeface="Calibri"/>
                <a:cs typeface="Calibri"/>
              </a:rPr>
              <a:t>sample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baseline="-17094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950" b="1" i="1" spc="142" baseline="-17094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=</a:t>
            </a:r>
            <a:r>
              <a:rPr sz="2000" b="1" i="1" spc="-7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spc="-25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spc="-37" baseline="-17094" dirty="0">
                <a:solidFill>
                  <a:srgbClr val="2A2A2A"/>
                </a:solidFill>
                <a:latin typeface="Calibri"/>
                <a:cs typeface="Calibri"/>
              </a:rPr>
              <a:t>1</a:t>
            </a:r>
            <a:endParaRPr sz="1950" baseline="-17094">
              <a:latin typeface="Calibri"/>
              <a:cs typeface="Calibri"/>
            </a:endParaRPr>
          </a:p>
          <a:p>
            <a:pPr marL="3729354" algn="ctr">
              <a:lnSpc>
                <a:spcPct val="100000"/>
              </a:lnSpc>
              <a:spcBef>
                <a:spcPts val="1200"/>
              </a:spcBef>
            </a:pP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baseline="-17094" dirty="0">
                <a:solidFill>
                  <a:srgbClr val="2A2A2A"/>
                </a:solidFill>
                <a:latin typeface="Calibri"/>
                <a:cs typeface="Calibri"/>
              </a:rPr>
              <a:t>1</a:t>
            </a:r>
            <a:r>
              <a:rPr sz="1950" b="1" i="1" spc="142" baseline="-17094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=</a:t>
            </a:r>
            <a:r>
              <a:rPr sz="2000" b="1" i="1" spc="-7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spc="-25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spc="-37" baseline="-17094" dirty="0">
                <a:solidFill>
                  <a:srgbClr val="2A2A2A"/>
                </a:solidFill>
                <a:latin typeface="Calibri"/>
                <a:cs typeface="Calibri"/>
              </a:rPr>
              <a:t>0</a:t>
            </a:r>
            <a:endParaRPr sz="1950" baseline="-1709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5542" y="1796796"/>
            <a:ext cx="39192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Source Sans 3"/>
                <a:cs typeface="Source Sans 3"/>
              </a:rPr>
              <a:t>State</a:t>
            </a:r>
            <a:r>
              <a:rPr sz="2000" b="1" spc="-35" dirty="0">
                <a:latin typeface="Source Sans 3"/>
                <a:cs typeface="Source Sans 3"/>
              </a:rPr>
              <a:t> </a:t>
            </a:r>
            <a:r>
              <a:rPr sz="2000" b="1" dirty="0">
                <a:latin typeface="Source Sans 3"/>
                <a:cs typeface="Source Sans 3"/>
              </a:rPr>
              <a:t>variables</a:t>
            </a:r>
            <a:r>
              <a:rPr sz="2000" b="1" spc="-35" dirty="0">
                <a:latin typeface="Source Sans 3"/>
                <a:cs typeface="Source Sans 3"/>
              </a:rPr>
              <a:t> </a:t>
            </a:r>
            <a:r>
              <a:rPr sz="2000" b="1" dirty="0">
                <a:latin typeface="Source Sans 3"/>
                <a:cs typeface="Source Sans 3"/>
              </a:rPr>
              <a:t>(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baseline="-17094" dirty="0">
                <a:solidFill>
                  <a:srgbClr val="2A2A2A"/>
                </a:solidFill>
                <a:latin typeface="Calibri"/>
                <a:cs typeface="Calibri"/>
              </a:rPr>
              <a:t>0</a:t>
            </a:r>
            <a:r>
              <a:rPr sz="1950" b="1" i="1" spc="112" baseline="-17094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spc="65" dirty="0">
                <a:solidFill>
                  <a:srgbClr val="2A2A2A"/>
                </a:solidFill>
                <a:latin typeface="Calibri"/>
                <a:cs typeface="Calibri"/>
              </a:rPr>
              <a:t>,</a:t>
            </a:r>
            <a:r>
              <a:rPr sz="2000" b="1" i="1" spc="-8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baseline="-17094" dirty="0">
                <a:solidFill>
                  <a:srgbClr val="2A2A2A"/>
                </a:solidFill>
                <a:latin typeface="Calibri"/>
                <a:cs typeface="Calibri"/>
              </a:rPr>
              <a:t>1</a:t>
            </a:r>
            <a:r>
              <a:rPr sz="1950" b="1" i="1" spc="112" baseline="-17094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spc="65" dirty="0">
                <a:solidFill>
                  <a:srgbClr val="2A2A2A"/>
                </a:solidFill>
                <a:latin typeface="Calibri"/>
                <a:cs typeface="Calibri"/>
              </a:rPr>
              <a:t>,</a:t>
            </a:r>
            <a:r>
              <a:rPr sz="2000" b="1" i="1" spc="-8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baseline="-17094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950" b="1" i="1" spc="-60" baseline="-17094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latin typeface="Source Sans 3"/>
                <a:cs typeface="Source Sans 3"/>
              </a:rPr>
              <a:t>)</a:t>
            </a:r>
            <a:endParaRPr sz="2000">
              <a:latin typeface="Source Sans 3"/>
              <a:cs typeface="Source Sans 3"/>
            </a:endParaRPr>
          </a:p>
          <a:p>
            <a:pPr marL="63500" marR="43180">
              <a:lnSpc>
                <a:spcPct val="100000"/>
              </a:lnSpc>
              <a:spcBef>
                <a:spcPts val="2400"/>
              </a:spcBef>
            </a:pP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baseline="-17094" dirty="0">
                <a:solidFill>
                  <a:srgbClr val="2A2A2A"/>
                </a:solidFill>
                <a:latin typeface="Calibri"/>
                <a:cs typeface="Calibri"/>
              </a:rPr>
              <a:t>1</a:t>
            </a:r>
            <a:r>
              <a:rPr sz="1950" b="1" i="1" spc="292" baseline="-17094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sz="2000" spc="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baseline="-17094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950" b="1" i="1" spc="292" baseline="-17094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must</a:t>
            </a:r>
            <a:r>
              <a:rPr sz="2000" spc="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be</a:t>
            </a:r>
            <a:r>
              <a:rPr sz="20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initialized</a:t>
            </a:r>
            <a:r>
              <a:rPr sz="2000" spc="3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to</a:t>
            </a:r>
            <a:r>
              <a:rPr sz="2000" spc="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A2A2A"/>
                </a:solidFill>
                <a:latin typeface="Calibri"/>
                <a:cs typeface="Calibri"/>
              </a:rPr>
              <a:t>zero </a:t>
            </a: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at</a:t>
            </a:r>
            <a:r>
              <a:rPr sz="2000" spc="-4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A2A2A"/>
                </a:solidFill>
                <a:latin typeface="Calibri"/>
                <a:cs typeface="Calibri"/>
              </a:rPr>
              <a:t>beginning</a:t>
            </a:r>
            <a:endParaRPr sz="20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400"/>
              </a:spcBef>
              <a:tabLst>
                <a:tab pos="1066165" algn="l"/>
              </a:tabLst>
            </a:pP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baseline="-17094" dirty="0">
                <a:solidFill>
                  <a:srgbClr val="2A2A2A"/>
                </a:solidFill>
                <a:latin typeface="Calibri"/>
                <a:cs typeface="Calibri"/>
              </a:rPr>
              <a:t>1</a:t>
            </a:r>
            <a:r>
              <a:rPr sz="1950" b="1" i="1" spc="150" baseline="-17094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=</a:t>
            </a:r>
            <a:r>
              <a:rPr sz="2000" b="1" i="1" spc="-7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0</a:t>
            </a:r>
            <a:r>
              <a:rPr sz="2000" b="1" i="1" spc="-6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latin typeface="Myriad Pro Black SemiExt"/>
                <a:cs typeface="Myriad Pro Black SemiExt"/>
              </a:rPr>
              <a:t>,</a:t>
            </a:r>
            <a:r>
              <a:rPr sz="2000" b="1" dirty="0">
                <a:latin typeface="Myriad Pro Black SemiExt"/>
                <a:cs typeface="Myriad Pro Black SemiExt"/>
              </a:rPr>
              <a:t>	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950" b="1" i="1" baseline="-17094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950" b="1" i="1" spc="142" baseline="-17094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A2A2A"/>
                </a:solidFill>
                <a:latin typeface="Calibri"/>
                <a:cs typeface="Calibri"/>
              </a:rPr>
              <a:t>=</a:t>
            </a:r>
            <a:r>
              <a:rPr sz="2000" b="1" i="1" spc="-7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000" b="1" i="1" spc="-60" dirty="0">
                <a:solidFill>
                  <a:srgbClr val="2A2A2A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76" y="1956308"/>
            <a:ext cx="10252075" cy="358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A2A2A"/>
                </a:solidFill>
                <a:latin typeface="Calibri"/>
                <a:cs typeface="Calibri"/>
              </a:rPr>
              <a:t>After</a:t>
            </a:r>
            <a:r>
              <a:rPr sz="18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running</a:t>
            </a:r>
            <a:r>
              <a:rPr sz="1800" spc="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per-sample</a:t>
            </a:r>
            <a:r>
              <a:rPr sz="18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equations</a:t>
            </a:r>
            <a:r>
              <a:rPr sz="1800" spc="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N</a:t>
            </a:r>
            <a:r>
              <a:rPr sz="18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times,</a:t>
            </a:r>
            <a:r>
              <a:rPr sz="1800" spc="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it’s</a:t>
            </a:r>
            <a:r>
              <a:rPr sz="18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time</a:t>
            </a:r>
            <a:r>
              <a:rPr sz="1800" spc="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to</a:t>
            </a:r>
            <a:r>
              <a:rPr sz="1800" spc="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see</a:t>
            </a:r>
            <a:r>
              <a:rPr sz="18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if</a:t>
            </a:r>
            <a:r>
              <a:rPr sz="1800" spc="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tone</a:t>
            </a:r>
            <a:r>
              <a:rPr sz="18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is</a:t>
            </a:r>
            <a:r>
              <a:rPr sz="18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present</a:t>
            </a:r>
            <a:r>
              <a:rPr sz="1800" spc="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or</a:t>
            </a:r>
            <a:r>
              <a:rPr sz="18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A2A2A"/>
                </a:solidFill>
                <a:latin typeface="Calibri"/>
                <a:cs typeface="Calibri"/>
              </a:rPr>
              <a:t>not.</a:t>
            </a:r>
            <a:endParaRPr sz="1800" dirty="0">
              <a:latin typeface="Calibri"/>
              <a:cs typeface="Calibri"/>
            </a:endParaRPr>
          </a:p>
          <a:p>
            <a:pPr marL="76200" marR="7558405">
              <a:lnSpc>
                <a:spcPct val="99400"/>
              </a:lnSpc>
              <a:spcBef>
                <a:spcPts val="2145"/>
              </a:spcBef>
            </a:pP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real</a:t>
            </a:r>
            <a:r>
              <a:rPr sz="1800" b="1" i="1" spc="-3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=</a:t>
            </a:r>
            <a:r>
              <a:rPr sz="1800" b="1" i="1" spc="-4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(Q</a:t>
            </a:r>
            <a:r>
              <a:rPr sz="1800" b="1" i="1" baseline="-13888" dirty="0">
                <a:solidFill>
                  <a:srgbClr val="2A2A2A"/>
                </a:solidFill>
                <a:latin typeface="Calibri"/>
                <a:cs typeface="Calibri"/>
              </a:rPr>
              <a:t>1</a:t>
            </a:r>
            <a:r>
              <a:rPr sz="1800" b="1" i="1" spc="142" baseline="-13888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spc="-80" dirty="0">
                <a:solidFill>
                  <a:srgbClr val="2A2A2A"/>
                </a:solidFill>
                <a:latin typeface="Calibri"/>
                <a:cs typeface="Calibri"/>
              </a:rPr>
              <a:t>–</a:t>
            </a:r>
            <a:r>
              <a:rPr sz="1800" b="1" i="1" spc="-3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800" b="1" i="1" baseline="-13888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800" b="1" i="1" spc="142" baseline="-13888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spc="-125" dirty="0">
                <a:solidFill>
                  <a:srgbClr val="2A2A2A"/>
                </a:solidFill>
                <a:latin typeface="Calibri"/>
                <a:cs typeface="Calibri"/>
              </a:rPr>
              <a:t>*</a:t>
            </a:r>
            <a:r>
              <a:rPr sz="1800" b="1" i="1" spc="-4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2A2A2A"/>
                </a:solidFill>
                <a:latin typeface="Calibri"/>
                <a:cs typeface="Calibri"/>
              </a:rPr>
              <a:t>cosine)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imag</a:t>
            </a:r>
            <a:r>
              <a:rPr sz="1800" b="1" i="1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=</a:t>
            </a:r>
            <a:r>
              <a:rPr sz="1800" b="1" i="1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(Q</a:t>
            </a:r>
            <a:r>
              <a:rPr sz="1800" b="1" i="1" baseline="-13888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800" b="1" i="1" spc="172" baseline="-13888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spc="-125" dirty="0">
                <a:solidFill>
                  <a:srgbClr val="2A2A2A"/>
                </a:solidFill>
                <a:latin typeface="Calibri"/>
                <a:cs typeface="Calibri"/>
              </a:rPr>
              <a:t>*</a:t>
            </a:r>
            <a:r>
              <a:rPr sz="1800" b="1" i="1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2A2A2A"/>
                </a:solidFill>
                <a:latin typeface="Calibri"/>
                <a:cs typeface="Calibri"/>
              </a:rPr>
              <a:t>sine)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magnitude</a:t>
            </a:r>
            <a:r>
              <a:rPr sz="1800" b="1" i="1" baseline="23148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800" b="1" i="1" spc="262" baseline="23148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=</a:t>
            </a:r>
            <a:r>
              <a:rPr sz="1800" b="1" i="1" spc="3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real</a:t>
            </a:r>
            <a:r>
              <a:rPr sz="1800" b="1" i="1" baseline="23148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800" b="1" i="1" spc="262" baseline="23148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+</a:t>
            </a:r>
            <a:r>
              <a:rPr sz="1800" b="1" i="1" spc="3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2A2A2A"/>
                </a:solidFill>
                <a:latin typeface="Calibri"/>
                <a:cs typeface="Calibri"/>
              </a:rPr>
              <a:t>imag</a:t>
            </a:r>
            <a:r>
              <a:rPr sz="1800" b="1" i="1" spc="-30" baseline="23148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endParaRPr sz="1800" baseline="23148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50"/>
              </a:spcBef>
            </a:pPr>
            <a:endParaRPr sz="1800" dirty="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400" b="1" i="1" dirty="0">
                <a:solidFill>
                  <a:srgbClr val="2A2A2A"/>
                </a:solidFill>
                <a:latin typeface="Calibri"/>
                <a:cs typeface="Calibri"/>
              </a:rPr>
              <a:t>Optimized</a:t>
            </a:r>
            <a:r>
              <a:rPr sz="2400" b="1" i="1" spc="27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2A2A2A"/>
                </a:solidFill>
                <a:latin typeface="Calibri"/>
                <a:cs typeface="Calibri"/>
              </a:rPr>
              <a:t>Goertzel</a:t>
            </a:r>
            <a:endParaRPr sz="2400" dirty="0">
              <a:latin typeface="Calibri"/>
              <a:cs typeface="Calibri"/>
            </a:endParaRPr>
          </a:p>
          <a:p>
            <a:pPr marL="76200" marR="30480">
              <a:lnSpc>
                <a:spcPct val="102200"/>
              </a:lnSpc>
              <a:spcBef>
                <a:spcPts val="1370"/>
              </a:spcBef>
            </a:pP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1800" spc="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optimized</a:t>
            </a:r>
            <a:r>
              <a:rPr sz="1800" spc="5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Goertzel</a:t>
            </a:r>
            <a:r>
              <a:rPr sz="1800" spc="6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requires</a:t>
            </a:r>
            <a:r>
              <a:rPr sz="1800" spc="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less</a:t>
            </a:r>
            <a:r>
              <a:rPr sz="1800" spc="5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computation</a:t>
            </a:r>
            <a:r>
              <a:rPr sz="1800" spc="5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than</a:t>
            </a:r>
            <a:r>
              <a:rPr sz="1800" spc="6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1800" spc="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basic</a:t>
            </a:r>
            <a:r>
              <a:rPr sz="1800" spc="6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one,</a:t>
            </a:r>
            <a:r>
              <a:rPr sz="1800" spc="5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at</a:t>
            </a:r>
            <a:r>
              <a:rPr sz="1800" spc="6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1800" spc="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expense</a:t>
            </a:r>
            <a:r>
              <a:rPr sz="1800" spc="5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of</a:t>
            </a:r>
            <a:r>
              <a:rPr sz="1800" spc="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phase</a:t>
            </a:r>
            <a:r>
              <a:rPr sz="1800" spc="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A2A2A"/>
                </a:solidFill>
                <a:latin typeface="Calibri"/>
                <a:cs typeface="Calibri"/>
              </a:rPr>
              <a:t>information.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1800" spc="6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per-sample</a:t>
            </a:r>
            <a:r>
              <a:rPr sz="1800" spc="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processing</a:t>
            </a:r>
            <a:r>
              <a:rPr sz="1800" spc="8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is</a:t>
            </a:r>
            <a:r>
              <a:rPr sz="1800" spc="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1800" spc="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same,</a:t>
            </a:r>
            <a:r>
              <a:rPr sz="1800" spc="7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but</a:t>
            </a:r>
            <a:r>
              <a:rPr sz="1800" spc="8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1800" spc="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end</a:t>
            </a:r>
            <a:r>
              <a:rPr sz="1800" spc="7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of</a:t>
            </a:r>
            <a:r>
              <a:rPr sz="1800" spc="7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block</a:t>
            </a:r>
            <a:r>
              <a:rPr sz="1800" spc="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processing</a:t>
            </a:r>
            <a:r>
              <a:rPr sz="1800" spc="7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A2A2A"/>
                </a:solidFill>
                <a:latin typeface="Calibri"/>
                <a:cs typeface="Calibri"/>
              </a:rPr>
              <a:t>is</a:t>
            </a:r>
            <a:r>
              <a:rPr sz="1800" spc="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A2A2A"/>
                </a:solidFill>
                <a:latin typeface="Calibri"/>
                <a:cs typeface="Calibri"/>
              </a:rPr>
              <a:t>different.</a:t>
            </a:r>
            <a:endParaRPr sz="1800" dirty="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2135"/>
              </a:spcBef>
            </a:pP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magnitude</a:t>
            </a:r>
            <a:r>
              <a:rPr sz="1800" b="1" i="1" baseline="23148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800" b="1" i="1" spc="135" baseline="23148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=</a:t>
            </a:r>
            <a:r>
              <a:rPr sz="1800" b="1" i="1" spc="-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800" b="1" i="1" baseline="-13888" dirty="0">
                <a:solidFill>
                  <a:srgbClr val="2A2A2A"/>
                </a:solidFill>
                <a:latin typeface="Calibri"/>
                <a:cs typeface="Calibri"/>
              </a:rPr>
              <a:t>1</a:t>
            </a:r>
            <a:r>
              <a:rPr sz="1800" b="1" i="1" spc="135" baseline="-13888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baseline="23148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800" b="1" i="1" spc="142" baseline="23148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+</a:t>
            </a:r>
            <a:r>
              <a:rPr sz="1800" b="1" i="1" spc="-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800" b="1" i="1" baseline="-13888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800" b="1" i="1" spc="135" baseline="-13888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baseline="23148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800" b="1" i="1" spc="142" baseline="23148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-</a:t>
            </a:r>
            <a:r>
              <a:rPr sz="1800" b="1" i="1" spc="-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800" b="1" i="1" baseline="-13888" dirty="0">
                <a:solidFill>
                  <a:srgbClr val="2A2A2A"/>
                </a:solidFill>
                <a:latin typeface="Calibri"/>
                <a:cs typeface="Calibri"/>
              </a:rPr>
              <a:t>1</a:t>
            </a:r>
            <a:r>
              <a:rPr sz="1800" b="1" i="1" spc="135" baseline="-13888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spc="-125" dirty="0">
                <a:solidFill>
                  <a:srgbClr val="2A2A2A"/>
                </a:solidFill>
                <a:latin typeface="Calibri"/>
                <a:cs typeface="Calibri"/>
              </a:rPr>
              <a:t>*</a:t>
            </a:r>
            <a:r>
              <a:rPr sz="1800" b="1" i="1" spc="-4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A2A2A"/>
                </a:solidFill>
                <a:latin typeface="Calibri"/>
                <a:cs typeface="Calibri"/>
              </a:rPr>
              <a:t>Q</a:t>
            </a:r>
            <a:r>
              <a:rPr sz="1800" b="1" i="1" baseline="-13888" dirty="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sz="1800" b="1" i="1" spc="135" baseline="-13888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spc="-125" dirty="0">
                <a:solidFill>
                  <a:srgbClr val="2A2A2A"/>
                </a:solidFill>
                <a:latin typeface="Calibri"/>
                <a:cs typeface="Calibri"/>
              </a:rPr>
              <a:t>*</a:t>
            </a:r>
            <a:r>
              <a:rPr sz="1800" b="1" i="1" spc="-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2A2A2A"/>
                </a:solidFill>
                <a:latin typeface="Calibri"/>
                <a:cs typeface="Calibri"/>
              </a:rPr>
              <a:t>coeff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161" y="226220"/>
            <a:ext cx="2743200" cy="9875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Words>1515</Words>
  <Application>Microsoft Macintosh PowerPoint</Application>
  <PresentationFormat>Widescreen</PresentationFormat>
  <Paragraphs>223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-webkit-standard</vt:lpstr>
      <vt:lpstr>Aptos</vt:lpstr>
      <vt:lpstr>Arial</vt:lpstr>
      <vt:lpstr>Calibri</vt:lpstr>
      <vt:lpstr>Cambria Math</vt:lpstr>
      <vt:lpstr>Myriad Pro Black SemiExt</vt:lpstr>
      <vt:lpstr>Source Sans 3</vt:lpstr>
      <vt:lpstr>Times New Roman</vt:lpstr>
      <vt:lpstr>Verdana</vt:lpstr>
      <vt:lpstr>Office Theme</vt:lpstr>
      <vt:lpstr>Microelectronics &amp; HW-SW Co-Design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Implementation</vt:lpstr>
      <vt:lpstr>Implementation</vt:lpstr>
      <vt:lpstr>Implementation - Matlab</vt:lpstr>
      <vt:lpstr>Simulation – Input Signals</vt:lpstr>
      <vt:lpstr>Simulation - Matlab</vt:lpstr>
      <vt:lpstr>Implementation - VHDL</vt:lpstr>
      <vt:lpstr>Implementation - VHDL</vt:lpstr>
      <vt:lpstr>Testbenchmark implementation</vt:lpstr>
      <vt:lpstr>Constant and Signal Declarations</vt:lpstr>
      <vt:lpstr>Reading Input and Expected Data</vt:lpstr>
      <vt:lpstr>Instantiating and Comparison</vt:lpstr>
      <vt:lpstr>Simulation process</vt:lpstr>
      <vt:lpstr>References</vt:lpstr>
      <vt:lpstr>Thanks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Farhad Gulizada</cp:lastModifiedBy>
  <cp:revision>1</cp:revision>
  <dcterms:created xsi:type="dcterms:W3CDTF">2024-07-10T14:41:33Z</dcterms:created>
  <dcterms:modified xsi:type="dcterms:W3CDTF">2024-07-11T12:17:43Z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2024-06-22T00:00:00Z</vt:filetime>
  </property>
  <property fmtid="{D5CDD505-2E9C-101B-9397-08002B2CF9AE}" pid="3" name="LastSaved">
    <vt:filetime>2024-07-10T00:00:00Z</vt:filetime>
  </property>
  <property fmtid="{D5CDD505-2E9C-101B-9397-08002B2CF9AE}" pid="4" name="Producer">
    <vt:lpwstr>macOS Version 14.5 (Build 23F79) Quartz PDFContext</vt:lpwstr>
  </property>
</Properties>
</file>