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C85A6-E9AB-47A6-C061-F05A2CB12D7F}" v="91" dt="2023-02-19T14:21:40.670"/>
    <p1510:client id="{52D9ECB5-51C3-D04B-BBAA-4B3729622AEF}" v="14" dt="2023-02-19T14:36:38.501"/>
    <p1510:client id="{66AA35B5-C975-7332-FEB7-B23A3ADA098B}" v="489" dt="2023-02-19T14:30:51.821"/>
    <p1510:client id="{BDA3E423-13A8-4C00-809B-31E7672A4350}" v="126" dt="2023-02-19T14:32:28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E9EC-E9E0-063E-D7D5-412A17879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EEBF7-8752-0891-F0F1-433A9FD8F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EB18-A53F-72C9-2270-1661D67E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DDBDC-5CD1-B105-1721-A8C6F9B0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B070-0E56-8015-E976-E1AF0B1E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420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EA7E-09D4-D23A-92C8-BC75C49D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D8060-1189-657A-9F43-D8FCE5D4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86DD-E6DD-197C-0C5F-82F9BEDF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EEC2-03F2-D95B-30AE-EED88E1C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3C6C-AAFD-04EC-1E9E-EDA8A0C2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301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F07CD-63F1-3F2A-DDE2-2D889F538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A94DE-543D-32D4-DBE9-BC07117CC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00A7-B2A0-89B8-C120-C927323F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1A75-7BAA-A86F-2179-2637A166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4978-C174-E602-1703-EC3671F1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45059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4185-9FD6-2E6C-4879-1238098D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A906-6404-EA0C-501B-CD80E3AE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AE943-2073-4531-12B2-F9AA8042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AA4A6-0038-9CAC-90C5-2B2E3B23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B564-3D02-7DCB-DB5A-F9501184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98046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C5C1-FA82-6CFD-C6F8-2EAE1A14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7C13-981A-6C86-E4BF-CAAED801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B70C1-FB23-D0F9-012B-59E06863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C7D3-7671-C2B0-9F56-96887FEF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418F-CDC2-26B5-0B5E-842CE6EB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27049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9502-FD0A-EA6F-A446-BEED64C7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E059-5CBB-A56F-4876-98642CD98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B3FD-B5F6-A11D-C343-6F3AD0FD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044DE-A839-A42C-CDE2-A4ED66E6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2209-FA7C-E87C-0046-7004E112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32B6D-5354-2DE7-E3EE-6F39EBEB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936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2737-DDCA-674F-5A2D-3DE11828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22D3-39F0-43F3-3AA9-AD9F795F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39C1F-41AA-1A61-6CFB-2A5F88EA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98A80-A3A7-875C-B1CD-951335BCF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C02C1-E32F-A08B-1549-DB844BD9A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26548-51EA-45C3-2A5E-C62CB858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41495-3AB4-CABD-3C1C-3405B82C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AF278-6BD0-E2FB-0805-B2D96A91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35447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FC96-FA4C-40CA-1617-8BE778AC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33EF3-5EFB-D833-454A-004D9AF4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52F96-D293-18EB-FDC5-DCEE2524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608BB-21D4-0971-33B0-48D8918E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81845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31B0C-2A48-D04F-DB45-772648AA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9D7-C4D5-441E-29FF-9B3A65EE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62C17-CB8E-ECCF-166E-DE06FD8A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282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6AF1-3580-1DF6-1BFC-E526B65C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5AE-A84C-9B2A-D6C7-1B72723B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AAB6-3FC2-E016-C1A4-48780F9D5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608A3-9C5F-187F-8465-913267F6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C5BAC-186D-546A-D9C1-5B91EC32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05477-DAC4-08EA-A705-335DFA86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07602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496B-2BDF-D11F-F755-6067DAF7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48977-E28E-5D32-34E6-7DEB8CFFF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BEF94-2FCA-C9FC-688C-146313276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E1A7-DE9D-2602-97C6-2CC7418C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BE914-5B77-A8F0-9B3F-CAA29F46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12E1-EFD3-910C-9D10-AD489F7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404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A802B-BDB6-A46F-7283-6B524839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F897F-275A-678E-4BEC-BCEED350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21F2F-1711-C46B-8800-D136793D4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F4C6-4696-7E47-80A0-BCDC7AD8C465}" type="datetimeFigureOut">
              <a:rPr lang="en-AZ" smtClean="0"/>
              <a:t>19.02.23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7A71-7DFF-1BC4-AFFA-BA203ACC3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C929-FDA1-C6BB-836F-3D0DDEE43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B04E-A139-4C47-B40B-DCF7B130FBD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19154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ITS.2014.234949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C01B-59A9-F653-F957-2851867EA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Distributed Parallel Systems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35856-DD39-D78D-3167-335CA2B9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Truck Platooning</a:t>
            </a:r>
          </a:p>
          <a:p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FEDA73-C85B-43B0-E184-04B7D0D81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188170"/>
              </p:ext>
            </p:extLst>
          </p:nvPr>
        </p:nvGraphicFramePr>
        <p:xfrm>
          <a:off x="3011055" y="2334798"/>
          <a:ext cx="5218546" cy="2782528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2971633">
                  <a:extLst>
                    <a:ext uri="{9D8B030D-6E8A-4147-A177-3AD203B41FA5}">
                      <a16:colId xmlns:a16="http://schemas.microsoft.com/office/drawing/2014/main" val="2591399726"/>
                    </a:ext>
                  </a:extLst>
                </a:gridCol>
                <a:gridCol w="2246913">
                  <a:extLst>
                    <a:ext uri="{9D8B030D-6E8A-4147-A177-3AD203B41FA5}">
                      <a16:colId xmlns:a16="http://schemas.microsoft.com/office/drawing/2014/main" val="2562299729"/>
                    </a:ext>
                  </a:extLst>
                </a:gridCol>
              </a:tblGrid>
              <a:tr h="505586">
                <a:tc>
                  <a:txBody>
                    <a:bodyPr/>
                    <a:lstStyle/>
                    <a:p>
                      <a:pPr marL="0" marR="0" lvl="0" indent="0" algn="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/>
                        <a:t>Ferhad Gulizada</a:t>
                      </a:r>
                    </a:p>
                  </a:txBody>
                  <a:tcPr marL="176366" marR="176366" marT="176366" marB="1763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/>
                        <a:t>7216770</a:t>
                      </a:r>
                    </a:p>
                  </a:txBody>
                  <a:tcPr marL="176366" marR="176366" marT="176366" marB="1763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86793"/>
                  </a:ext>
                </a:extLst>
              </a:tr>
              <a:tr h="460018">
                <a:tc>
                  <a:txBody>
                    <a:bodyPr/>
                    <a:lstStyle/>
                    <a:p>
                      <a:pPr marL="0" marR="0" lvl="0" indent="0" algn="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/>
                        <a:t>Negin Amiri</a:t>
                      </a:r>
                    </a:p>
                  </a:txBody>
                  <a:tcPr marL="176366" marR="176366" marT="88183" marB="176366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/>
                        <a:t>7216441</a:t>
                      </a:r>
                    </a:p>
                  </a:txBody>
                  <a:tcPr marL="176366" marR="176366" marT="88183" marB="1763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504284"/>
                  </a:ext>
                </a:extLst>
              </a:tr>
              <a:tr h="460018">
                <a:tc>
                  <a:txBody>
                    <a:bodyPr/>
                    <a:lstStyle/>
                    <a:p>
                      <a:pPr marL="0" marR="0" lvl="0" indent="0" algn="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/>
                        <a:t>Tao Zhao</a:t>
                      </a:r>
                    </a:p>
                  </a:txBody>
                  <a:tcPr marL="176366" marR="176366" marT="88183" marB="1763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/>
                        <a:t>7216774</a:t>
                      </a:r>
                    </a:p>
                  </a:txBody>
                  <a:tcPr marL="176366" marR="176366" marT="88183" marB="1763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15895"/>
                  </a:ext>
                </a:extLst>
              </a:tr>
              <a:tr h="460018">
                <a:tc>
                  <a:txBody>
                    <a:bodyPr/>
                    <a:lstStyle/>
                    <a:p>
                      <a:pPr marL="0" marR="0" lvl="0" indent="0" algn="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/>
                        <a:t> Raghuveer Dani</a:t>
                      </a:r>
                    </a:p>
                  </a:txBody>
                  <a:tcPr marL="176366" marR="176366" marT="88183" marB="176366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/>
                        <a:t>7216427</a:t>
                      </a:r>
                    </a:p>
                  </a:txBody>
                  <a:tcPr marL="176366" marR="176366" marT="88183" marB="1763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492483"/>
                  </a:ext>
                </a:extLst>
              </a:tr>
              <a:tr h="460018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/>
                        <a:t>Zaur Gurbanli</a:t>
                      </a:r>
                    </a:p>
                  </a:txBody>
                  <a:tcPr marL="176366" marR="176366" marT="88183" marB="1763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/>
                        <a:t>7216615</a:t>
                      </a:r>
                    </a:p>
                  </a:txBody>
                  <a:tcPr marL="176366" marR="176366" marT="88183" marB="1763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24129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A16004AE-46AC-1A1F-5137-9B0C2C5223FA}"/>
              </a:ext>
            </a:extLst>
          </p:cNvPr>
          <p:cNvSpPr txBox="1">
            <a:spLocks/>
          </p:cNvSpPr>
          <p:nvPr/>
        </p:nvSpPr>
        <p:spPr>
          <a:xfrm>
            <a:off x="1524000" y="5117326"/>
            <a:ext cx="9144000" cy="1129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24130" algn="ctr">
              <a:lnSpc>
                <a:spcPct val="106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1800"/>
              <a:t>Masters in Embedded Systems Engineering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800" err="1"/>
              <a:t>Fachhochschule</a:t>
            </a:r>
            <a:r>
              <a:rPr lang="en-US" sz="1800"/>
              <a:t> Dortmund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800"/>
              <a:t>Dortmund, Germany</a:t>
            </a:r>
          </a:p>
          <a:p>
            <a:endParaRPr lang="en-AZ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26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3B6F-4F17-FC8A-C453-F5A9E86D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Future scope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F6F2-83E7-BE8F-AE4F-5A5D4065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2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06C93-CDD9-E7AC-358A-483E08F1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Conclusion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2092-61EE-27FA-93AF-13558ACB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Implemented a multi-threaded system for platooning trucks, using networking protocols along with </a:t>
            </a:r>
            <a:r>
              <a:rPr lang="en-US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C++14 std::thread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synchronization primitives such as </a:t>
            </a:r>
            <a:r>
              <a:rPr lang="en-US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std::mutex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std::</a:t>
            </a:r>
            <a:r>
              <a:rPr lang="en-US" sz="17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lock_gaurd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ensure thread-safety and avoid race conditions. </a:t>
            </a:r>
          </a:p>
          <a:p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proposed system includes a </a:t>
            </a:r>
            <a:r>
              <a:rPr lang="en-US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Meyer’s Singleton 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manage shared resources, with a critical section protected by mutexes to guarantee synchronous access. </a:t>
            </a:r>
          </a:p>
          <a:p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server receives messages from each truck and handles them accordingly, while the client receives feedback from the server and adjusts the following truck's velocity to maintain a safe distance from the leading truck. </a:t>
            </a:r>
          </a:p>
          <a:p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utilizes the </a:t>
            </a:r>
            <a:r>
              <a:rPr lang="en-US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CACC algorithm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US" sz="170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keep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safe and self-adjusting distance varied with the velocity of the leading truck. </a:t>
            </a:r>
          </a:p>
          <a:p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Overall, the system provides a flexible and manageable interface for communication and control of platooning trucks.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84970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8EF9C-23F1-F57C-E43E-4B634340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Main References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B7CD-0115-47A9-B661-51CC2157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Ploeg, J., Semsar-Kazerooni, E., Lijster, G., Wouw, van de, N., &amp; Nijmeijer, H. (2015). Graceful degradation of cooperative adaptive cruise control. IEEE Transactions on Intelligent Transportation Systems, 16(1), 488-497. 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https://doi.org/10.1109/TITS.2014.2349498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G. Naus, R. Vugts, J. Ploeg, R. van de Molengraft, and M. Steinbuch, “Cooperative adaptive cruise control, design and experiments,” in </a:t>
            </a:r>
            <a:r>
              <a:rPr lang="en-US" sz="2000" i="1">
                <a:solidFill>
                  <a:srgbClr val="FFFFFF"/>
                </a:solidFill>
                <a:ea typeface="+mn-lt"/>
                <a:cs typeface="+mn-lt"/>
              </a:rPr>
              <a:t>Pro- ceedings of the 2010 American control conference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. IEEE, 2010, pp. 6145–6150. 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R. Vugts, “String-stable CACC design and experimental validation,” </a:t>
            </a:r>
            <a:r>
              <a:rPr lang="en-US" sz="2000" i="1">
                <a:solidFill>
                  <a:srgbClr val="FFFFFF"/>
                </a:solidFill>
                <a:ea typeface="+mn-lt"/>
                <a:cs typeface="+mn-lt"/>
              </a:rPr>
              <a:t>Diss. Technische Universiteit Eindhoven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, 2010. 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Al-Mouhamed, Mayez A., Ayaz H. Khan, and Nazeeruddin Mohammad. "A review of CUDA optimization techniques and tools for structured grid computing." </a:t>
            </a:r>
            <a:r>
              <a:rPr lang="en-US" sz="2000" i="1">
                <a:solidFill>
                  <a:srgbClr val="FFFFFF"/>
                </a:solidFill>
                <a:ea typeface="+mn-lt"/>
                <a:cs typeface="+mn-lt"/>
              </a:rPr>
              <a:t>Computing 102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, no. 4 (2020): 977-1003.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66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4BB1-2510-E24D-AD10-D9DB8EE5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19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>
                <a:cs typeface="Calibri Light"/>
              </a:rPr>
              <a:t>Thank You</a:t>
            </a:r>
            <a:endParaRPr lang="en-US" sz="8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6517-F494-6ECB-5B7B-637C2CB7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4545"/>
            <a:ext cx="10515600" cy="2482418"/>
          </a:xfrm>
        </p:spPr>
        <p:txBody>
          <a:bodyPr/>
          <a:lstStyle/>
          <a:p>
            <a:r>
              <a:rPr lang="en-US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127537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AB369-040D-E67A-A59F-CF93FF8A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Table of Content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89F5-B0F5-7A42-86A7-67DB9897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Introduction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Requirements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Literature review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Diagrams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Implementation</a:t>
            </a:r>
          </a:p>
          <a:p>
            <a:r>
              <a:rPr lang="en-US" sz="2400">
                <a:ea typeface="+mn-lt"/>
                <a:cs typeface="+mn-lt"/>
              </a:rPr>
              <a:t>Simulation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Future scope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Conclusion</a:t>
            </a:r>
            <a:endParaRPr lang="en-US" sz="2400"/>
          </a:p>
          <a:p>
            <a:r>
              <a:rPr lang="en-US" sz="2400">
                <a:cs typeface="Calibri"/>
              </a:rPr>
              <a:t>References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18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E553A-8412-5EA6-C707-0001E4C4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845-E3AB-8554-2BD1-70706189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 software-based approach to platooning a line of trucks</a:t>
            </a:r>
          </a:p>
          <a:p>
            <a:r>
              <a:rPr lang="en-US" sz="2400">
                <a:cs typeface="Calibri"/>
              </a:rPr>
              <a:t>Driver truck and followers</a:t>
            </a:r>
          </a:p>
          <a:p>
            <a:r>
              <a:rPr lang="en-US" sz="2400">
                <a:cs typeface="Calibri"/>
              </a:rPr>
              <a:t>Communication approach</a:t>
            </a:r>
          </a:p>
          <a:p>
            <a:r>
              <a:rPr lang="en-US" sz="2400">
                <a:cs typeface="Calibri"/>
              </a:rPr>
              <a:t>Safety matters</a:t>
            </a:r>
          </a:p>
          <a:p>
            <a:r>
              <a:rPr lang="en-US" sz="2400">
                <a:cs typeface="Calibri"/>
              </a:rPr>
              <a:t>Add or remove trucks</a:t>
            </a:r>
          </a:p>
        </p:txBody>
      </p:sp>
    </p:spTree>
    <p:extLst>
      <p:ext uri="{BB962C8B-B14F-4D97-AF65-F5344CB8AC3E}">
        <p14:creationId xmlns:p14="http://schemas.microsoft.com/office/powerpoint/2010/main" val="91029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0F06-7ED5-6D80-09C1-6DFAD7CD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Requirements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479B-F78E-1F4C-198B-5DA4BAF7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Each truck equipped to sensors and microcontroller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Communication is established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2nd communication approach is established for safety assurance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Direct path and no turning is assumed for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80309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BC67-C7A0-4CF7-3BCD-13448075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0B253BE-67B3-856D-E85C-58816E13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81" y="2734018"/>
            <a:ext cx="7449236" cy="21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2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1042E-2E05-12EC-C885-95901D64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Activity</a:t>
            </a:r>
            <a:r>
              <a:rPr lang="en-US" sz="3600">
                <a:solidFill>
                  <a:srgbClr val="FFFFFF"/>
                </a:solidFill>
                <a:cs typeface="Calibri Light"/>
              </a:rPr>
              <a:t> Diagram</a:t>
            </a:r>
            <a:endParaRPr lang="en-US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CD026B4-8688-C1D4-63CA-561ECE2E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232" y="643466"/>
            <a:ext cx="412086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AF9CD-62CB-B547-3DF9-995B3261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 Light"/>
              </a:rPr>
              <a:t>State Diagram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3028D0B-2096-43E6-8304-8C7C5F18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06" y="1710598"/>
            <a:ext cx="5157987" cy="29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65F5A-1EE0-0387-4AD6-D77C1DC0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5579653-1484-875E-B1EA-FC2F6B96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50" y="1425199"/>
            <a:ext cx="4546242" cy="31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1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65F5A-1EE0-0387-4AD6-D77C1DC0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Simulation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776F5595-875B-D51A-7032-1B73FC92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27" y="1357341"/>
            <a:ext cx="4288664" cy="31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8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421</Words>
  <Application>Microsoft Macintosh PowerPoint</Application>
  <PresentationFormat>Widescreen</PresentationFormat>
  <Paragraphs>56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DengXian</vt:lpstr>
      <vt:lpstr>Arial</vt:lpstr>
      <vt:lpstr>Calibri</vt:lpstr>
      <vt:lpstr>Calibri Light</vt:lpstr>
      <vt:lpstr>Times New Roman</vt:lpstr>
      <vt:lpstr>Office Theme</vt:lpstr>
      <vt:lpstr>Distributed Parallel Systems Project</vt:lpstr>
      <vt:lpstr>Table of Content</vt:lpstr>
      <vt:lpstr>Introduction</vt:lpstr>
      <vt:lpstr>Requirements</vt:lpstr>
      <vt:lpstr>Literature review</vt:lpstr>
      <vt:lpstr>Activity Diagram</vt:lpstr>
      <vt:lpstr>State Diagram</vt:lpstr>
      <vt:lpstr>Implementation</vt:lpstr>
      <vt:lpstr>Simulation</vt:lpstr>
      <vt:lpstr>Future scope</vt:lpstr>
      <vt:lpstr>Conclusion</vt:lpstr>
      <vt:lpstr>Main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Zaur Gurbanli</dc:creator>
  <cp:lastModifiedBy>Zaur Gurbanli</cp:lastModifiedBy>
  <cp:revision>2</cp:revision>
  <dcterms:created xsi:type="dcterms:W3CDTF">2023-02-19T13:03:54Z</dcterms:created>
  <dcterms:modified xsi:type="dcterms:W3CDTF">2023-02-19T14:36:38Z</dcterms:modified>
</cp:coreProperties>
</file>