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69" r:id="rId6"/>
    <p:sldId id="267" r:id="rId7"/>
    <p:sldId id="268" r:id="rId8"/>
    <p:sldId id="259" r:id="rId9"/>
    <p:sldId id="272" r:id="rId10"/>
    <p:sldId id="274" r:id="rId11"/>
    <p:sldId id="266" r:id="rId12"/>
    <p:sldId id="270" r:id="rId13"/>
    <p:sldId id="271" r:id="rId14"/>
    <p:sldId id="262" r:id="rId15"/>
    <p:sldId id="273" r:id="rId16"/>
    <p:sldId id="277" r:id="rId17"/>
    <p:sldId id="280" r:id="rId18"/>
    <p:sldId id="290" r:id="rId19"/>
    <p:sldId id="291" r:id="rId20"/>
    <p:sldId id="281" r:id="rId21"/>
    <p:sldId id="282" r:id="rId22"/>
    <p:sldId id="284" r:id="rId23"/>
    <p:sldId id="286" r:id="rId24"/>
    <p:sldId id="285" r:id="rId25"/>
    <p:sldId id="292" r:id="rId26"/>
    <p:sldId id="289" r:id="rId27"/>
    <p:sldId id="293" r:id="rId28"/>
    <p:sldId id="295" r:id="rId29"/>
    <p:sldId id="296" r:id="rId30"/>
    <p:sldId id="298" r:id="rId31"/>
    <p:sldId id="297" r:id="rId32"/>
    <p:sldId id="275" r:id="rId33"/>
    <p:sldId id="263" r:id="rId34"/>
    <p:sldId id="294" r:id="rId35"/>
    <p:sldId id="276" r:id="rId36"/>
    <p:sldId id="278" r:id="rId37"/>
    <p:sldId id="264" r:id="rId38"/>
    <p:sldId id="265" r:id="rId39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8" autoAdjust="0"/>
    <p:restoredTop sz="94718" autoAdjust="0"/>
  </p:normalViewPr>
  <p:slideViewPr>
    <p:cSldViewPr snapToGrid="0">
      <p:cViewPr>
        <p:scale>
          <a:sx n="101" d="100"/>
          <a:sy n="101" d="100"/>
        </p:scale>
        <p:origin x="82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3F5F7-D216-4A87-9905-A46DBCD4225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9E7156-24F1-47DE-B99F-C12E8593BDA6}">
      <dgm:prSet/>
      <dgm:spPr/>
      <dgm:t>
        <a:bodyPr/>
        <a:lstStyle/>
        <a:p>
          <a:r>
            <a:rPr lang="en-US"/>
            <a:t>Traffic flow prediction algorithms</a:t>
          </a:r>
        </a:p>
      </dgm:t>
    </dgm:pt>
    <dgm:pt modelId="{5A804191-67EF-427C-8FA2-72D23D314B48}" type="parTrans" cxnId="{F036092F-92B1-411C-A1CB-5458F5992F4B}">
      <dgm:prSet/>
      <dgm:spPr/>
      <dgm:t>
        <a:bodyPr/>
        <a:lstStyle/>
        <a:p>
          <a:endParaRPr lang="en-US"/>
        </a:p>
      </dgm:t>
    </dgm:pt>
    <dgm:pt modelId="{DB2D190E-6553-4918-AB5B-A595B89201A2}" type="sibTrans" cxnId="{F036092F-92B1-411C-A1CB-5458F5992F4B}">
      <dgm:prSet/>
      <dgm:spPr/>
      <dgm:t>
        <a:bodyPr/>
        <a:lstStyle/>
        <a:p>
          <a:endParaRPr lang="en-US"/>
        </a:p>
      </dgm:t>
    </dgm:pt>
    <dgm:pt modelId="{57625190-5CFC-462F-80DF-17157DBCC149}">
      <dgm:prSet/>
      <dgm:spPr/>
      <dgm:t>
        <a:bodyPr/>
        <a:lstStyle/>
        <a:p>
          <a:r>
            <a:rPr lang="en-US"/>
            <a:t>Cross intersection communication</a:t>
          </a:r>
        </a:p>
      </dgm:t>
    </dgm:pt>
    <dgm:pt modelId="{D01904B0-D029-4E88-852B-649A96C383CE}" type="parTrans" cxnId="{BF1E2657-C83B-427E-A75A-C96FD7A074D5}">
      <dgm:prSet/>
      <dgm:spPr/>
      <dgm:t>
        <a:bodyPr/>
        <a:lstStyle/>
        <a:p>
          <a:endParaRPr lang="en-US"/>
        </a:p>
      </dgm:t>
    </dgm:pt>
    <dgm:pt modelId="{F723619E-B0A0-4129-91BA-B1E0C65F3CB0}" type="sibTrans" cxnId="{BF1E2657-C83B-427E-A75A-C96FD7A074D5}">
      <dgm:prSet/>
      <dgm:spPr/>
      <dgm:t>
        <a:bodyPr/>
        <a:lstStyle/>
        <a:p>
          <a:endParaRPr lang="en-US"/>
        </a:p>
      </dgm:t>
    </dgm:pt>
    <dgm:pt modelId="{C745A869-64F1-4761-99CD-2B0706D04309}">
      <dgm:prSet/>
      <dgm:spPr/>
      <dgm:t>
        <a:bodyPr/>
        <a:lstStyle/>
        <a:p>
          <a:r>
            <a:rPr lang="en-US"/>
            <a:t>Taking into account of vehicle parameters from maps</a:t>
          </a:r>
        </a:p>
      </dgm:t>
    </dgm:pt>
    <dgm:pt modelId="{3502CD8E-A573-4B82-980D-01FAB1871499}" type="parTrans" cxnId="{EC444351-1542-4BB8-A35E-46C0BFC13A97}">
      <dgm:prSet/>
      <dgm:spPr/>
      <dgm:t>
        <a:bodyPr/>
        <a:lstStyle/>
        <a:p>
          <a:endParaRPr lang="en-US"/>
        </a:p>
      </dgm:t>
    </dgm:pt>
    <dgm:pt modelId="{5431A872-48CC-4C08-8D5F-630FC0B1D16B}" type="sibTrans" cxnId="{EC444351-1542-4BB8-A35E-46C0BFC13A97}">
      <dgm:prSet/>
      <dgm:spPr/>
      <dgm:t>
        <a:bodyPr/>
        <a:lstStyle/>
        <a:p>
          <a:endParaRPr lang="en-US"/>
        </a:p>
      </dgm:t>
    </dgm:pt>
    <dgm:pt modelId="{8317A431-9835-4A07-B906-19225A98D3D5}">
      <dgm:prSet/>
      <dgm:spPr/>
      <dgm:t>
        <a:bodyPr/>
        <a:lstStyle/>
        <a:p>
          <a:r>
            <a:rPr lang="en-US"/>
            <a:t>Time to destination</a:t>
          </a:r>
        </a:p>
      </dgm:t>
    </dgm:pt>
    <dgm:pt modelId="{378C2FAA-2488-4BE7-A502-6436D262EC5C}" type="parTrans" cxnId="{5C090C65-8EAD-45F3-8B35-59549BA05011}">
      <dgm:prSet/>
      <dgm:spPr/>
      <dgm:t>
        <a:bodyPr/>
        <a:lstStyle/>
        <a:p>
          <a:endParaRPr lang="en-US"/>
        </a:p>
      </dgm:t>
    </dgm:pt>
    <dgm:pt modelId="{58B9B09C-90CC-4012-9180-339D0A449D5F}" type="sibTrans" cxnId="{5C090C65-8EAD-45F3-8B35-59549BA05011}">
      <dgm:prSet/>
      <dgm:spPr/>
      <dgm:t>
        <a:bodyPr/>
        <a:lstStyle/>
        <a:p>
          <a:endParaRPr lang="en-US"/>
        </a:p>
      </dgm:t>
    </dgm:pt>
    <dgm:pt modelId="{E1E69ACA-4D78-4F64-BA6B-6505CADCFD86}">
      <dgm:prSet/>
      <dgm:spPr/>
      <dgm:t>
        <a:bodyPr/>
        <a:lstStyle/>
        <a:p>
          <a:r>
            <a:rPr lang="en-US"/>
            <a:t>Optimized estimated path</a:t>
          </a:r>
        </a:p>
      </dgm:t>
    </dgm:pt>
    <dgm:pt modelId="{CFBC5E36-5277-41A1-858B-7F70341CA589}" type="parTrans" cxnId="{E9D191A0-88C6-4697-AE67-3C986CADCE6A}">
      <dgm:prSet/>
      <dgm:spPr/>
      <dgm:t>
        <a:bodyPr/>
        <a:lstStyle/>
        <a:p>
          <a:endParaRPr lang="en-US"/>
        </a:p>
      </dgm:t>
    </dgm:pt>
    <dgm:pt modelId="{FB702B07-E7C3-4A9F-B30C-C5FD978629E4}" type="sibTrans" cxnId="{E9D191A0-88C6-4697-AE67-3C986CADCE6A}">
      <dgm:prSet/>
      <dgm:spPr/>
      <dgm:t>
        <a:bodyPr/>
        <a:lstStyle/>
        <a:p>
          <a:endParaRPr lang="en-US"/>
        </a:p>
      </dgm:t>
    </dgm:pt>
    <dgm:pt modelId="{CF532036-94C7-4963-80A2-11B2A5F88C11}">
      <dgm:prSet/>
      <dgm:spPr/>
      <dgm:t>
        <a:bodyPr/>
        <a:lstStyle/>
        <a:p>
          <a:r>
            <a:rPr lang="en-US"/>
            <a:t>Control strategy based on V2V communication</a:t>
          </a:r>
        </a:p>
      </dgm:t>
    </dgm:pt>
    <dgm:pt modelId="{A5C61CDA-1EEC-4A63-B646-0F7DF7E2D851}" type="parTrans" cxnId="{74F96F8E-2EFC-4CBB-A1C6-5F80FCB0D9A3}">
      <dgm:prSet/>
      <dgm:spPr/>
      <dgm:t>
        <a:bodyPr/>
        <a:lstStyle/>
        <a:p>
          <a:endParaRPr lang="en-US"/>
        </a:p>
      </dgm:t>
    </dgm:pt>
    <dgm:pt modelId="{DE3754AB-03F6-465A-87ED-3E8A5F36D405}" type="sibTrans" cxnId="{74F96F8E-2EFC-4CBB-A1C6-5F80FCB0D9A3}">
      <dgm:prSet/>
      <dgm:spPr/>
      <dgm:t>
        <a:bodyPr/>
        <a:lstStyle/>
        <a:p>
          <a:endParaRPr lang="en-US"/>
        </a:p>
      </dgm:t>
    </dgm:pt>
    <dgm:pt modelId="{9E4BE839-BF3F-4E15-AC4D-DF08F4E3FCB0}">
      <dgm:prSet/>
      <dgm:spPr/>
      <dgm:t>
        <a:bodyPr/>
        <a:lstStyle/>
        <a:p>
          <a:r>
            <a:rPr lang="en-US"/>
            <a:t>More complex commands from main system controller like speed up/speed down</a:t>
          </a:r>
        </a:p>
      </dgm:t>
    </dgm:pt>
    <dgm:pt modelId="{0679ACEF-5507-4C2C-AF86-0EEB832E9750}" type="parTrans" cxnId="{68A44BDD-80EE-4B33-93C8-C002F8B88406}">
      <dgm:prSet/>
      <dgm:spPr/>
      <dgm:t>
        <a:bodyPr/>
        <a:lstStyle/>
        <a:p>
          <a:endParaRPr lang="en-US"/>
        </a:p>
      </dgm:t>
    </dgm:pt>
    <dgm:pt modelId="{150FE265-252F-44F5-B202-455B24C56205}" type="sibTrans" cxnId="{68A44BDD-80EE-4B33-93C8-C002F8B88406}">
      <dgm:prSet/>
      <dgm:spPr/>
      <dgm:t>
        <a:bodyPr/>
        <a:lstStyle/>
        <a:p>
          <a:endParaRPr lang="en-US"/>
        </a:p>
      </dgm:t>
    </dgm:pt>
    <dgm:pt modelId="{B7F86513-C074-49DA-B2D4-067FEABA79A0}">
      <dgm:prSet/>
      <dgm:spPr/>
      <dgm:t>
        <a:bodyPr/>
        <a:lstStyle/>
        <a:p>
          <a:r>
            <a:rPr lang="en-US"/>
            <a:t>Considering accidents</a:t>
          </a:r>
        </a:p>
      </dgm:t>
    </dgm:pt>
    <dgm:pt modelId="{CEB41605-2F2A-4BFA-8346-B47D003BD14E}" type="parTrans" cxnId="{B0C14DEA-1AF2-4D50-8F46-FE397A9AEC8A}">
      <dgm:prSet/>
      <dgm:spPr/>
      <dgm:t>
        <a:bodyPr/>
        <a:lstStyle/>
        <a:p>
          <a:endParaRPr lang="en-US"/>
        </a:p>
      </dgm:t>
    </dgm:pt>
    <dgm:pt modelId="{2AD25CEC-013F-4F3B-9373-A2D4A5237F07}" type="sibTrans" cxnId="{B0C14DEA-1AF2-4D50-8F46-FE397A9AEC8A}">
      <dgm:prSet/>
      <dgm:spPr/>
      <dgm:t>
        <a:bodyPr/>
        <a:lstStyle/>
        <a:p>
          <a:endParaRPr lang="en-US"/>
        </a:p>
      </dgm:t>
    </dgm:pt>
    <dgm:pt modelId="{EAD1B34E-8EA7-BF4C-AF3C-FA85AC787DEE}" type="pres">
      <dgm:prSet presAssocID="{5873F5F7-D216-4A87-9905-A46DBCD4225B}" presName="diagram" presStyleCnt="0">
        <dgm:presLayoutVars>
          <dgm:dir/>
          <dgm:resizeHandles val="exact"/>
        </dgm:presLayoutVars>
      </dgm:prSet>
      <dgm:spPr/>
    </dgm:pt>
    <dgm:pt modelId="{9DD607F7-32AF-3E41-9F92-FF3DA5301855}" type="pres">
      <dgm:prSet presAssocID="{D69E7156-24F1-47DE-B99F-C12E8593BDA6}" presName="node" presStyleLbl="node1" presStyleIdx="0" presStyleCnt="6">
        <dgm:presLayoutVars>
          <dgm:bulletEnabled val="1"/>
        </dgm:presLayoutVars>
      </dgm:prSet>
      <dgm:spPr/>
    </dgm:pt>
    <dgm:pt modelId="{2EE6C834-A485-724D-BA6E-B9F25A40133D}" type="pres">
      <dgm:prSet presAssocID="{DB2D190E-6553-4918-AB5B-A595B89201A2}" presName="sibTrans" presStyleCnt="0"/>
      <dgm:spPr/>
    </dgm:pt>
    <dgm:pt modelId="{7075C957-AB29-7C40-A5B9-6C1A600EE1C3}" type="pres">
      <dgm:prSet presAssocID="{57625190-5CFC-462F-80DF-17157DBCC149}" presName="node" presStyleLbl="node1" presStyleIdx="1" presStyleCnt="6">
        <dgm:presLayoutVars>
          <dgm:bulletEnabled val="1"/>
        </dgm:presLayoutVars>
      </dgm:prSet>
      <dgm:spPr/>
    </dgm:pt>
    <dgm:pt modelId="{89732FBA-73E7-DA4F-B0B3-40445C3207B8}" type="pres">
      <dgm:prSet presAssocID="{F723619E-B0A0-4129-91BA-B1E0C65F3CB0}" presName="sibTrans" presStyleCnt="0"/>
      <dgm:spPr/>
    </dgm:pt>
    <dgm:pt modelId="{4CF7730A-50B6-0E43-B027-85EAF27BDBCC}" type="pres">
      <dgm:prSet presAssocID="{C745A869-64F1-4761-99CD-2B0706D04309}" presName="node" presStyleLbl="node1" presStyleIdx="2" presStyleCnt="6">
        <dgm:presLayoutVars>
          <dgm:bulletEnabled val="1"/>
        </dgm:presLayoutVars>
      </dgm:prSet>
      <dgm:spPr/>
    </dgm:pt>
    <dgm:pt modelId="{8D46633B-09D6-CC43-83AA-AB6E2CF363B1}" type="pres">
      <dgm:prSet presAssocID="{5431A872-48CC-4C08-8D5F-630FC0B1D16B}" presName="sibTrans" presStyleCnt="0"/>
      <dgm:spPr/>
    </dgm:pt>
    <dgm:pt modelId="{A8EFE4EA-A7D5-7F4E-8C72-5431421648AD}" type="pres">
      <dgm:prSet presAssocID="{CF532036-94C7-4963-80A2-11B2A5F88C11}" presName="node" presStyleLbl="node1" presStyleIdx="3" presStyleCnt="6">
        <dgm:presLayoutVars>
          <dgm:bulletEnabled val="1"/>
        </dgm:presLayoutVars>
      </dgm:prSet>
      <dgm:spPr/>
    </dgm:pt>
    <dgm:pt modelId="{CF15048C-4419-1F43-9CC2-92D6A3B740F6}" type="pres">
      <dgm:prSet presAssocID="{DE3754AB-03F6-465A-87ED-3E8A5F36D405}" presName="sibTrans" presStyleCnt="0"/>
      <dgm:spPr/>
    </dgm:pt>
    <dgm:pt modelId="{65CDF2C7-A6F3-A24D-8145-3B2F2603FE14}" type="pres">
      <dgm:prSet presAssocID="{9E4BE839-BF3F-4E15-AC4D-DF08F4E3FCB0}" presName="node" presStyleLbl="node1" presStyleIdx="4" presStyleCnt="6">
        <dgm:presLayoutVars>
          <dgm:bulletEnabled val="1"/>
        </dgm:presLayoutVars>
      </dgm:prSet>
      <dgm:spPr/>
    </dgm:pt>
    <dgm:pt modelId="{4E8EA7B4-2C3C-3745-99AB-157A6559F927}" type="pres">
      <dgm:prSet presAssocID="{150FE265-252F-44F5-B202-455B24C56205}" presName="sibTrans" presStyleCnt="0"/>
      <dgm:spPr/>
    </dgm:pt>
    <dgm:pt modelId="{A87A05A1-9A7A-CA42-A6FA-0B603C66CC3B}" type="pres">
      <dgm:prSet presAssocID="{B7F86513-C074-49DA-B2D4-067FEABA79A0}" presName="node" presStyleLbl="node1" presStyleIdx="5" presStyleCnt="6">
        <dgm:presLayoutVars>
          <dgm:bulletEnabled val="1"/>
        </dgm:presLayoutVars>
      </dgm:prSet>
      <dgm:spPr/>
    </dgm:pt>
  </dgm:ptLst>
  <dgm:cxnLst>
    <dgm:cxn modelId="{267D9000-AEF0-3F45-9CC8-4B8FE05DC403}" type="presOf" srcId="{9E4BE839-BF3F-4E15-AC4D-DF08F4E3FCB0}" destId="{65CDF2C7-A6F3-A24D-8145-3B2F2603FE14}" srcOrd="0" destOrd="0" presId="urn:microsoft.com/office/officeart/2005/8/layout/default"/>
    <dgm:cxn modelId="{F036092F-92B1-411C-A1CB-5458F5992F4B}" srcId="{5873F5F7-D216-4A87-9905-A46DBCD4225B}" destId="{D69E7156-24F1-47DE-B99F-C12E8593BDA6}" srcOrd="0" destOrd="0" parTransId="{5A804191-67EF-427C-8FA2-72D23D314B48}" sibTransId="{DB2D190E-6553-4918-AB5B-A595B89201A2}"/>
    <dgm:cxn modelId="{729B8138-8040-F448-AAFC-D4029912A6FD}" type="presOf" srcId="{C745A869-64F1-4761-99CD-2B0706D04309}" destId="{4CF7730A-50B6-0E43-B027-85EAF27BDBCC}" srcOrd="0" destOrd="0" presId="urn:microsoft.com/office/officeart/2005/8/layout/default"/>
    <dgm:cxn modelId="{EB4F8144-A443-9C4B-840C-BF83B494EE92}" type="presOf" srcId="{B7F86513-C074-49DA-B2D4-067FEABA79A0}" destId="{A87A05A1-9A7A-CA42-A6FA-0B603C66CC3B}" srcOrd="0" destOrd="0" presId="urn:microsoft.com/office/officeart/2005/8/layout/default"/>
    <dgm:cxn modelId="{EC444351-1542-4BB8-A35E-46C0BFC13A97}" srcId="{5873F5F7-D216-4A87-9905-A46DBCD4225B}" destId="{C745A869-64F1-4761-99CD-2B0706D04309}" srcOrd="2" destOrd="0" parTransId="{3502CD8E-A573-4B82-980D-01FAB1871499}" sibTransId="{5431A872-48CC-4C08-8D5F-630FC0B1D16B}"/>
    <dgm:cxn modelId="{83338352-F886-9D4D-A83B-D3CF23EBE3C4}" type="presOf" srcId="{8317A431-9835-4A07-B906-19225A98D3D5}" destId="{4CF7730A-50B6-0E43-B027-85EAF27BDBCC}" srcOrd="0" destOrd="1" presId="urn:microsoft.com/office/officeart/2005/8/layout/default"/>
    <dgm:cxn modelId="{BF1E2657-C83B-427E-A75A-C96FD7A074D5}" srcId="{5873F5F7-D216-4A87-9905-A46DBCD4225B}" destId="{57625190-5CFC-462F-80DF-17157DBCC149}" srcOrd="1" destOrd="0" parTransId="{D01904B0-D029-4E88-852B-649A96C383CE}" sibTransId="{F723619E-B0A0-4129-91BA-B1E0C65F3CB0}"/>
    <dgm:cxn modelId="{5C090C65-8EAD-45F3-8B35-59549BA05011}" srcId="{C745A869-64F1-4761-99CD-2B0706D04309}" destId="{8317A431-9835-4A07-B906-19225A98D3D5}" srcOrd="0" destOrd="0" parTransId="{378C2FAA-2488-4BE7-A502-6436D262EC5C}" sibTransId="{58B9B09C-90CC-4012-9180-339D0A449D5F}"/>
    <dgm:cxn modelId="{46D8C983-7C0A-B442-895B-7EB5A0E06948}" type="presOf" srcId="{D69E7156-24F1-47DE-B99F-C12E8593BDA6}" destId="{9DD607F7-32AF-3E41-9F92-FF3DA5301855}" srcOrd="0" destOrd="0" presId="urn:microsoft.com/office/officeart/2005/8/layout/default"/>
    <dgm:cxn modelId="{74F96F8E-2EFC-4CBB-A1C6-5F80FCB0D9A3}" srcId="{5873F5F7-D216-4A87-9905-A46DBCD4225B}" destId="{CF532036-94C7-4963-80A2-11B2A5F88C11}" srcOrd="3" destOrd="0" parTransId="{A5C61CDA-1EEC-4A63-B646-0F7DF7E2D851}" sibTransId="{DE3754AB-03F6-465A-87ED-3E8A5F36D405}"/>
    <dgm:cxn modelId="{A6281699-1BBD-4E45-B45C-A2D918BDBE21}" type="presOf" srcId="{5873F5F7-D216-4A87-9905-A46DBCD4225B}" destId="{EAD1B34E-8EA7-BF4C-AF3C-FA85AC787DEE}" srcOrd="0" destOrd="0" presId="urn:microsoft.com/office/officeart/2005/8/layout/default"/>
    <dgm:cxn modelId="{E9D191A0-88C6-4697-AE67-3C986CADCE6A}" srcId="{C745A869-64F1-4761-99CD-2B0706D04309}" destId="{E1E69ACA-4D78-4F64-BA6B-6505CADCFD86}" srcOrd="1" destOrd="0" parTransId="{CFBC5E36-5277-41A1-858B-7F70341CA589}" sibTransId="{FB702B07-E7C3-4A9F-B30C-C5FD978629E4}"/>
    <dgm:cxn modelId="{E267C6B4-CA61-514B-9894-254982DFE1A5}" type="presOf" srcId="{CF532036-94C7-4963-80A2-11B2A5F88C11}" destId="{A8EFE4EA-A7D5-7F4E-8C72-5431421648AD}" srcOrd="0" destOrd="0" presId="urn:microsoft.com/office/officeart/2005/8/layout/default"/>
    <dgm:cxn modelId="{0BD829C0-67E1-2949-AA0F-6AB6435B28F8}" type="presOf" srcId="{E1E69ACA-4D78-4F64-BA6B-6505CADCFD86}" destId="{4CF7730A-50B6-0E43-B027-85EAF27BDBCC}" srcOrd="0" destOrd="2" presId="urn:microsoft.com/office/officeart/2005/8/layout/default"/>
    <dgm:cxn modelId="{813ECBC4-C938-9640-B817-79320F3D5C50}" type="presOf" srcId="{57625190-5CFC-462F-80DF-17157DBCC149}" destId="{7075C957-AB29-7C40-A5B9-6C1A600EE1C3}" srcOrd="0" destOrd="0" presId="urn:microsoft.com/office/officeart/2005/8/layout/default"/>
    <dgm:cxn modelId="{68A44BDD-80EE-4B33-93C8-C002F8B88406}" srcId="{5873F5F7-D216-4A87-9905-A46DBCD4225B}" destId="{9E4BE839-BF3F-4E15-AC4D-DF08F4E3FCB0}" srcOrd="4" destOrd="0" parTransId="{0679ACEF-5507-4C2C-AF86-0EEB832E9750}" sibTransId="{150FE265-252F-44F5-B202-455B24C56205}"/>
    <dgm:cxn modelId="{B0C14DEA-1AF2-4D50-8F46-FE397A9AEC8A}" srcId="{5873F5F7-D216-4A87-9905-A46DBCD4225B}" destId="{B7F86513-C074-49DA-B2D4-067FEABA79A0}" srcOrd="5" destOrd="0" parTransId="{CEB41605-2F2A-4BFA-8346-B47D003BD14E}" sibTransId="{2AD25CEC-013F-4F3B-9373-A2D4A5237F07}"/>
    <dgm:cxn modelId="{1B71CE7E-10D4-D548-BC9E-F7A348A76354}" type="presParOf" srcId="{EAD1B34E-8EA7-BF4C-AF3C-FA85AC787DEE}" destId="{9DD607F7-32AF-3E41-9F92-FF3DA5301855}" srcOrd="0" destOrd="0" presId="urn:microsoft.com/office/officeart/2005/8/layout/default"/>
    <dgm:cxn modelId="{1D840E53-4114-4944-B07C-5DE6D1EC6F2A}" type="presParOf" srcId="{EAD1B34E-8EA7-BF4C-AF3C-FA85AC787DEE}" destId="{2EE6C834-A485-724D-BA6E-B9F25A40133D}" srcOrd="1" destOrd="0" presId="urn:microsoft.com/office/officeart/2005/8/layout/default"/>
    <dgm:cxn modelId="{7FE3D478-666E-6D41-97DD-65396D150099}" type="presParOf" srcId="{EAD1B34E-8EA7-BF4C-AF3C-FA85AC787DEE}" destId="{7075C957-AB29-7C40-A5B9-6C1A600EE1C3}" srcOrd="2" destOrd="0" presId="urn:microsoft.com/office/officeart/2005/8/layout/default"/>
    <dgm:cxn modelId="{D3588D7C-1840-5743-B6F9-E7A6E78EC687}" type="presParOf" srcId="{EAD1B34E-8EA7-BF4C-AF3C-FA85AC787DEE}" destId="{89732FBA-73E7-DA4F-B0B3-40445C3207B8}" srcOrd="3" destOrd="0" presId="urn:microsoft.com/office/officeart/2005/8/layout/default"/>
    <dgm:cxn modelId="{6966594C-9E87-4942-9AB9-2D0C24A494A9}" type="presParOf" srcId="{EAD1B34E-8EA7-BF4C-AF3C-FA85AC787DEE}" destId="{4CF7730A-50B6-0E43-B027-85EAF27BDBCC}" srcOrd="4" destOrd="0" presId="urn:microsoft.com/office/officeart/2005/8/layout/default"/>
    <dgm:cxn modelId="{556ACDA1-B115-0245-B920-E6ECDB001DFF}" type="presParOf" srcId="{EAD1B34E-8EA7-BF4C-AF3C-FA85AC787DEE}" destId="{8D46633B-09D6-CC43-83AA-AB6E2CF363B1}" srcOrd="5" destOrd="0" presId="urn:microsoft.com/office/officeart/2005/8/layout/default"/>
    <dgm:cxn modelId="{1FE76402-1F50-9A4F-A5E3-09703FF0DFDD}" type="presParOf" srcId="{EAD1B34E-8EA7-BF4C-AF3C-FA85AC787DEE}" destId="{A8EFE4EA-A7D5-7F4E-8C72-5431421648AD}" srcOrd="6" destOrd="0" presId="urn:microsoft.com/office/officeart/2005/8/layout/default"/>
    <dgm:cxn modelId="{24237FA1-0C95-7C40-B811-00669E86BDB2}" type="presParOf" srcId="{EAD1B34E-8EA7-BF4C-AF3C-FA85AC787DEE}" destId="{CF15048C-4419-1F43-9CC2-92D6A3B740F6}" srcOrd="7" destOrd="0" presId="urn:microsoft.com/office/officeart/2005/8/layout/default"/>
    <dgm:cxn modelId="{C54A7BA3-7F7B-D642-ADC9-36B768F6C8CE}" type="presParOf" srcId="{EAD1B34E-8EA7-BF4C-AF3C-FA85AC787DEE}" destId="{65CDF2C7-A6F3-A24D-8145-3B2F2603FE14}" srcOrd="8" destOrd="0" presId="urn:microsoft.com/office/officeart/2005/8/layout/default"/>
    <dgm:cxn modelId="{14AD3DD8-5B67-0645-BC8F-4BBFC8F05521}" type="presParOf" srcId="{EAD1B34E-8EA7-BF4C-AF3C-FA85AC787DEE}" destId="{4E8EA7B4-2C3C-3745-99AB-157A6559F927}" srcOrd="9" destOrd="0" presId="urn:microsoft.com/office/officeart/2005/8/layout/default"/>
    <dgm:cxn modelId="{46C38395-95A6-7244-B39A-79563AD9D39D}" type="presParOf" srcId="{EAD1B34E-8EA7-BF4C-AF3C-FA85AC787DEE}" destId="{A87A05A1-9A7A-CA42-A6FA-0B603C66CC3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57FEF-B66C-4831-B328-725D71CA27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A85708-C46C-41E5-ADD3-05B4D3ED5FF1}">
      <dgm:prSet/>
      <dgm:spPr/>
      <dgm:t>
        <a:bodyPr/>
        <a:lstStyle/>
        <a:p>
          <a:r>
            <a:rPr lang="en-US"/>
            <a:t>Designed intersection traffic control system based on the main logic</a:t>
          </a:r>
        </a:p>
      </dgm:t>
    </dgm:pt>
    <dgm:pt modelId="{9D6FE594-B13A-4C60-9DAB-67A412400857}" type="parTrans" cxnId="{5EA61DBC-AC56-44E3-8F5F-9DF971BD8A5E}">
      <dgm:prSet/>
      <dgm:spPr/>
      <dgm:t>
        <a:bodyPr/>
        <a:lstStyle/>
        <a:p>
          <a:endParaRPr lang="en-US"/>
        </a:p>
      </dgm:t>
    </dgm:pt>
    <dgm:pt modelId="{49591444-7EEE-43F6-8637-9CE43229DF56}" type="sibTrans" cxnId="{5EA61DBC-AC56-44E3-8F5F-9DF971BD8A5E}">
      <dgm:prSet/>
      <dgm:spPr/>
      <dgm:t>
        <a:bodyPr/>
        <a:lstStyle/>
        <a:p>
          <a:endParaRPr lang="en-US"/>
        </a:p>
      </dgm:t>
    </dgm:pt>
    <dgm:pt modelId="{E787AC98-2A21-48A2-803A-EFEE63B38888}">
      <dgm:prSet/>
      <dgm:spPr/>
      <dgm:t>
        <a:bodyPr/>
        <a:lstStyle/>
        <a:p>
          <a:r>
            <a:rPr lang="en-US"/>
            <a:t>Investigating possible scenarios</a:t>
          </a:r>
        </a:p>
      </dgm:t>
    </dgm:pt>
    <dgm:pt modelId="{8914B246-DD08-4465-861C-46FF507D797E}" type="parTrans" cxnId="{9EE14681-9B07-4906-93FB-26EFB4E2F1CC}">
      <dgm:prSet/>
      <dgm:spPr/>
      <dgm:t>
        <a:bodyPr/>
        <a:lstStyle/>
        <a:p>
          <a:endParaRPr lang="en-US"/>
        </a:p>
      </dgm:t>
    </dgm:pt>
    <dgm:pt modelId="{112C7FB5-3CED-43BD-97CA-224956328805}" type="sibTrans" cxnId="{9EE14681-9B07-4906-93FB-26EFB4E2F1CC}">
      <dgm:prSet/>
      <dgm:spPr/>
      <dgm:t>
        <a:bodyPr/>
        <a:lstStyle/>
        <a:p>
          <a:endParaRPr lang="en-US"/>
        </a:p>
      </dgm:t>
    </dgm:pt>
    <dgm:pt modelId="{C1994473-D2DC-4B3A-B5CF-A904F40D1348}">
      <dgm:prSet/>
      <dgm:spPr/>
      <dgm:t>
        <a:bodyPr/>
        <a:lstStyle/>
        <a:p>
          <a:r>
            <a:rPr lang="en-US"/>
            <a:t>Prioritization</a:t>
          </a:r>
        </a:p>
      </dgm:t>
    </dgm:pt>
    <dgm:pt modelId="{D2584241-3342-4630-A361-A495EA9FBC6D}" type="parTrans" cxnId="{7B19F2A9-72F1-4BB4-B69B-062BD79B5EFF}">
      <dgm:prSet/>
      <dgm:spPr/>
      <dgm:t>
        <a:bodyPr/>
        <a:lstStyle/>
        <a:p>
          <a:endParaRPr lang="en-US"/>
        </a:p>
      </dgm:t>
    </dgm:pt>
    <dgm:pt modelId="{3068907A-905A-49FA-B487-6909C5C2CF39}" type="sibTrans" cxnId="{7B19F2A9-72F1-4BB4-B69B-062BD79B5EFF}">
      <dgm:prSet/>
      <dgm:spPr/>
      <dgm:t>
        <a:bodyPr/>
        <a:lstStyle/>
        <a:p>
          <a:endParaRPr lang="en-US"/>
        </a:p>
      </dgm:t>
    </dgm:pt>
    <dgm:pt modelId="{7B40035B-CAA0-43CD-BD4C-A1EF80B0C595}">
      <dgm:prSet/>
      <dgm:spPr/>
      <dgm:t>
        <a:bodyPr/>
        <a:lstStyle/>
        <a:p>
          <a:r>
            <a:rPr lang="en-US"/>
            <a:t>Utilizing SysML, UML diagrams for better understanding</a:t>
          </a:r>
        </a:p>
      </dgm:t>
    </dgm:pt>
    <dgm:pt modelId="{1AF81241-66A6-448D-9984-C97D5B4FB02B}" type="parTrans" cxnId="{CC8E8383-EFA8-4E3F-98AE-31BDDA4715A3}">
      <dgm:prSet/>
      <dgm:spPr/>
      <dgm:t>
        <a:bodyPr/>
        <a:lstStyle/>
        <a:p>
          <a:endParaRPr lang="en-US"/>
        </a:p>
      </dgm:t>
    </dgm:pt>
    <dgm:pt modelId="{E761ED56-4806-46CC-829C-2723D88D797D}" type="sibTrans" cxnId="{CC8E8383-EFA8-4E3F-98AE-31BDDA4715A3}">
      <dgm:prSet/>
      <dgm:spPr/>
      <dgm:t>
        <a:bodyPr/>
        <a:lstStyle/>
        <a:p>
          <a:endParaRPr lang="en-US"/>
        </a:p>
      </dgm:t>
    </dgm:pt>
    <dgm:pt modelId="{AC3BFC65-7C7B-FA40-9942-0D014A9BDC4A}" type="pres">
      <dgm:prSet presAssocID="{88F57FEF-B66C-4831-B328-725D71CA273A}" presName="linear" presStyleCnt="0">
        <dgm:presLayoutVars>
          <dgm:animLvl val="lvl"/>
          <dgm:resizeHandles val="exact"/>
        </dgm:presLayoutVars>
      </dgm:prSet>
      <dgm:spPr/>
    </dgm:pt>
    <dgm:pt modelId="{B7913811-6032-8E4B-A46E-5BF61AB36424}" type="pres">
      <dgm:prSet presAssocID="{50A85708-C46C-41E5-ADD3-05B4D3ED5F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AE7A70-E67B-B74A-8937-0BDB9F682B9B}" type="pres">
      <dgm:prSet presAssocID="{49591444-7EEE-43F6-8637-9CE43229DF56}" presName="spacer" presStyleCnt="0"/>
      <dgm:spPr/>
    </dgm:pt>
    <dgm:pt modelId="{C4E078B4-A456-AB47-9052-2A6FDB3440E1}" type="pres">
      <dgm:prSet presAssocID="{E787AC98-2A21-48A2-803A-EFEE63B388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7E2387-1874-2949-B3AA-63F3F60F07BB}" type="pres">
      <dgm:prSet presAssocID="{112C7FB5-3CED-43BD-97CA-224956328805}" presName="spacer" presStyleCnt="0"/>
      <dgm:spPr/>
    </dgm:pt>
    <dgm:pt modelId="{A84821ED-29E5-2146-B273-6F160F1981A9}" type="pres">
      <dgm:prSet presAssocID="{C1994473-D2DC-4B3A-B5CF-A904F40D13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014637-16BB-5548-B75E-2A4116B25E7D}" type="pres">
      <dgm:prSet presAssocID="{3068907A-905A-49FA-B487-6909C5C2CF39}" presName="spacer" presStyleCnt="0"/>
      <dgm:spPr/>
    </dgm:pt>
    <dgm:pt modelId="{9CBEB940-E2B2-C949-AF72-1109664394D8}" type="pres">
      <dgm:prSet presAssocID="{7B40035B-CAA0-43CD-BD4C-A1EF80B0C5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C39E63-6E5A-504D-B432-18BB11702028}" type="presOf" srcId="{88F57FEF-B66C-4831-B328-725D71CA273A}" destId="{AC3BFC65-7C7B-FA40-9942-0D014A9BDC4A}" srcOrd="0" destOrd="0" presId="urn:microsoft.com/office/officeart/2005/8/layout/vList2"/>
    <dgm:cxn modelId="{6A8B6375-746F-4446-88CC-4721B9ABFA91}" type="presOf" srcId="{C1994473-D2DC-4B3A-B5CF-A904F40D1348}" destId="{A84821ED-29E5-2146-B273-6F160F1981A9}" srcOrd="0" destOrd="0" presId="urn:microsoft.com/office/officeart/2005/8/layout/vList2"/>
    <dgm:cxn modelId="{9EE14681-9B07-4906-93FB-26EFB4E2F1CC}" srcId="{88F57FEF-B66C-4831-B328-725D71CA273A}" destId="{E787AC98-2A21-48A2-803A-EFEE63B38888}" srcOrd="1" destOrd="0" parTransId="{8914B246-DD08-4465-861C-46FF507D797E}" sibTransId="{112C7FB5-3CED-43BD-97CA-224956328805}"/>
    <dgm:cxn modelId="{CC8E8383-EFA8-4E3F-98AE-31BDDA4715A3}" srcId="{88F57FEF-B66C-4831-B328-725D71CA273A}" destId="{7B40035B-CAA0-43CD-BD4C-A1EF80B0C595}" srcOrd="3" destOrd="0" parTransId="{1AF81241-66A6-448D-9984-C97D5B4FB02B}" sibTransId="{E761ED56-4806-46CC-829C-2723D88D797D}"/>
    <dgm:cxn modelId="{89B44490-FDA9-FC47-BA30-87B2E8A18ED0}" type="presOf" srcId="{7B40035B-CAA0-43CD-BD4C-A1EF80B0C595}" destId="{9CBEB940-E2B2-C949-AF72-1109664394D8}" srcOrd="0" destOrd="0" presId="urn:microsoft.com/office/officeart/2005/8/layout/vList2"/>
    <dgm:cxn modelId="{7B19F2A9-72F1-4BB4-B69B-062BD79B5EFF}" srcId="{88F57FEF-B66C-4831-B328-725D71CA273A}" destId="{C1994473-D2DC-4B3A-B5CF-A904F40D1348}" srcOrd="2" destOrd="0" parTransId="{D2584241-3342-4630-A361-A495EA9FBC6D}" sibTransId="{3068907A-905A-49FA-B487-6909C5C2CF39}"/>
    <dgm:cxn modelId="{5EA61DBC-AC56-44E3-8F5F-9DF971BD8A5E}" srcId="{88F57FEF-B66C-4831-B328-725D71CA273A}" destId="{50A85708-C46C-41E5-ADD3-05B4D3ED5FF1}" srcOrd="0" destOrd="0" parTransId="{9D6FE594-B13A-4C60-9DAB-67A412400857}" sibTransId="{49591444-7EEE-43F6-8637-9CE43229DF56}"/>
    <dgm:cxn modelId="{6D3409C6-3450-844F-B184-B5BED717A964}" type="presOf" srcId="{E787AC98-2A21-48A2-803A-EFEE63B38888}" destId="{C4E078B4-A456-AB47-9052-2A6FDB3440E1}" srcOrd="0" destOrd="0" presId="urn:microsoft.com/office/officeart/2005/8/layout/vList2"/>
    <dgm:cxn modelId="{D16CB2D8-8592-8347-A2E5-0A10F233F3C5}" type="presOf" srcId="{50A85708-C46C-41E5-ADD3-05B4D3ED5FF1}" destId="{B7913811-6032-8E4B-A46E-5BF61AB36424}" srcOrd="0" destOrd="0" presId="urn:microsoft.com/office/officeart/2005/8/layout/vList2"/>
    <dgm:cxn modelId="{245CE85E-C07A-A744-932E-7FAE0A4AB113}" type="presParOf" srcId="{AC3BFC65-7C7B-FA40-9942-0D014A9BDC4A}" destId="{B7913811-6032-8E4B-A46E-5BF61AB36424}" srcOrd="0" destOrd="0" presId="urn:microsoft.com/office/officeart/2005/8/layout/vList2"/>
    <dgm:cxn modelId="{8A2970BC-B956-CD43-96D1-4A901D404F1E}" type="presParOf" srcId="{AC3BFC65-7C7B-FA40-9942-0D014A9BDC4A}" destId="{9AAE7A70-E67B-B74A-8937-0BDB9F682B9B}" srcOrd="1" destOrd="0" presId="urn:microsoft.com/office/officeart/2005/8/layout/vList2"/>
    <dgm:cxn modelId="{0FD32913-ABD4-FB4A-BD54-ECA498B296D4}" type="presParOf" srcId="{AC3BFC65-7C7B-FA40-9942-0D014A9BDC4A}" destId="{C4E078B4-A456-AB47-9052-2A6FDB3440E1}" srcOrd="2" destOrd="0" presId="urn:microsoft.com/office/officeart/2005/8/layout/vList2"/>
    <dgm:cxn modelId="{41885A5D-4615-AD4F-8A60-56028B17AA7A}" type="presParOf" srcId="{AC3BFC65-7C7B-FA40-9942-0D014A9BDC4A}" destId="{717E2387-1874-2949-B3AA-63F3F60F07BB}" srcOrd="3" destOrd="0" presId="urn:microsoft.com/office/officeart/2005/8/layout/vList2"/>
    <dgm:cxn modelId="{C6793638-F7CD-FA42-A2B8-DE5550975866}" type="presParOf" srcId="{AC3BFC65-7C7B-FA40-9942-0D014A9BDC4A}" destId="{A84821ED-29E5-2146-B273-6F160F1981A9}" srcOrd="4" destOrd="0" presId="urn:microsoft.com/office/officeart/2005/8/layout/vList2"/>
    <dgm:cxn modelId="{30B996BE-5101-764D-9271-35E5228C1646}" type="presParOf" srcId="{AC3BFC65-7C7B-FA40-9942-0D014A9BDC4A}" destId="{16014637-16BB-5548-B75E-2A4116B25E7D}" srcOrd="5" destOrd="0" presId="urn:microsoft.com/office/officeart/2005/8/layout/vList2"/>
    <dgm:cxn modelId="{2DFAFDA9-487A-C54B-9B7E-D46CA3C2D244}" type="presParOf" srcId="{AC3BFC65-7C7B-FA40-9942-0D014A9BDC4A}" destId="{9CBEB940-E2B2-C949-AF72-1109664394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607F7-32AF-3E41-9F92-FF3DA5301855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Traffic flow prediction algorithms</a:t>
          </a:r>
        </a:p>
      </dsp:txBody>
      <dsp:txXfrm>
        <a:off x="709" y="72581"/>
        <a:ext cx="2766528" cy="1659916"/>
      </dsp:txXfrm>
    </dsp:sp>
    <dsp:sp modelId="{7075C957-AB29-7C40-A5B9-6C1A600EE1C3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Cross intersection communication</a:t>
          </a:r>
        </a:p>
      </dsp:txBody>
      <dsp:txXfrm>
        <a:off x="3043890" y="72581"/>
        <a:ext cx="2766528" cy="1659916"/>
      </dsp:txXfrm>
    </dsp:sp>
    <dsp:sp modelId="{4CF7730A-50B6-0E43-B027-85EAF27BDBCC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Taking into account of vehicle parameters from maps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Time to destination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Optimized estimated path</a:t>
          </a:r>
        </a:p>
      </dsp:txBody>
      <dsp:txXfrm>
        <a:off x="709" y="2009151"/>
        <a:ext cx="2766528" cy="1659916"/>
      </dsp:txXfrm>
    </dsp:sp>
    <dsp:sp modelId="{A8EFE4EA-A7D5-7F4E-8C72-5431421648AD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 strategy based on V2V communication</a:t>
          </a:r>
        </a:p>
      </dsp:txBody>
      <dsp:txXfrm>
        <a:off x="3043890" y="2009151"/>
        <a:ext cx="2766528" cy="1659916"/>
      </dsp:txXfrm>
    </dsp:sp>
    <dsp:sp modelId="{65CDF2C7-A6F3-A24D-8145-3B2F2603FE14}">
      <dsp:nvSpPr>
        <dsp:cNvPr id="0" name=""/>
        <dsp:cNvSpPr/>
      </dsp:nvSpPr>
      <dsp:spPr>
        <a:xfrm>
          <a:off x="709" y="3945720"/>
          <a:ext cx="2766528" cy="165991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complex commands from main system controller like speed up/speed down</a:t>
          </a:r>
        </a:p>
      </dsp:txBody>
      <dsp:txXfrm>
        <a:off x="709" y="3945720"/>
        <a:ext cx="2766528" cy="1659916"/>
      </dsp:txXfrm>
    </dsp:sp>
    <dsp:sp modelId="{A87A05A1-9A7A-CA42-A6FA-0B603C66CC3B}">
      <dsp:nvSpPr>
        <dsp:cNvPr id="0" name=""/>
        <dsp:cNvSpPr/>
      </dsp:nvSpPr>
      <dsp:spPr>
        <a:xfrm>
          <a:off x="3043890" y="3945720"/>
          <a:ext cx="2766528" cy="165991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Considering accidents</a:t>
          </a:r>
        </a:p>
      </dsp:txBody>
      <dsp:txXfrm>
        <a:off x="3043890" y="3945720"/>
        <a:ext cx="2766528" cy="1659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13811-6032-8E4B-A46E-5BF61AB36424}">
      <dsp:nvSpPr>
        <dsp:cNvPr id="0" name=""/>
        <dsp:cNvSpPr/>
      </dsp:nvSpPr>
      <dsp:spPr>
        <a:xfrm>
          <a:off x="0" y="406589"/>
          <a:ext cx="5811128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Designed intersection traffic control system based on the main logic</a:t>
          </a:r>
        </a:p>
      </dsp:txBody>
      <dsp:txXfrm>
        <a:off x="56315" y="462904"/>
        <a:ext cx="5698498" cy="1040990"/>
      </dsp:txXfrm>
    </dsp:sp>
    <dsp:sp modelId="{C4E078B4-A456-AB47-9052-2A6FDB3440E1}">
      <dsp:nvSpPr>
        <dsp:cNvPr id="0" name=""/>
        <dsp:cNvSpPr/>
      </dsp:nvSpPr>
      <dsp:spPr>
        <a:xfrm>
          <a:off x="0" y="1643729"/>
          <a:ext cx="5811128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Investigating possible scenarios</a:t>
          </a:r>
        </a:p>
      </dsp:txBody>
      <dsp:txXfrm>
        <a:off x="56315" y="1700044"/>
        <a:ext cx="5698498" cy="1040990"/>
      </dsp:txXfrm>
    </dsp:sp>
    <dsp:sp modelId="{A84821ED-29E5-2146-B273-6F160F1981A9}">
      <dsp:nvSpPr>
        <dsp:cNvPr id="0" name=""/>
        <dsp:cNvSpPr/>
      </dsp:nvSpPr>
      <dsp:spPr>
        <a:xfrm>
          <a:off x="0" y="2880869"/>
          <a:ext cx="5811128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Prioritization</a:t>
          </a:r>
        </a:p>
      </dsp:txBody>
      <dsp:txXfrm>
        <a:off x="56315" y="2937184"/>
        <a:ext cx="5698498" cy="1040990"/>
      </dsp:txXfrm>
    </dsp:sp>
    <dsp:sp modelId="{9CBEB940-E2B2-C949-AF72-1109664394D8}">
      <dsp:nvSpPr>
        <dsp:cNvPr id="0" name=""/>
        <dsp:cNvSpPr/>
      </dsp:nvSpPr>
      <dsp:spPr>
        <a:xfrm>
          <a:off x="0" y="4118009"/>
          <a:ext cx="5811128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Utilizing SysML, UML diagrams for better understanding</a:t>
          </a:r>
        </a:p>
      </dsp:txBody>
      <dsp:txXfrm>
        <a:off x="56315" y="4174324"/>
        <a:ext cx="5698498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6CF4DBE-C6E2-4937-96F5-126DA675863F}" type="datetimeFigureOut">
              <a:rPr lang="fa-IR" smtClean="0"/>
              <a:t>1444/6/25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2DF4D9-EE59-4760-9F13-57670873309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7923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100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32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8815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35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927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3258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427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8743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911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533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742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231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F4D9-EE59-4760-9F13-576708733092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65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791A-EF5C-4734-9149-91F7B6B84C91}" type="datetime8">
              <a:rPr lang="fa-IR" smtClean="0"/>
              <a:t>23 ژانويه 17</a:t>
            </a:fld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04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615E-1614-4291-9DD7-EACCCC5E27D7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31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FEE6-86F9-4DBC-9393-E826E9A93780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215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F72C-53D0-4CDA-94EE-321BD69CE555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2"/>
            <a:ext cx="1606538" cy="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8590-5814-4109-8FFE-7B4C1D817F1B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15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7ADF-71BE-4FF1-8FE4-88FAA1BDB3D5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42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B7F0-65C8-4E6D-8835-14A54521CBB3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227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E24-14EC-46F9-BF73-6C894F9D4356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64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8A-7FF7-47A2-BD3C-675D37E0AFFB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48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80F4-B648-49FF-9544-AFC428922CFC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9692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441C-CCB1-4D34-9F64-A9021890711F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06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519B-2691-4005-8816-A04D7A6C4342}" type="datetime8">
              <a:rPr lang="fa-IR" smtClean="0"/>
              <a:t>23 ژانويه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C97E-1BD0-46D3-8264-A87D6736960B}" type="slidenum">
              <a:rPr lang="fa-IR" smtClean="0"/>
              <a:t>‹#›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2775" cy="9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Embedded Software Engineering Project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Intersection Smart Traffic Control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Group name: </a:t>
            </a:r>
            <a:r>
              <a:rPr lang="en-US" sz="2200" i="1" dirty="0"/>
              <a:t>Something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Members: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Ferhad</a:t>
            </a:r>
            <a:endParaRPr lang="en-US" sz="22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Negin</a:t>
            </a:r>
            <a:endParaRPr lang="en-US" sz="22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Tao Zhao</a:t>
            </a:r>
            <a:endParaRPr lang="en-US" sz="22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Raghuveer</a:t>
            </a:r>
            <a:endParaRPr lang="en-US" sz="22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Zaur</a:t>
            </a:r>
            <a:endParaRPr lang="en-US" sz="2200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051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Literature review</a:t>
            </a:r>
            <a:endParaRPr lang="fa-IR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Priority based on number of cars and time-to-reach</a:t>
            </a:r>
          </a:p>
          <a:p>
            <a:pPr lvl="1"/>
            <a:r>
              <a:rPr lang="en-US" sz="2200"/>
              <a:t>The road with the greater number of cars has highest priority in general.</a:t>
            </a:r>
          </a:p>
          <a:p>
            <a:pPr lvl="1"/>
            <a:r>
              <a:rPr lang="en-US" sz="2200"/>
              <a:t>The prioritizing algorithm goes through 3 main cases.</a:t>
            </a:r>
          </a:p>
          <a:p>
            <a:pPr lvl="1"/>
            <a:endParaRPr lang="en-US" sz="2200"/>
          </a:p>
          <a:p>
            <a:pPr lvl="1"/>
            <a:endParaRPr lang="en-US" sz="2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21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Literature review</a:t>
            </a:r>
            <a:endParaRPr lang="fa-I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Priority based on number of cars and time-to-reach</a:t>
            </a:r>
          </a:p>
          <a:p>
            <a:pPr lvl="1"/>
            <a:r>
              <a:rPr lang="en-US" sz="2200"/>
              <a:t>Case1: Less than 3 cars in a queue</a:t>
            </a:r>
          </a:p>
          <a:p>
            <a:pPr lvl="2"/>
            <a:r>
              <a:rPr lang="en-US" sz="2200"/>
              <a:t>The car with less time-to-reach has the highest priority.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134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Literature review</a:t>
            </a:r>
            <a:endParaRPr lang="fa-I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Priority based on number of cars and time-to-reach</a:t>
            </a:r>
          </a:p>
          <a:p>
            <a:pPr lvl="1"/>
            <a:r>
              <a:rPr lang="en-US" sz="2200"/>
              <a:t>Case2: 3 cars and more in a queue</a:t>
            </a:r>
          </a:p>
          <a:p>
            <a:pPr lvl="2"/>
            <a:r>
              <a:rPr lang="en-US" sz="2200"/>
              <a:t>The more number of cars queue has the highest priority.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679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Literature review</a:t>
            </a:r>
            <a:endParaRPr lang="fa-I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Priority based on number of cars and time-to-reach</a:t>
            </a:r>
          </a:p>
          <a:p>
            <a:pPr lvl="1"/>
            <a:r>
              <a:rPr lang="en-US" sz="2200"/>
              <a:t>Case3: Equal number od cars in queue</a:t>
            </a:r>
          </a:p>
          <a:p>
            <a:pPr lvl="2"/>
            <a:r>
              <a:rPr lang="en-US" sz="2200"/>
              <a:t>The line with lowest time-to-reach has the highest priority.</a:t>
            </a:r>
          </a:p>
          <a:p>
            <a:pPr lvl="1"/>
            <a:endParaRPr lang="en-US" sz="2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9352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1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15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82"/>
            <a:ext cx="12132879" cy="68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Intersection control state machine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3" y="1771548"/>
            <a:ext cx="11234333" cy="38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4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 Intersection control activity diagram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1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18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670707"/>
            <a:ext cx="5232400" cy="60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723900"/>
            <a:ext cx="5196839" cy="59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</a:t>
            </a:r>
            <a:endParaRPr lang="fa-IR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fa-IR" dirty="0"/>
          </a:p>
          <a:p>
            <a:r>
              <a:rPr lang="en-US" dirty="0"/>
              <a:t>Requirements</a:t>
            </a:r>
            <a:endParaRPr lang="fa-IR" dirty="0"/>
          </a:p>
          <a:p>
            <a:r>
              <a:rPr lang="en-US" dirty="0"/>
              <a:t>Literature</a:t>
            </a:r>
            <a:r>
              <a:rPr lang="en-US" baseline="0" dirty="0"/>
              <a:t> review</a:t>
            </a:r>
            <a:endParaRPr lang="fa-IR" dirty="0"/>
          </a:p>
          <a:p>
            <a:r>
              <a:rPr lang="en-US" dirty="0"/>
              <a:t>Diagrams</a:t>
            </a:r>
            <a:endParaRPr lang="fa-IR" dirty="0"/>
          </a:p>
          <a:p>
            <a:r>
              <a:rPr lang="en-US" dirty="0"/>
              <a:t>Implementation and simulation</a:t>
            </a:r>
            <a:endParaRPr lang="fa-IR" dirty="0"/>
          </a:p>
          <a:p>
            <a:r>
              <a:rPr lang="en-US" dirty="0"/>
              <a:t>Future scope</a:t>
            </a:r>
            <a:endParaRPr lang="fa-IR" dirty="0"/>
          </a:p>
          <a:p>
            <a:r>
              <a:rPr lang="en-US" dirty="0"/>
              <a:t>Conclusion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71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Collision avoidance state machine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5" y="1422600"/>
            <a:ext cx="10263070" cy="47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Collision avoidance activity diagram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1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2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25" y="109343"/>
            <a:ext cx="4988099" cy="66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Sequence diagram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1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6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Pedestrian state machine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864839"/>
            <a:ext cx="10148129" cy="37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4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Pedestrian activity diagram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1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27" y="20319"/>
            <a:ext cx="2427198" cy="68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3" y="1462642"/>
            <a:ext cx="11439834" cy="4699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Constraints list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7786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29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Pedestrian request parametric diagram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22" y="1719565"/>
            <a:ext cx="6751955" cy="46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  <a:endParaRPr lang="fa-IR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Intersection traffic control system</a:t>
            </a:r>
          </a:p>
          <a:p>
            <a:r>
              <a:rPr lang="en-US" sz="2200"/>
              <a:t>Default priority: Emergency car&gt;pedestrian&gt;ordinary car</a:t>
            </a:r>
          </a:p>
          <a:p>
            <a:r>
              <a:rPr lang="en-US" sz="2200"/>
              <a:t>Traffic flow scenarios may happen</a:t>
            </a:r>
          </a:p>
          <a:p>
            <a:r>
              <a:rPr lang="en-US" sz="2200"/>
              <a:t>Priority based on number of cars and time-to-reach the intersection</a:t>
            </a:r>
          </a:p>
          <a:p>
            <a:pPr lvl="1"/>
            <a:r>
              <a:rPr lang="en-US" sz="2200"/>
              <a:t> Number of cars&gt;time-to-reach</a:t>
            </a:r>
          </a:p>
          <a:p>
            <a:endParaRPr lang="en-US" sz="2200"/>
          </a:p>
          <a:p>
            <a:endParaRPr lang="fa-IR" sz="22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0668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Parametric diagram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1320022"/>
            <a:ext cx="5503237" cy="50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6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Internal block diagram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57" y="1439520"/>
            <a:ext cx="5193286" cy="46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20" y="640080"/>
            <a:ext cx="6727767" cy="555040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Fachhochschule Dortmund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418C97E-1BD0-46D3-8264-A87D6736960B}" type="slidenum">
              <a:rPr lang="en-US" smtClean="0"/>
              <a:pPr algn="r"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9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r>
              <a:rPr lang="en-US" baseline="0" dirty="0"/>
              <a:t> and simulation - GUI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3018" r="3580" b="6722"/>
          <a:stretch/>
        </p:blipFill>
        <p:spPr>
          <a:xfrm>
            <a:off x="2733648" y="1296193"/>
            <a:ext cx="6724704" cy="52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37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r>
              <a:rPr lang="en-US" baseline="0" dirty="0"/>
              <a:t> and simulation - GUI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75" y="1334211"/>
            <a:ext cx="5623023" cy="4722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" y="1334211"/>
            <a:ext cx="6118166" cy="47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mar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57" y="1546074"/>
            <a:ext cx="4162425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19" y="4165525"/>
            <a:ext cx="3467100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1546074"/>
            <a:ext cx="4488638" cy="48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r>
              <a:rPr lang="en-US" baseline="0" dirty="0"/>
              <a:t> and Simulation - Arduino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491933"/>
            <a:ext cx="9363075" cy="46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62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Future scope</a:t>
            </a:r>
            <a:endParaRPr lang="fa-IR" sz="540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37</a:t>
            </a:fld>
            <a:endParaRPr lang="fa-I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0695DE-77E0-A4D3-F6CF-11B5F61E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05381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565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</a:t>
            </a:r>
            <a:endParaRPr lang="fa-IR" sz="540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38</a:t>
            </a:fld>
            <a:endParaRPr lang="fa-I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D289C1-9965-CAB5-A0E2-A8409EEC2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40705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Requirements</a:t>
            </a:r>
            <a:endParaRPr lang="fa-IR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Automatically Driven Networked Vehicles</a:t>
            </a:r>
          </a:p>
          <a:p>
            <a:r>
              <a:rPr lang="en-US" sz="2200"/>
              <a:t>Pedestrians equipped by a smart device to send/receive commands</a:t>
            </a:r>
          </a:p>
          <a:p>
            <a:r>
              <a:rPr lang="en-US" sz="2200"/>
              <a:t>Collision Avoidance</a:t>
            </a:r>
          </a:p>
          <a:p>
            <a:r>
              <a:rPr lang="en-US" sz="2200"/>
              <a:t>Connection between cars/pedestrians and the main control system</a:t>
            </a:r>
          </a:p>
          <a:p>
            <a:r>
              <a:rPr lang="en-US" sz="2200"/>
              <a:t>Parameters to formulate and illustrate the relations</a:t>
            </a:r>
          </a:p>
          <a:p>
            <a:pPr lvl="1"/>
            <a:r>
              <a:rPr lang="en-US" sz="2200"/>
              <a:t>Time-to-reach the intersection</a:t>
            </a:r>
          </a:p>
          <a:p>
            <a:pPr lvl="1"/>
            <a:r>
              <a:rPr lang="en-US" sz="2200"/>
              <a:t>Car speed</a:t>
            </a:r>
          </a:p>
          <a:p>
            <a:pPr lvl="1"/>
            <a:r>
              <a:rPr lang="en-US" sz="2200"/>
              <a:t>Pedestrian allowed time-to-pass</a:t>
            </a:r>
          </a:p>
          <a:p>
            <a:pPr lvl="1"/>
            <a:r>
              <a:rPr lang="en-US" sz="2200"/>
              <a:t>Car type flag (emergency/ordinary car)</a:t>
            </a:r>
          </a:p>
          <a:p>
            <a:pPr lvl="1"/>
            <a:r>
              <a:rPr lang="en-US" sz="2200"/>
              <a:t>Priority values</a:t>
            </a:r>
          </a:p>
          <a:p>
            <a:endParaRPr lang="en-US" sz="2200"/>
          </a:p>
          <a:p>
            <a:endParaRPr lang="fa-IR" sz="2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18C97E-1BD0-46D3-8264-A87D6736960B}" type="slidenum">
              <a:rPr lang="fa-IR" smtClean="0"/>
              <a:pPr>
                <a:spcAft>
                  <a:spcPts val="600"/>
                </a:spcAft>
              </a:pPr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133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flow scenario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691640"/>
            <a:ext cx="4413837" cy="4251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2807"/>
            <a:ext cx="4343400" cy="809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59240" y="1212712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N</a:t>
            </a:r>
            <a:endParaRPr lang="fa-IR" b="1" dirty="0">
              <a:solidFill>
                <a:srgbClr val="AFABA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9240" y="5915353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S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801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E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835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W</a:t>
            </a:r>
            <a:endParaRPr lang="fa-IR" sz="2800" b="1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1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flow scenario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1" y="1690688"/>
            <a:ext cx="4412504" cy="42506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3406451"/>
            <a:ext cx="4410075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59240" y="1212712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N</a:t>
            </a:r>
            <a:endParaRPr lang="fa-IR" b="1" dirty="0">
              <a:solidFill>
                <a:srgbClr val="AFABA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9240" y="5915353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S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801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E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835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W</a:t>
            </a:r>
            <a:endParaRPr lang="fa-IR" sz="2800" b="1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3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flow scenario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691640"/>
            <a:ext cx="4413837" cy="4251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84232"/>
            <a:ext cx="4419600" cy="866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59240" y="1212712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N</a:t>
            </a:r>
            <a:endParaRPr lang="fa-IR" b="1" dirty="0">
              <a:solidFill>
                <a:srgbClr val="AFABA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9240" y="5915353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S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801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E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835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W</a:t>
            </a:r>
            <a:endParaRPr lang="fa-IR" sz="2800" b="1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flow scenario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691640"/>
            <a:ext cx="4416552" cy="42545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8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9159240" y="1212712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N</a:t>
            </a:r>
            <a:endParaRPr lang="fa-IR" b="1" dirty="0">
              <a:solidFill>
                <a:srgbClr val="AFABA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9240" y="5915353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S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801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E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35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W</a:t>
            </a:r>
            <a:endParaRPr lang="fa-IR" sz="2800" b="1" dirty="0">
              <a:solidFill>
                <a:srgbClr val="AFABA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" y="3405125"/>
            <a:ext cx="4114800" cy="8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turning right is always possible,</a:t>
            </a:r>
          </a:p>
          <a:p>
            <a:pPr marL="0" indent="0">
              <a:buNone/>
            </a:pPr>
            <a:r>
              <a:rPr lang="en-US" dirty="0"/>
              <a:t>simultaneously.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97E-1BD0-46D3-8264-A87D6736960B}" type="slidenum">
              <a:rPr lang="fa-IR" smtClean="0"/>
              <a:t>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Fachhochschule Dortmund</a:t>
            </a:r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691640"/>
            <a:ext cx="4413837" cy="4251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6595"/>
            <a:ext cx="4819650" cy="1162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9240" y="1212712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N</a:t>
            </a:r>
            <a:endParaRPr lang="fa-IR" b="1" dirty="0">
              <a:solidFill>
                <a:srgbClr val="AFABA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9240" y="5915353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S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801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E</a:t>
            </a:r>
            <a:endParaRPr lang="fa-IR" sz="2800" b="1" dirty="0">
              <a:solidFill>
                <a:srgbClr val="AFABA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8356" y="3557316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AFABAB"/>
                </a:solidFill>
              </a:rPr>
              <a:t>W</a:t>
            </a:r>
            <a:endParaRPr lang="fa-IR" sz="2800" b="1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557</Words>
  <Application>Microsoft Macintosh PowerPoint</Application>
  <PresentationFormat>Widescreen</PresentationFormat>
  <Paragraphs>201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Embedded Software Engineering Project</vt:lpstr>
      <vt:lpstr>Content</vt:lpstr>
      <vt:lpstr>Introduction</vt:lpstr>
      <vt:lpstr>Requirements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Block diagram</vt:lpstr>
      <vt:lpstr>PowerPoint Presentation</vt:lpstr>
      <vt:lpstr> Intersection control state machine</vt:lpstr>
      <vt:lpstr> Intersection control activity diagram</vt:lpstr>
      <vt:lpstr>PowerPoint Presentation</vt:lpstr>
      <vt:lpstr>PowerPoint Presentation</vt:lpstr>
      <vt:lpstr> Collision avoidance state machine</vt:lpstr>
      <vt:lpstr> Collision avoidance activity diagram</vt:lpstr>
      <vt:lpstr>PowerPoint Presentation</vt:lpstr>
      <vt:lpstr> Sequence diagram</vt:lpstr>
      <vt:lpstr>PowerPoint Presentation</vt:lpstr>
      <vt:lpstr> Pedestrian state machine</vt:lpstr>
      <vt:lpstr> Pedestrian activity diagram</vt:lpstr>
      <vt:lpstr>PowerPoint Presentation</vt:lpstr>
      <vt:lpstr> Constraints list</vt:lpstr>
      <vt:lpstr> Pedestrian request parametric diagram</vt:lpstr>
      <vt:lpstr> Parametric diagram</vt:lpstr>
      <vt:lpstr> Internal block diagram</vt:lpstr>
      <vt:lpstr>Scheduling</vt:lpstr>
      <vt:lpstr>Implementation and simulation - GUI</vt:lpstr>
      <vt:lpstr>Implementation and simulation - GUI</vt:lpstr>
      <vt:lpstr>Literature review</vt:lpstr>
      <vt:lpstr>Implementation and Simulation - Arduino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Rainbow Pen</dc:creator>
  <cp:lastModifiedBy>Fərhad Qulizadə</cp:lastModifiedBy>
  <cp:revision>83</cp:revision>
  <dcterms:created xsi:type="dcterms:W3CDTF">2023-01-16T10:40:23Z</dcterms:created>
  <dcterms:modified xsi:type="dcterms:W3CDTF">2023-01-17T13:48:07Z</dcterms:modified>
</cp:coreProperties>
</file>