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5A484DF9-F184-4F78-9F56-F0350BD4704A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1BA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7"/>
    <p:restoredTop sz="94660"/>
  </p:normalViewPr>
  <p:slideViewPr>
    <p:cSldViewPr snapToGrid="0">
      <p:cViewPr>
        <p:scale>
          <a:sx n="75" d="100"/>
          <a:sy n="75" d="100"/>
        </p:scale>
        <p:origin x="14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31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94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7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04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77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73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54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1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90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40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3341-2102-4F17-AC1D-1CFBA686A38E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50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D524B4-1861-6AA0-D7AC-F14422B9B59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7" y="14316"/>
            <a:ext cx="3173717" cy="90754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9A54814-A15D-4C91-824F-6E06457FFFD6}"/>
              </a:ext>
            </a:extLst>
          </p:cNvPr>
          <p:cNvSpPr txBox="1"/>
          <p:nvPr/>
        </p:nvSpPr>
        <p:spPr>
          <a:xfrm>
            <a:off x="600526" y="275035"/>
            <a:ext cx="8393435" cy="10918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Farm Guard</a:t>
            </a:r>
          </a:p>
          <a:p>
            <a:pPr algn="ctr"/>
            <a:r>
              <a:rPr lang="de-DE" sz="28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Consens Model</a:t>
            </a:r>
          </a:p>
          <a:p>
            <a:endParaRPr lang="de-DE" sz="895" dirty="0">
              <a:latin typeface="Trebuchet MS" panose="020B0603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692FAE5-B897-4780-B274-2A7F9D5022D0}"/>
              </a:ext>
            </a:extLst>
          </p:cNvPr>
          <p:cNvSpPr/>
          <p:nvPr/>
        </p:nvSpPr>
        <p:spPr>
          <a:xfrm>
            <a:off x="653717" y="2208460"/>
            <a:ext cx="8285040" cy="1640755"/>
          </a:xfrm>
          <a:prstGeom prst="rect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 wrap="square" lIns="152223" tIns="152223" rIns="152223" bIns="152223" numCol="2" spcCol="180000">
            <a:noAutofit/>
          </a:bodyPr>
          <a:lstStyle/>
          <a:p>
            <a:pPr marL="144978" indent="-144978">
              <a:buFont typeface="Arial" panose="020B0604020202020204" pitchFamily="34" charset="0"/>
              <a:buChar char="•"/>
            </a:pPr>
            <a:r>
              <a:rPr lang="en-US" sz="1200" b="1" dirty="0" smtClean="0"/>
              <a:t>3</a:t>
            </a:r>
            <a:r>
              <a:rPr lang="en-US" sz="1200" dirty="0" smtClean="0"/>
              <a:t> in </a:t>
            </a:r>
            <a:r>
              <a:rPr lang="en-US" sz="1200" b="1" dirty="0"/>
              <a:t>1</a:t>
            </a:r>
            <a:r>
              <a:rPr lang="en-US" sz="1200" dirty="0" smtClean="0"/>
              <a:t> agriculture AV for Detection and removal of the </a:t>
            </a:r>
            <a:r>
              <a:rPr lang="en-US" sz="1200" b="1" dirty="0" smtClean="0"/>
              <a:t>weeds</a:t>
            </a:r>
            <a:r>
              <a:rPr lang="en-US" sz="1200" dirty="0" smtClean="0"/>
              <a:t> </a:t>
            </a:r>
            <a:r>
              <a:rPr lang="en-US" sz="1200" dirty="0"/>
              <a:t>and </a:t>
            </a:r>
            <a:r>
              <a:rPr lang="en-US" sz="1200" b="1" dirty="0" smtClean="0"/>
              <a:t>pesticides</a:t>
            </a:r>
            <a:r>
              <a:rPr lang="en-US" sz="1200" dirty="0" smtClean="0"/>
              <a:t> spray on unhealthy plants</a:t>
            </a:r>
          </a:p>
          <a:p>
            <a:pPr marL="144978" indent="-144978">
              <a:buFont typeface="Arial" panose="020B0604020202020204" pitchFamily="34" charset="0"/>
              <a:buChar char="•"/>
            </a:pPr>
            <a:r>
              <a:rPr lang="en-US" sz="1200" dirty="0" smtClean="0"/>
              <a:t>Equipped with a </a:t>
            </a:r>
            <a:r>
              <a:rPr lang="en-US" sz="1200" b="1" dirty="0" smtClean="0"/>
              <a:t>camera</a:t>
            </a:r>
            <a:r>
              <a:rPr lang="en-US" sz="1200" dirty="0" smtClean="0"/>
              <a:t> to capture the field</a:t>
            </a:r>
          </a:p>
          <a:p>
            <a:pPr marL="144978" indent="-144978">
              <a:buFont typeface="Arial" panose="020B0604020202020204" pitchFamily="34" charset="0"/>
              <a:buChar char="•"/>
            </a:pPr>
            <a:r>
              <a:rPr lang="en-US" sz="1200" b="1" dirty="0" smtClean="0"/>
              <a:t>Battery</a:t>
            </a:r>
            <a:r>
              <a:rPr lang="en-US" sz="1200" dirty="0" smtClean="0"/>
              <a:t> </a:t>
            </a:r>
            <a:r>
              <a:rPr lang="en-US" sz="1200" dirty="0"/>
              <a:t>and </a:t>
            </a:r>
            <a:r>
              <a:rPr lang="en-US" sz="1200" b="1" dirty="0"/>
              <a:t>solar panel </a:t>
            </a:r>
            <a:r>
              <a:rPr lang="en-US" sz="1200" dirty="0"/>
              <a:t>on </a:t>
            </a:r>
            <a:r>
              <a:rPr lang="en-US" sz="1200" dirty="0" smtClean="0"/>
              <a:t>top</a:t>
            </a:r>
          </a:p>
          <a:p>
            <a:pPr marL="144978" indent="-144978">
              <a:buFont typeface="Arial" panose="020B0604020202020204" pitchFamily="34" charset="0"/>
              <a:buChar char="•"/>
            </a:pPr>
            <a:r>
              <a:rPr lang="en-US" sz="1200" dirty="0"/>
              <a:t>S</a:t>
            </a:r>
            <a:r>
              <a:rPr lang="en-US" sz="1200" dirty="0" smtClean="0"/>
              <a:t>teering </a:t>
            </a:r>
            <a:r>
              <a:rPr lang="en-US" sz="1200" dirty="0"/>
              <a:t>system pesticides </a:t>
            </a:r>
            <a:r>
              <a:rPr lang="en-US" sz="1200" dirty="0" smtClean="0"/>
              <a:t>tank, </a:t>
            </a:r>
            <a:r>
              <a:rPr lang="en-US" sz="1200" dirty="0"/>
              <a:t>and a heater to kill weeds</a:t>
            </a:r>
          </a:p>
          <a:p>
            <a:pPr marL="144978" indent="-144978">
              <a:buFont typeface="Arial" panose="020B0604020202020204" pitchFamily="34" charset="0"/>
              <a:buChar char="•"/>
            </a:pPr>
            <a:r>
              <a:rPr lang="en-US" sz="1200" dirty="0"/>
              <a:t>A</a:t>
            </a:r>
            <a:r>
              <a:rPr lang="en-US" sz="1200" dirty="0" smtClean="0"/>
              <a:t>pproximate </a:t>
            </a:r>
            <a:r>
              <a:rPr lang="en-US" sz="1200" dirty="0"/>
              <a:t>80 centimeters height </a:t>
            </a:r>
            <a:r>
              <a:rPr lang="en-US" sz="1200" dirty="0" smtClean="0"/>
              <a:t>with </a:t>
            </a:r>
            <a:r>
              <a:rPr lang="en-US" sz="1200" dirty="0"/>
              <a:t>high legs to </a:t>
            </a:r>
            <a:r>
              <a:rPr lang="en-US" sz="1200" dirty="0" smtClean="0"/>
              <a:t>go above </a:t>
            </a:r>
            <a:r>
              <a:rPr lang="en-US" sz="1200" dirty="0"/>
              <a:t>the plants in a </a:t>
            </a:r>
            <a:r>
              <a:rPr lang="en-US" sz="1200" dirty="0" smtClean="0"/>
              <a:t>farm</a:t>
            </a:r>
            <a:endParaRPr lang="de-DE" sz="12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E198EBE-201E-4AEA-A374-D3856FFE284A}"/>
              </a:ext>
            </a:extLst>
          </p:cNvPr>
          <p:cNvSpPr/>
          <p:nvPr/>
        </p:nvSpPr>
        <p:spPr>
          <a:xfrm>
            <a:off x="764717" y="1913374"/>
            <a:ext cx="1901483" cy="4176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de-DE" sz="2114" dirty="0" smtClean="0">
                <a:latin typeface="Trebuchet MS" panose="020B0603020202020204" pitchFamily="34" charset="0"/>
              </a:rPr>
              <a:t>S</a:t>
            </a:r>
            <a:r>
              <a:rPr lang="en-US" sz="2114" dirty="0" smtClean="0">
                <a:latin typeface="Trebuchet MS" panose="020B0603020202020204" pitchFamily="34" charset="0"/>
              </a:rPr>
              <a:t>y</a:t>
            </a:r>
            <a:r>
              <a:rPr lang="de-DE" sz="2114" dirty="0" smtClean="0">
                <a:latin typeface="Trebuchet MS" panose="020B0603020202020204" pitchFamily="34" charset="0"/>
              </a:rPr>
              <a:t>stem Design</a:t>
            </a:r>
            <a:endParaRPr lang="de-DE" sz="895" dirty="0">
              <a:latin typeface="Trebuchet MS" panose="020B0603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9243985-F073-43D2-A067-A0B4B978EB0D}"/>
              </a:ext>
            </a:extLst>
          </p:cNvPr>
          <p:cNvSpPr txBox="1"/>
          <p:nvPr/>
        </p:nvSpPr>
        <p:spPr>
          <a:xfrm>
            <a:off x="7156089" y="83243"/>
            <a:ext cx="2049453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b="1" i="1" dirty="0" smtClean="0"/>
              <a:t>Group 3</a:t>
            </a:r>
          </a:p>
          <a:p>
            <a:pPr algn="r"/>
            <a:r>
              <a:rPr lang="de-DE" sz="1400" i="1" dirty="0" smtClean="0"/>
              <a:t>Tao </a:t>
            </a:r>
            <a:r>
              <a:rPr lang="en-US" sz="1400" i="1" dirty="0" smtClean="0"/>
              <a:t>Zhao</a:t>
            </a:r>
          </a:p>
          <a:p>
            <a:pPr algn="r"/>
            <a:r>
              <a:rPr lang="de-DE" sz="1400" i="1" dirty="0"/>
              <a:t>Ali Beiti </a:t>
            </a:r>
            <a:r>
              <a:rPr lang="de-DE" sz="1400" i="1" dirty="0" smtClean="0"/>
              <a:t>Aydenlou</a:t>
            </a:r>
          </a:p>
          <a:p>
            <a:pPr algn="r"/>
            <a:r>
              <a:rPr lang="de-DE" sz="1400" i="1" dirty="0"/>
              <a:t>Ferhad </a:t>
            </a:r>
            <a:r>
              <a:rPr lang="de-DE" sz="1400" i="1" dirty="0" smtClean="0"/>
              <a:t>Gulizada</a:t>
            </a:r>
          </a:p>
          <a:p>
            <a:pPr algn="r"/>
            <a:r>
              <a:rPr lang="de-DE" sz="1400" i="1" dirty="0" smtClean="0"/>
              <a:t>Negin Amiri</a:t>
            </a:r>
            <a:endParaRPr lang="en-US" sz="1400" i="1" dirty="0" smtClean="0"/>
          </a:p>
          <a:p>
            <a:pPr algn="r"/>
            <a:r>
              <a:rPr lang="en-US" sz="1400" i="1" dirty="0" smtClean="0"/>
              <a:t>Danial Rafiee</a:t>
            </a:r>
            <a:endParaRPr lang="de-DE" sz="1400" i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645D9B-D7DB-E436-9628-D343B27E11C8}"/>
              </a:ext>
            </a:extLst>
          </p:cNvPr>
          <p:cNvCxnSpPr>
            <a:cxnSpLocks/>
          </p:cNvCxnSpPr>
          <p:nvPr/>
        </p:nvCxnSpPr>
        <p:spPr>
          <a:xfrm flipV="1">
            <a:off x="279664" y="1547246"/>
            <a:ext cx="9041873" cy="401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0E6F1C-D3D4-D569-B57A-6F84E06ECA71}"/>
              </a:ext>
            </a:extLst>
          </p:cNvPr>
          <p:cNvCxnSpPr>
            <a:cxnSpLocks/>
          </p:cNvCxnSpPr>
          <p:nvPr/>
        </p:nvCxnSpPr>
        <p:spPr>
          <a:xfrm flipV="1">
            <a:off x="273353" y="12186571"/>
            <a:ext cx="9041873" cy="401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11A34B-0D14-F93C-4756-8AD6D27CA8AB}"/>
              </a:ext>
            </a:extLst>
          </p:cNvPr>
          <p:cNvSpPr txBox="1"/>
          <p:nvPr/>
        </p:nvSpPr>
        <p:spPr>
          <a:xfrm>
            <a:off x="432936" y="673212"/>
            <a:ext cx="2625591" cy="795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22" i="1" dirty="0"/>
              <a:t>Summer School</a:t>
            </a:r>
          </a:p>
          <a:p>
            <a:pPr algn="ctr"/>
            <a:r>
              <a:rPr lang="en-US" sz="1522" i="1" dirty="0"/>
              <a:t>Embedded Systems Engineering</a:t>
            </a:r>
          </a:p>
        </p:txBody>
      </p:sp>
      <p:pic>
        <p:nvPicPr>
          <p:cNvPr id="1026" name="Picture 2" descr="Logo des Ministeriums für Wirtschaft, Industrie, Klimaschutz und Energie">
            <a:extLst>
              <a:ext uri="{FF2B5EF4-FFF2-40B4-BE49-F238E27FC236}">
                <a16:creationId xmlns:a16="http://schemas.microsoft.com/office/drawing/2014/main" id="{16585AEB-77F2-8E80-863F-C192569DA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2" y="12317289"/>
            <a:ext cx="2043491" cy="4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87" y="1767720"/>
            <a:ext cx="1310229" cy="17469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197" y="2760406"/>
            <a:ext cx="1015659" cy="135421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04" r="-2440" b="-4016"/>
          <a:stretch/>
        </p:blipFill>
        <p:spPr>
          <a:xfrm>
            <a:off x="4332345" y="8753072"/>
            <a:ext cx="5228215" cy="3215408"/>
          </a:xfrm>
          <a:prstGeom prst="rect">
            <a:avLst/>
          </a:prstGeom>
          <a:ln w="38100">
            <a:solidFill>
              <a:srgbClr val="1BA0E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" t="-5141" r="-345" b="-4413"/>
          <a:stretch/>
        </p:blipFill>
        <p:spPr>
          <a:xfrm>
            <a:off x="103386" y="7660640"/>
            <a:ext cx="4185920" cy="3190240"/>
          </a:xfrm>
          <a:prstGeom prst="rect">
            <a:avLst/>
          </a:prstGeom>
          <a:ln w="38100">
            <a:solidFill>
              <a:srgbClr val="1BA0E0"/>
            </a:solidFill>
          </a:ln>
        </p:spPr>
      </p:pic>
      <p:grpSp>
        <p:nvGrpSpPr>
          <p:cNvPr id="11" name="Group 10"/>
          <p:cNvGrpSpPr/>
          <p:nvPr/>
        </p:nvGrpSpPr>
        <p:grpSpPr>
          <a:xfrm>
            <a:off x="83067" y="3911953"/>
            <a:ext cx="4206239" cy="3125128"/>
            <a:chOff x="263433" y="4063360"/>
            <a:chExt cx="4206239" cy="312512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561" t="-6447" r="-4398" b="-8327"/>
            <a:stretch/>
          </p:blipFill>
          <p:spPr>
            <a:xfrm>
              <a:off x="263433" y="4247169"/>
              <a:ext cx="4206239" cy="2941319"/>
            </a:xfrm>
            <a:prstGeom prst="rect">
              <a:avLst/>
            </a:prstGeom>
            <a:ln w="38100">
              <a:solidFill>
                <a:srgbClr val="1BA0E0"/>
              </a:solidFill>
            </a:ln>
          </p:spPr>
        </p:pic>
        <p:sp>
          <p:nvSpPr>
            <p:cNvPr id="21" name="Rechteck 16">
              <a:extLst>
                <a:ext uri="{FF2B5EF4-FFF2-40B4-BE49-F238E27FC236}">
                  <a16:creationId xmlns:a16="http://schemas.microsoft.com/office/drawing/2014/main" id="{5E198EBE-201E-4AEA-A374-D3856FFE284A}"/>
                </a:ext>
              </a:extLst>
            </p:cNvPr>
            <p:cNvSpPr/>
            <p:nvPr/>
          </p:nvSpPr>
          <p:spPr>
            <a:xfrm>
              <a:off x="327415" y="4063360"/>
              <a:ext cx="1728016" cy="276999"/>
            </a:xfrm>
            <a:prstGeom prst="rect">
              <a:avLst/>
            </a:prstGeom>
            <a:solidFill>
              <a:srgbClr val="1BA0E0"/>
            </a:solidFill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Trebuchet MS" panose="020B0603020202020204" pitchFamily="34" charset="0"/>
                </a:rPr>
                <a:t>System of Objectives</a:t>
              </a:r>
              <a:endParaRPr lang="de-DE" sz="400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32345" y="4473523"/>
            <a:ext cx="5204460" cy="3306082"/>
            <a:chOff x="4354723" y="5302099"/>
            <a:chExt cx="5204460" cy="330608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21" t="-5855" r="-1054" b="-5605"/>
            <a:stretch/>
          </p:blipFill>
          <p:spPr>
            <a:xfrm>
              <a:off x="4354723" y="5483981"/>
              <a:ext cx="5204460" cy="3124200"/>
            </a:xfrm>
            <a:prstGeom prst="rect">
              <a:avLst/>
            </a:prstGeom>
            <a:ln w="38100">
              <a:solidFill>
                <a:srgbClr val="1BA0E0"/>
              </a:solidFill>
            </a:ln>
          </p:spPr>
        </p:pic>
        <p:sp>
          <p:nvSpPr>
            <p:cNvPr id="22" name="Rechteck 16">
              <a:extLst>
                <a:ext uri="{FF2B5EF4-FFF2-40B4-BE49-F238E27FC236}">
                  <a16:creationId xmlns:a16="http://schemas.microsoft.com/office/drawing/2014/main" id="{5E198EBE-201E-4AEA-A374-D3856FFE284A}"/>
                </a:ext>
              </a:extLst>
            </p:cNvPr>
            <p:cNvSpPr/>
            <p:nvPr/>
          </p:nvSpPr>
          <p:spPr>
            <a:xfrm>
              <a:off x="4536169" y="5302099"/>
              <a:ext cx="1728016" cy="276999"/>
            </a:xfrm>
            <a:prstGeom prst="rect">
              <a:avLst/>
            </a:prstGeom>
            <a:solidFill>
              <a:srgbClr val="1BA0E0"/>
            </a:solidFill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Trebuchet MS" panose="020B0603020202020204" pitchFamily="34" charset="0"/>
                </a:rPr>
                <a:t>Environmental Model</a:t>
              </a:r>
              <a:endParaRPr lang="de-DE" sz="400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24" name="Rechteck 16">
            <a:extLst>
              <a:ext uri="{FF2B5EF4-FFF2-40B4-BE49-F238E27FC236}">
                <a16:creationId xmlns:a16="http://schemas.microsoft.com/office/drawing/2014/main" id="{5E198EBE-201E-4AEA-A374-D3856FFE284A}"/>
              </a:ext>
            </a:extLst>
          </p:cNvPr>
          <p:cNvSpPr/>
          <p:nvPr/>
        </p:nvSpPr>
        <p:spPr>
          <a:xfrm>
            <a:off x="323062" y="7504731"/>
            <a:ext cx="1728016" cy="276999"/>
          </a:xfrm>
          <a:prstGeom prst="rect">
            <a:avLst/>
          </a:prstGeom>
          <a:solidFill>
            <a:srgbClr val="1BA0E0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rebuchet MS" panose="020B0603020202020204" pitchFamily="34" charset="0"/>
              </a:rPr>
              <a:t>Functions Model</a:t>
            </a:r>
            <a:endParaRPr lang="de-DE" sz="400" dirty="0">
              <a:latin typeface="Trebuchet MS" panose="020B0603020202020204" pitchFamily="34" charset="0"/>
            </a:endParaRPr>
          </a:p>
        </p:txBody>
      </p:sp>
      <p:sp>
        <p:nvSpPr>
          <p:cNvPr id="25" name="Rechteck 16">
            <a:extLst>
              <a:ext uri="{FF2B5EF4-FFF2-40B4-BE49-F238E27FC236}">
                <a16:creationId xmlns:a16="http://schemas.microsoft.com/office/drawing/2014/main" id="{5E198EBE-201E-4AEA-A374-D3856FFE284A}"/>
              </a:ext>
            </a:extLst>
          </p:cNvPr>
          <p:cNvSpPr/>
          <p:nvPr/>
        </p:nvSpPr>
        <p:spPr>
          <a:xfrm>
            <a:off x="4547838" y="8567600"/>
            <a:ext cx="1728016" cy="276999"/>
          </a:xfrm>
          <a:prstGeom prst="rect">
            <a:avLst/>
          </a:prstGeom>
          <a:solidFill>
            <a:srgbClr val="1BA0E0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rebuchet MS" panose="020B0603020202020204" pitchFamily="34" charset="0"/>
              </a:rPr>
              <a:t>Behavior Model</a:t>
            </a:r>
            <a:endParaRPr lang="de-DE" sz="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44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ECA7BEBD55E2C45B9C7C3325B6F2577" ma:contentTypeVersion="16" ma:contentTypeDescription="Ein neues Dokument erstellen." ma:contentTypeScope="" ma:versionID="a571b335ca8c1ac69ca59f435f3de99b">
  <xsd:schema xmlns:xsd="http://www.w3.org/2001/XMLSchema" xmlns:xs="http://www.w3.org/2001/XMLSchema" xmlns:p="http://schemas.microsoft.com/office/2006/metadata/properties" xmlns:ns2="03c0e7e8-f53a-4518-96fe-29d669d9c5f6" xmlns:ns3="eae1e900-ed6f-4dbb-abac-63a1b6b549f8" targetNamespace="http://schemas.microsoft.com/office/2006/metadata/properties" ma:root="true" ma:fieldsID="e5911f12bf4686c0e401b0ada29186a7" ns2:_="" ns3:_="">
    <xsd:import namespace="03c0e7e8-f53a-4518-96fe-29d669d9c5f6"/>
    <xsd:import namespace="eae1e900-ed6f-4dbb-abac-63a1b6b549f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0e7e8-f53a-4518-96fe-29d669d9c5f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a0f5464-a0e8-4ea7-a47b-0046f0bf2cc2}" ma:internalName="TaxCatchAll" ma:showField="CatchAllData" ma:web="03c0e7e8-f53a-4518-96fe-29d669d9c5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e1e900-ed6f-4dbb-abac-63a1b6b549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dfe1d35b-310b-4849-9eb5-957b4d675a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2E925E-59B8-4E89-81B0-7E4576C257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9B4D97-B4E2-4584-8EF7-8F7BC9139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c0e7e8-f53a-4518-96fe-29d669d9c5f6"/>
    <ds:schemaRef ds:uri="eae1e900-ed6f-4dbb-abac-63a1b6b549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2106</TotalTime>
  <Words>93</Words>
  <Application>Microsoft Office PowerPoint</Application>
  <PresentationFormat>A3 Paper (297x420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Wormland, Andreas</dc:creator>
  <cp:lastModifiedBy>alibeity77@gmail.com</cp:lastModifiedBy>
  <cp:revision>66</cp:revision>
  <dcterms:created xsi:type="dcterms:W3CDTF">2021-07-15T10:01:35Z</dcterms:created>
  <dcterms:modified xsi:type="dcterms:W3CDTF">2023-06-21T23:48:12Z</dcterms:modified>
</cp:coreProperties>
</file>