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8.jpg" ContentType="image/jpeg"/>
  <Override PartName="/ppt/media/image9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sldIdLst>
    <p:sldId id="256" r:id="rId4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bschnitt ohne Titel" id="{5A484DF9-F184-4F78-9F56-F0350BD4704A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79" autoAdjust="0"/>
    <p:restoredTop sz="94660"/>
  </p:normalViewPr>
  <p:slideViewPr>
    <p:cSldViewPr snapToGrid="0">
      <p:cViewPr>
        <p:scale>
          <a:sx n="125" d="100"/>
          <a:sy n="125" d="100"/>
        </p:scale>
        <p:origin x="466" y="-25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3341-2102-4F17-AC1D-1CFBA686A38E}" type="datetimeFigureOut">
              <a:rPr lang="de-DE" smtClean="0"/>
              <a:t>21.06.2023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329-C720-47B4-AE97-1C39EC3178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5311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3341-2102-4F17-AC1D-1CFBA686A38E}" type="datetimeFigureOut">
              <a:rPr lang="de-DE" smtClean="0"/>
              <a:t>21.06.2023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329-C720-47B4-AE97-1C39EC3178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894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3341-2102-4F17-AC1D-1CFBA686A38E}" type="datetimeFigureOut">
              <a:rPr lang="de-DE" smtClean="0"/>
              <a:t>21.06.2023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329-C720-47B4-AE97-1C39EC3178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977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3341-2102-4F17-AC1D-1CFBA686A38E}" type="datetimeFigureOut">
              <a:rPr lang="de-DE" smtClean="0"/>
              <a:t>21.06.2023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329-C720-47B4-AE97-1C39EC3178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7047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3341-2102-4F17-AC1D-1CFBA686A38E}" type="datetimeFigureOut">
              <a:rPr lang="de-DE" smtClean="0"/>
              <a:t>21.06.2023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329-C720-47B4-AE97-1C39EC3178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1774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3341-2102-4F17-AC1D-1CFBA686A38E}" type="datetimeFigureOut">
              <a:rPr lang="de-DE" smtClean="0"/>
              <a:t>21.06.2023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329-C720-47B4-AE97-1C39EC3178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732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3341-2102-4F17-AC1D-1CFBA686A38E}" type="datetimeFigureOut">
              <a:rPr lang="de-DE" smtClean="0"/>
              <a:t>21.06.2023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329-C720-47B4-AE97-1C39EC3178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450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3341-2102-4F17-AC1D-1CFBA686A38E}" type="datetimeFigureOut">
              <a:rPr lang="de-DE" smtClean="0"/>
              <a:t>21.06.2023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329-C720-47B4-AE97-1C39EC3178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547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3341-2102-4F17-AC1D-1CFBA686A38E}" type="datetimeFigureOut">
              <a:rPr lang="de-DE" smtClean="0"/>
              <a:t>21.06.2023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329-C720-47B4-AE97-1C39EC3178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712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3341-2102-4F17-AC1D-1CFBA686A38E}" type="datetimeFigureOut">
              <a:rPr lang="de-DE" smtClean="0"/>
              <a:t>21.06.2023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329-C720-47B4-AE97-1C39EC3178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2903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3341-2102-4F17-AC1D-1CFBA686A38E}" type="datetimeFigureOut">
              <a:rPr lang="de-DE" smtClean="0"/>
              <a:t>21.06.2023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329-C720-47B4-AE97-1C39EC3178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6408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E3341-2102-4F17-AC1D-1CFBA686A38E}" type="datetimeFigureOut">
              <a:rPr lang="de-DE" smtClean="0"/>
              <a:t>21.06.2023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A6329-C720-47B4-AE97-1C39EC3178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1500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10" Type="http://schemas.openxmlformats.org/officeDocument/2006/relationships/image" Target="../media/image9.jpg"/><Relationship Id="rId4" Type="http://schemas.openxmlformats.org/officeDocument/2006/relationships/image" Target="../media/image3.jpeg"/><Relationship Id="rId9" Type="http://schemas.openxmlformats.org/officeDocument/2006/relationships/image" Target="../media/image8.jp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12D524B4-1861-6AA0-D7AC-F14422B9B59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47" y="14316"/>
            <a:ext cx="3173717" cy="907544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99A54814-A15D-4C91-824F-6E06457FFFD6}"/>
              </a:ext>
            </a:extLst>
          </p:cNvPr>
          <p:cNvSpPr txBox="1"/>
          <p:nvPr/>
        </p:nvSpPr>
        <p:spPr>
          <a:xfrm>
            <a:off x="600526" y="275035"/>
            <a:ext cx="8393435" cy="109183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Farm Guard</a:t>
            </a:r>
          </a:p>
          <a:p>
            <a:pPr algn="ctr"/>
            <a:r>
              <a:rPr lang="de-DE" sz="28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Cognitive Behavior</a:t>
            </a:r>
          </a:p>
          <a:p>
            <a:endParaRPr lang="de-DE" sz="895" dirty="0">
              <a:latin typeface="Trebuchet MS" panose="020B0603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67DFCFD-65B8-4EAE-B575-9A4C775CA8AF}"/>
              </a:ext>
            </a:extLst>
          </p:cNvPr>
          <p:cNvSpPr txBox="1"/>
          <p:nvPr/>
        </p:nvSpPr>
        <p:spPr>
          <a:xfrm>
            <a:off x="658080" y="4514701"/>
            <a:ext cx="8285040" cy="29238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762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de-DE" sz="1000" dirty="0">
              <a:latin typeface="Trebuchet MS" panose="020B0603020202020204" pitchFamily="34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600" b="1" dirty="0" smtClean="0"/>
              <a:t>Data </a:t>
            </a:r>
            <a:r>
              <a:rPr lang="en-US" sz="1600" b="1" dirty="0"/>
              <a:t>Gathering (JupyterLab </a:t>
            </a:r>
            <a:r>
              <a:rPr lang="en-US" sz="1600" dirty="0" smtClean="0"/>
              <a:t>environment</a:t>
            </a:r>
            <a:r>
              <a:rPr lang="en-US" sz="1600" b="1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2500</a:t>
            </a:r>
            <a:r>
              <a:rPr lang="en-US" sz="1600" dirty="0" smtClean="0"/>
              <a:t> images, </a:t>
            </a:r>
            <a:r>
              <a:rPr lang="en-US" sz="1600" b="1" dirty="0" smtClean="0"/>
              <a:t>80% </a:t>
            </a:r>
            <a:r>
              <a:rPr lang="en-US" sz="1600" dirty="0" smtClean="0"/>
              <a:t>for training, </a:t>
            </a:r>
            <a:r>
              <a:rPr lang="en-US" sz="1600" b="1" dirty="0" smtClean="0"/>
              <a:t>20%</a:t>
            </a:r>
            <a:r>
              <a:rPr lang="en-US" sz="1600" dirty="0" smtClean="0"/>
              <a:t> for Testing</a:t>
            </a:r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Data </a:t>
            </a:r>
            <a:r>
              <a:rPr lang="en-US" sz="1600" b="1" dirty="0" smtClean="0"/>
              <a:t>Labeling: </a:t>
            </a:r>
            <a:r>
              <a:rPr lang="en-US" sz="1600" dirty="0" smtClean="0"/>
              <a:t>Return </a:t>
            </a:r>
            <a:r>
              <a:rPr lang="en-US" sz="1600" b="1" dirty="0"/>
              <a:t>x </a:t>
            </a:r>
            <a:r>
              <a:rPr lang="en-US" sz="1600" dirty="0"/>
              <a:t>and </a:t>
            </a:r>
            <a:r>
              <a:rPr lang="en-US" sz="1600" b="1" dirty="0"/>
              <a:t>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Network: </a:t>
            </a:r>
            <a:r>
              <a:rPr lang="en-US" sz="1600" dirty="0" smtClean="0"/>
              <a:t>ResNet18 </a:t>
            </a:r>
            <a:r>
              <a:rPr lang="en-US" sz="1600" dirty="0"/>
              <a:t>and ResNet34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Data Augmentation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latin typeface="Trebuchet MS" panose="020B0603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692FAE5-B897-4780-B274-2A7F9D5022D0}"/>
              </a:ext>
            </a:extLst>
          </p:cNvPr>
          <p:cNvSpPr/>
          <p:nvPr/>
        </p:nvSpPr>
        <p:spPr>
          <a:xfrm>
            <a:off x="653717" y="2208461"/>
            <a:ext cx="8285040" cy="1715152"/>
          </a:xfrm>
          <a:prstGeom prst="rect">
            <a:avLst/>
          </a:prstGeom>
          <a:solidFill>
            <a:schemeClr val="accent2">
              <a:lumMod val="60000"/>
              <a:lumOff val="40000"/>
              <a:alpha val="72000"/>
            </a:schemeClr>
          </a:solidFill>
          <a:ln w="76200">
            <a:solidFill>
              <a:schemeClr val="accent2">
                <a:lumMod val="75000"/>
              </a:schemeClr>
            </a:solidFill>
          </a:ln>
        </p:spPr>
        <p:txBody>
          <a:bodyPr wrap="square" lIns="152223" tIns="152223" rIns="152223" bIns="152223" numCol="2" spcCol="180000">
            <a:no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Road with 1:10 scale of real environment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sz="1600" b="1" dirty="0" smtClean="0"/>
              <a:t>3.5</a:t>
            </a:r>
            <a:r>
              <a:rPr lang="de-DE" sz="1600" dirty="0" smtClean="0"/>
              <a:t>m * </a:t>
            </a:r>
            <a:r>
              <a:rPr lang="de-DE" sz="1600" b="1" dirty="0" smtClean="0"/>
              <a:t>7.5</a:t>
            </a:r>
            <a:r>
              <a:rPr lang="de-DE" sz="1600" dirty="0" smtClean="0"/>
              <a:t>m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Including turning and side signs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Different light conditions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Various speeds posible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E198EBE-201E-4AEA-A374-D3856FFE284A}"/>
              </a:ext>
            </a:extLst>
          </p:cNvPr>
          <p:cNvSpPr/>
          <p:nvPr/>
        </p:nvSpPr>
        <p:spPr>
          <a:xfrm>
            <a:off x="755889" y="1905594"/>
            <a:ext cx="2282933" cy="4176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de-DE" sz="2114" dirty="0" smtClean="0">
                <a:latin typeface="Trebuchet MS" panose="020B0603020202020204" pitchFamily="34" charset="0"/>
              </a:rPr>
              <a:t>Test Environment</a:t>
            </a:r>
            <a:endParaRPr lang="de-DE" sz="895" dirty="0">
              <a:latin typeface="Trebuchet MS" panose="020B0603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41B3931-4D71-4036-A35F-6306AF2FDD78}"/>
              </a:ext>
            </a:extLst>
          </p:cNvPr>
          <p:cNvSpPr/>
          <p:nvPr/>
        </p:nvSpPr>
        <p:spPr>
          <a:xfrm>
            <a:off x="764717" y="4279779"/>
            <a:ext cx="2009140" cy="41767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de-DE" sz="2114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Road Following</a:t>
            </a:r>
            <a:endParaRPr lang="de-DE" sz="2114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9243985-F073-43D2-A067-A0B4B978EB0D}"/>
              </a:ext>
            </a:extLst>
          </p:cNvPr>
          <p:cNvSpPr txBox="1"/>
          <p:nvPr/>
        </p:nvSpPr>
        <p:spPr>
          <a:xfrm>
            <a:off x="7156089" y="83243"/>
            <a:ext cx="2049453" cy="1384995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r"/>
            <a:r>
              <a:rPr lang="de-DE" sz="1400" b="1" i="1" dirty="0" smtClean="0"/>
              <a:t>Group 3</a:t>
            </a:r>
          </a:p>
          <a:p>
            <a:pPr algn="r"/>
            <a:r>
              <a:rPr lang="de-DE" sz="1400" i="1" dirty="0" smtClean="0"/>
              <a:t>Tao </a:t>
            </a:r>
            <a:r>
              <a:rPr lang="en-US" sz="1400" i="1" dirty="0" smtClean="0"/>
              <a:t>Zhao</a:t>
            </a:r>
          </a:p>
          <a:p>
            <a:pPr algn="r"/>
            <a:r>
              <a:rPr lang="de-DE" sz="1400" i="1" dirty="0"/>
              <a:t>Ali Beiti </a:t>
            </a:r>
            <a:r>
              <a:rPr lang="de-DE" sz="1400" i="1" dirty="0" smtClean="0"/>
              <a:t>Aydenlou</a:t>
            </a:r>
          </a:p>
          <a:p>
            <a:pPr algn="r"/>
            <a:r>
              <a:rPr lang="de-DE" sz="1400" i="1" dirty="0"/>
              <a:t>Ferhad </a:t>
            </a:r>
            <a:r>
              <a:rPr lang="de-DE" sz="1400" i="1" dirty="0" smtClean="0"/>
              <a:t>Gulizada</a:t>
            </a:r>
          </a:p>
          <a:p>
            <a:pPr algn="r"/>
            <a:r>
              <a:rPr lang="de-DE" sz="1400" i="1" dirty="0" smtClean="0"/>
              <a:t>Negin Amiri</a:t>
            </a:r>
            <a:endParaRPr lang="en-US" sz="1400" i="1" dirty="0" smtClean="0"/>
          </a:p>
          <a:p>
            <a:pPr algn="r"/>
            <a:r>
              <a:rPr lang="en-US" sz="1400" i="1" dirty="0" smtClean="0"/>
              <a:t>Danial Rafiee</a:t>
            </a:r>
            <a:endParaRPr lang="de-DE" sz="1400" i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F645D9B-D7DB-E436-9628-D343B27E11C8}"/>
              </a:ext>
            </a:extLst>
          </p:cNvPr>
          <p:cNvCxnSpPr>
            <a:cxnSpLocks/>
          </p:cNvCxnSpPr>
          <p:nvPr/>
        </p:nvCxnSpPr>
        <p:spPr>
          <a:xfrm flipV="1">
            <a:off x="279664" y="1547246"/>
            <a:ext cx="9041873" cy="401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60E6F1C-D3D4-D569-B57A-6F84E06ECA71}"/>
              </a:ext>
            </a:extLst>
          </p:cNvPr>
          <p:cNvCxnSpPr>
            <a:cxnSpLocks/>
          </p:cNvCxnSpPr>
          <p:nvPr/>
        </p:nvCxnSpPr>
        <p:spPr>
          <a:xfrm flipV="1">
            <a:off x="273353" y="12186571"/>
            <a:ext cx="9041873" cy="401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911A34B-0D14-F93C-4756-8AD6D27CA8AB}"/>
              </a:ext>
            </a:extLst>
          </p:cNvPr>
          <p:cNvSpPr txBox="1"/>
          <p:nvPr/>
        </p:nvSpPr>
        <p:spPr>
          <a:xfrm>
            <a:off x="432936" y="673212"/>
            <a:ext cx="2625591" cy="795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22" i="1" dirty="0"/>
              <a:t>Summer School</a:t>
            </a:r>
          </a:p>
          <a:p>
            <a:pPr algn="ctr"/>
            <a:r>
              <a:rPr lang="en-US" sz="1522" i="1" dirty="0"/>
              <a:t>Embedded Systems Engineering</a:t>
            </a:r>
          </a:p>
        </p:txBody>
      </p:sp>
      <p:pic>
        <p:nvPicPr>
          <p:cNvPr id="1026" name="Picture 2" descr="Logo des Ministeriums für Wirtschaft, Industrie, Klimaschutz und Energie">
            <a:extLst>
              <a:ext uri="{FF2B5EF4-FFF2-40B4-BE49-F238E27FC236}">
                <a16:creationId xmlns:a16="http://schemas.microsoft.com/office/drawing/2014/main" id="{16585AEB-77F2-8E80-863F-C192569DA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62" y="12317289"/>
            <a:ext cx="2043491" cy="40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5" name="Textfeld 5">
            <a:extLst>
              <a:ext uri="{FF2B5EF4-FFF2-40B4-BE49-F238E27FC236}">
                <a16:creationId xmlns:a16="http://schemas.microsoft.com/office/drawing/2014/main" id="{067DFCFD-65B8-4EAE-B575-9A4C775CA8AF}"/>
              </a:ext>
            </a:extLst>
          </p:cNvPr>
          <p:cNvSpPr txBox="1"/>
          <p:nvPr/>
        </p:nvSpPr>
        <p:spPr>
          <a:xfrm>
            <a:off x="653717" y="8145581"/>
            <a:ext cx="8285040" cy="34201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de-DE" sz="1015" dirty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 smtClean="0"/>
              <a:t>4 </a:t>
            </a:r>
            <a:r>
              <a:rPr lang="de-DE" sz="1600" dirty="0" smtClean="0"/>
              <a:t>main categories of signs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 smtClean="0"/>
              <a:t>Augmentation</a:t>
            </a:r>
            <a:r>
              <a:rPr lang="de-DE" sz="1600" dirty="0" smtClean="0"/>
              <a:t> the data</a:t>
            </a:r>
          </a:p>
          <a:p>
            <a:endParaRPr lang="de-DE" sz="1600" dirty="0" smtClean="0"/>
          </a:p>
          <a:p>
            <a:r>
              <a:rPr lang="de-DE" sz="1600" dirty="0" smtClean="0"/>
              <a:t> </a:t>
            </a:r>
            <a:r>
              <a:rPr lang="de-DE" sz="1015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015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015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015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015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015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015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015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015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015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015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015" dirty="0"/>
          </a:p>
          <a:p>
            <a:endParaRPr lang="de-DE" sz="1015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015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015" dirty="0"/>
          </a:p>
        </p:txBody>
      </p:sp>
      <p:sp>
        <p:nvSpPr>
          <p:cNvPr id="196" name="Rechteck 17">
            <a:extLst>
              <a:ext uri="{FF2B5EF4-FFF2-40B4-BE49-F238E27FC236}">
                <a16:creationId xmlns:a16="http://schemas.microsoft.com/office/drawing/2014/main" id="{241B3931-4D71-4036-A35F-6306AF2FDD78}"/>
              </a:ext>
            </a:extLst>
          </p:cNvPr>
          <p:cNvSpPr/>
          <p:nvPr/>
        </p:nvSpPr>
        <p:spPr>
          <a:xfrm>
            <a:off x="779707" y="7897959"/>
            <a:ext cx="1797287" cy="41767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de-DE" sz="2114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Classification</a:t>
            </a:r>
            <a:endParaRPr lang="de-DE" sz="2114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309" y="1643619"/>
            <a:ext cx="1290619" cy="17208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150" y="2490600"/>
            <a:ext cx="1244570" cy="165942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920" y="9919435"/>
            <a:ext cx="1159355" cy="154580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66" y="9070871"/>
            <a:ext cx="1106347" cy="14751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424" y="7859871"/>
            <a:ext cx="1250174" cy="12501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702" y="8305823"/>
            <a:ext cx="1250174" cy="12501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752694" y="3361289"/>
            <a:ext cx="15078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Training Environment</a:t>
            </a:r>
            <a:endParaRPr lang="en-US" sz="11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8288543" y="4143715"/>
            <a:ext cx="1123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Road Signs</a:t>
            </a:r>
            <a:endParaRPr lang="en-US" sz="11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7519101" y="9542009"/>
            <a:ext cx="13234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Data Augmentation</a:t>
            </a:r>
            <a:endParaRPr lang="en-US" sz="11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382882" y="9657825"/>
            <a:ext cx="14431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Classification Testing</a:t>
            </a:r>
            <a:endParaRPr lang="en-US" sz="11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557" y="2311729"/>
            <a:ext cx="1242048" cy="1242048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368256" y="3544050"/>
            <a:ext cx="15078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 smtClean="0"/>
              <a:t>JetRacer</a:t>
            </a:r>
            <a:r>
              <a:rPr lang="en-US" sz="1100" b="1" dirty="0" smtClean="0"/>
              <a:t> POV</a:t>
            </a:r>
            <a:endParaRPr lang="en-US" sz="1100" b="1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416" y="5325308"/>
            <a:ext cx="2412372" cy="180927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248" y="5325307"/>
            <a:ext cx="2412372" cy="180927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149" y="8253012"/>
            <a:ext cx="2116976" cy="158773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928" y="9840744"/>
            <a:ext cx="2116976" cy="158773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36" y="9840744"/>
            <a:ext cx="2116976" cy="158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44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ECA7BEBD55E2C45B9C7C3325B6F2577" ma:contentTypeVersion="16" ma:contentTypeDescription="Ein neues Dokument erstellen." ma:contentTypeScope="" ma:versionID="a571b335ca8c1ac69ca59f435f3de99b">
  <xsd:schema xmlns:xsd="http://www.w3.org/2001/XMLSchema" xmlns:xs="http://www.w3.org/2001/XMLSchema" xmlns:p="http://schemas.microsoft.com/office/2006/metadata/properties" xmlns:ns2="03c0e7e8-f53a-4518-96fe-29d669d9c5f6" xmlns:ns3="eae1e900-ed6f-4dbb-abac-63a1b6b549f8" targetNamespace="http://schemas.microsoft.com/office/2006/metadata/properties" ma:root="true" ma:fieldsID="e5911f12bf4686c0e401b0ada29186a7" ns2:_="" ns3:_="">
    <xsd:import namespace="03c0e7e8-f53a-4518-96fe-29d669d9c5f6"/>
    <xsd:import namespace="eae1e900-ed6f-4dbb-abac-63a1b6b549f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c0e7e8-f53a-4518-96fe-29d669d9c5f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ca0f5464-a0e8-4ea7-a47b-0046f0bf2cc2}" ma:internalName="TaxCatchAll" ma:showField="CatchAllData" ma:web="03c0e7e8-f53a-4518-96fe-29d669d9c5f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e1e900-ed6f-4dbb-abac-63a1b6b549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Bildmarkierungen" ma:readOnly="false" ma:fieldId="{5cf76f15-5ced-4ddc-b409-7134ff3c332f}" ma:taxonomyMulti="true" ma:sspId="dfe1d35b-310b-4849-9eb5-957b4d675a5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92E925E-59B8-4E89-81B0-7E4576C257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D9B4D97-B4E2-4584-8EF7-8F7BC91396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3c0e7e8-f53a-4518-96fe-29d669d9c5f6"/>
    <ds:schemaRef ds:uri="eae1e900-ed6f-4dbb-abac-63a1b6b549f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4946</TotalTime>
  <Words>99</Words>
  <Application>Microsoft Office PowerPoint</Application>
  <PresentationFormat>A3 Paper (297x420 mm)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Trebuchet MS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Wormland, Andreas</dc:creator>
  <cp:lastModifiedBy>alibeity77@gmail.com</cp:lastModifiedBy>
  <cp:revision>70</cp:revision>
  <dcterms:created xsi:type="dcterms:W3CDTF">2021-07-15T10:01:35Z</dcterms:created>
  <dcterms:modified xsi:type="dcterms:W3CDTF">2023-06-21T14:41:03Z</dcterms:modified>
</cp:coreProperties>
</file>