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3" r:id="rId5"/>
    <p:sldId id="270" r:id="rId6"/>
    <p:sldId id="271" r:id="rId7"/>
    <p:sldId id="272" r:id="rId8"/>
    <p:sldId id="274" r:id="rId9"/>
    <p:sldId id="275" r:id="rId10"/>
    <p:sldId id="276" r:id="rId11"/>
    <p:sldId id="277" r:id="rId12"/>
    <p:sldId id="278" r:id="rId13"/>
    <p:sldId id="279" r:id="rId14"/>
    <p:sldId id="285" r:id="rId15"/>
    <p:sldId id="280" r:id="rId16"/>
    <p:sldId id="281" r:id="rId17"/>
    <p:sldId id="286" r:id="rId18"/>
    <p:sldId id="287" r:id="rId19"/>
    <p:sldId id="282" r:id="rId20"/>
    <p:sldId id="283" r:id="rId21"/>
    <p:sldId id="290" r:id="rId22"/>
    <p:sldId id="288" r:id="rId23"/>
    <p:sldId id="289" r:id="rId24"/>
    <p:sldId id="291" r:id="rId25"/>
    <p:sldId id="292" r:id="rId26"/>
    <p:sldId id="293" r:id="rId27"/>
    <p:sldId id="307" r:id="rId28"/>
    <p:sldId id="308" r:id="rId29"/>
    <p:sldId id="299" r:id="rId30"/>
    <p:sldId id="300" r:id="rId31"/>
    <p:sldId id="301" r:id="rId32"/>
    <p:sldId id="29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Orta Stil 2 - Vurgu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13" autoAdjust="0"/>
    <p:restoredTop sz="94660"/>
  </p:normalViewPr>
  <p:slideViewPr>
    <p:cSldViewPr snapToGrid="0">
      <p:cViewPr varScale="1">
        <p:scale>
          <a:sx n="106" d="100"/>
          <a:sy n="106" d="100"/>
        </p:scale>
        <p:origin x="120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BAFF8D-4868-1B2C-E723-2587CDAB56F0}"/>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a:p>
        </p:txBody>
      </p:sp>
      <p:sp>
        <p:nvSpPr>
          <p:cNvPr id="3" name="Alt Başlık 2">
            <a:extLst>
              <a:ext uri="{FF2B5EF4-FFF2-40B4-BE49-F238E27FC236}">
                <a16:creationId xmlns:a16="http://schemas.microsoft.com/office/drawing/2014/main" id="{7BF0AF6E-B8EB-C922-E153-E29EDD7E25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4" name="Veri Yer Tutucusu 3">
            <a:extLst>
              <a:ext uri="{FF2B5EF4-FFF2-40B4-BE49-F238E27FC236}">
                <a16:creationId xmlns:a16="http://schemas.microsoft.com/office/drawing/2014/main" id="{BE9B3F88-BB18-8647-7D5A-15C6448E8B69}"/>
              </a:ext>
            </a:extLst>
          </p:cNvPr>
          <p:cNvSpPr>
            <a:spLocks noGrp="1"/>
          </p:cNvSpPr>
          <p:nvPr>
            <p:ph type="dt" sz="half" idx="10"/>
          </p:nvPr>
        </p:nvSpPr>
        <p:spPr/>
        <p:txBody>
          <a:bodyPr/>
          <a:lstStyle/>
          <a:p>
            <a:fld id="{CDFED367-E711-4165-AE6C-589E44EDCAF3}" type="datetimeFigureOut">
              <a:rPr lang="en-US" smtClean="0"/>
              <a:t>5/22/2024</a:t>
            </a:fld>
            <a:endParaRPr lang="en-US"/>
          </a:p>
        </p:txBody>
      </p:sp>
      <p:sp>
        <p:nvSpPr>
          <p:cNvPr id="5" name="Alt Bilgi Yer Tutucusu 4">
            <a:extLst>
              <a:ext uri="{FF2B5EF4-FFF2-40B4-BE49-F238E27FC236}">
                <a16:creationId xmlns:a16="http://schemas.microsoft.com/office/drawing/2014/main" id="{C0991A62-F2DB-9A0B-C3BF-9A3770EC5ABF}"/>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B9B8A9E8-C9E1-3B89-382F-63050269A4E0}"/>
              </a:ext>
            </a:extLst>
          </p:cNvPr>
          <p:cNvSpPr>
            <a:spLocks noGrp="1"/>
          </p:cNvSpPr>
          <p:nvPr>
            <p:ph type="sldNum" sz="quarter" idx="12"/>
          </p:nvPr>
        </p:nvSpPr>
        <p:spPr/>
        <p:txBody>
          <a:bodyPr/>
          <a:lstStyle/>
          <a:p>
            <a:fld id="{81572BAC-A3EF-4373-91AE-58E312B4068E}" type="slidenum">
              <a:rPr lang="en-US" smtClean="0"/>
              <a:t>‹#›</a:t>
            </a:fld>
            <a:endParaRPr lang="en-US"/>
          </a:p>
        </p:txBody>
      </p:sp>
    </p:spTree>
    <p:extLst>
      <p:ext uri="{BB962C8B-B14F-4D97-AF65-F5344CB8AC3E}">
        <p14:creationId xmlns:p14="http://schemas.microsoft.com/office/powerpoint/2010/main" val="3680644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D0EC09-05B9-673B-77BE-11496A1FD186}"/>
              </a:ext>
            </a:extLst>
          </p:cNvPr>
          <p:cNvSpPr>
            <a:spLocks noGrp="1"/>
          </p:cNvSpPr>
          <p:nvPr>
            <p:ph type="title"/>
          </p:nvPr>
        </p:nvSpPr>
        <p:spPr/>
        <p:txBody>
          <a:bodyPr/>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BD2490B6-D31C-815B-FE02-B9272A50020B}"/>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DD56550C-AE17-5656-8C97-BD7E46E4B37D}"/>
              </a:ext>
            </a:extLst>
          </p:cNvPr>
          <p:cNvSpPr>
            <a:spLocks noGrp="1"/>
          </p:cNvSpPr>
          <p:nvPr>
            <p:ph type="dt" sz="half" idx="10"/>
          </p:nvPr>
        </p:nvSpPr>
        <p:spPr/>
        <p:txBody>
          <a:bodyPr/>
          <a:lstStyle/>
          <a:p>
            <a:fld id="{CDFED367-E711-4165-AE6C-589E44EDCAF3}" type="datetimeFigureOut">
              <a:rPr lang="en-US" smtClean="0"/>
              <a:t>5/22/2024</a:t>
            </a:fld>
            <a:endParaRPr lang="en-US"/>
          </a:p>
        </p:txBody>
      </p:sp>
      <p:sp>
        <p:nvSpPr>
          <p:cNvPr id="5" name="Alt Bilgi Yer Tutucusu 4">
            <a:extLst>
              <a:ext uri="{FF2B5EF4-FFF2-40B4-BE49-F238E27FC236}">
                <a16:creationId xmlns:a16="http://schemas.microsoft.com/office/drawing/2014/main" id="{8BCD648F-E487-AE3D-D87D-481F53BC3124}"/>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7D18CAF3-DD0A-5BA0-74CE-6B3942B5B809}"/>
              </a:ext>
            </a:extLst>
          </p:cNvPr>
          <p:cNvSpPr>
            <a:spLocks noGrp="1"/>
          </p:cNvSpPr>
          <p:nvPr>
            <p:ph type="sldNum" sz="quarter" idx="12"/>
          </p:nvPr>
        </p:nvSpPr>
        <p:spPr/>
        <p:txBody>
          <a:bodyPr/>
          <a:lstStyle/>
          <a:p>
            <a:fld id="{81572BAC-A3EF-4373-91AE-58E312B4068E}" type="slidenum">
              <a:rPr lang="en-US" smtClean="0"/>
              <a:t>‹#›</a:t>
            </a:fld>
            <a:endParaRPr lang="en-US"/>
          </a:p>
        </p:txBody>
      </p:sp>
    </p:spTree>
    <p:extLst>
      <p:ext uri="{BB962C8B-B14F-4D97-AF65-F5344CB8AC3E}">
        <p14:creationId xmlns:p14="http://schemas.microsoft.com/office/powerpoint/2010/main" val="2787303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9B72E97B-F0F7-5578-8DA8-7FDD31948167}"/>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B25F210E-DCA1-7A14-8314-EC295F19D7D6}"/>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6B36DB3B-AF2B-87BD-697B-6BE9A4CB2A01}"/>
              </a:ext>
            </a:extLst>
          </p:cNvPr>
          <p:cNvSpPr>
            <a:spLocks noGrp="1"/>
          </p:cNvSpPr>
          <p:nvPr>
            <p:ph type="dt" sz="half" idx="10"/>
          </p:nvPr>
        </p:nvSpPr>
        <p:spPr/>
        <p:txBody>
          <a:bodyPr/>
          <a:lstStyle/>
          <a:p>
            <a:fld id="{CDFED367-E711-4165-AE6C-589E44EDCAF3}" type="datetimeFigureOut">
              <a:rPr lang="en-US" smtClean="0"/>
              <a:t>5/22/2024</a:t>
            </a:fld>
            <a:endParaRPr lang="en-US"/>
          </a:p>
        </p:txBody>
      </p:sp>
      <p:sp>
        <p:nvSpPr>
          <p:cNvPr id="5" name="Alt Bilgi Yer Tutucusu 4">
            <a:extLst>
              <a:ext uri="{FF2B5EF4-FFF2-40B4-BE49-F238E27FC236}">
                <a16:creationId xmlns:a16="http://schemas.microsoft.com/office/drawing/2014/main" id="{4410382D-19B3-1DDE-39D6-F58948115EAD}"/>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CBF153EA-88F6-71E7-939F-AE9408AA74F7}"/>
              </a:ext>
            </a:extLst>
          </p:cNvPr>
          <p:cNvSpPr>
            <a:spLocks noGrp="1"/>
          </p:cNvSpPr>
          <p:nvPr>
            <p:ph type="sldNum" sz="quarter" idx="12"/>
          </p:nvPr>
        </p:nvSpPr>
        <p:spPr/>
        <p:txBody>
          <a:bodyPr/>
          <a:lstStyle/>
          <a:p>
            <a:fld id="{81572BAC-A3EF-4373-91AE-58E312B4068E}" type="slidenum">
              <a:rPr lang="en-US" smtClean="0"/>
              <a:t>‹#›</a:t>
            </a:fld>
            <a:endParaRPr lang="en-US"/>
          </a:p>
        </p:txBody>
      </p:sp>
    </p:spTree>
    <p:extLst>
      <p:ext uri="{BB962C8B-B14F-4D97-AF65-F5344CB8AC3E}">
        <p14:creationId xmlns:p14="http://schemas.microsoft.com/office/powerpoint/2010/main" val="1816843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49F179-CE89-5270-B2D7-E921B7259DAD}"/>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D86F0E73-2D47-E6DB-FDE9-2C27B88B3C8E}"/>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BEA895F9-1D74-594E-647C-4EADEFE22A80}"/>
              </a:ext>
            </a:extLst>
          </p:cNvPr>
          <p:cNvSpPr>
            <a:spLocks noGrp="1"/>
          </p:cNvSpPr>
          <p:nvPr>
            <p:ph type="dt" sz="half" idx="10"/>
          </p:nvPr>
        </p:nvSpPr>
        <p:spPr/>
        <p:txBody>
          <a:bodyPr/>
          <a:lstStyle/>
          <a:p>
            <a:fld id="{CDFED367-E711-4165-AE6C-589E44EDCAF3}" type="datetimeFigureOut">
              <a:rPr lang="en-US" smtClean="0"/>
              <a:t>5/22/2024</a:t>
            </a:fld>
            <a:endParaRPr lang="en-US"/>
          </a:p>
        </p:txBody>
      </p:sp>
      <p:sp>
        <p:nvSpPr>
          <p:cNvPr id="5" name="Alt Bilgi Yer Tutucusu 4">
            <a:extLst>
              <a:ext uri="{FF2B5EF4-FFF2-40B4-BE49-F238E27FC236}">
                <a16:creationId xmlns:a16="http://schemas.microsoft.com/office/drawing/2014/main" id="{715A4FC3-8A77-66AA-51A2-72653194E33F}"/>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18428480-597B-4AAF-6ABC-CEF9F14FD2D4}"/>
              </a:ext>
            </a:extLst>
          </p:cNvPr>
          <p:cNvSpPr>
            <a:spLocks noGrp="1"/>
          </p:cNvSpPr>
          <p:nvPr>
            <p:ph type="sldNum" sz="quarter" idx="12"/>
          </p:nvPr>
        </p:nvSpPr>
        <p:spPr/>
        <p:txBody>
          <a:bodyPr/>
          <a:lstStyle/>
          <a:p>
            <a:fld id="{81572BAC-A3EF-4373-91AE-58E312B4068E}" type="slidenum">
              <a:rPr lang="en-US" smtClean="0"/>
              <a:t>‹#›</a:t>
            </a:fld>
            <a:endParaRPr lang="en-US"/>
          </a:p>
        </p:txBody>
      </p:sp>
    </p:spTree>
    <p:extLst>
      <p:ext uri="{BB962C8B-B14F-4D97-AF65-F5344CB8AC3E}">
        <p14:creationId xmlns:p14="http://schemas.microsoft.com/office/powerpoint/2010/main" val="1029701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9760BE-EAE8-9B00-0118-8639F8CF4947}"/>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E162D899-2B42-4C48-607F-7BF4F10F875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55F86A1F-84A4-3ED1-0A13-3732BABACDE7}"/>
              </a:ext>
            </a:extLst>
          </p:cNvPr>
          <p:cNvSpPr>
            <a:spLocks noGrp="1"/>
          </p:cNvSpPr>
          <p:nvPr>
            <p:ph type="dt" sz="half" idx="10"/>
          </p:nvPr>
        </p:nvSpPr>
        <p:spPr/>
        <p:txBody>
          <a:bodyPr/>
          <a:lstStyle/>
          <a:p>
            <a:fld id="{CDFED367-E711-4165-AE6C-589E44EDCAF3}" type="datetimeFigureOut">
              <a:rPr lang="en-US" smtClean="0"/>
              <a:t>5/22/2024</a:t>
            </a:fld>
            <a:endParaRPr lang="en-US"/>
          </a:p>
        </p:txBody>
      </p:sp>
      <p:sp>
        <p:nvSpPr>
          <p:cNvPr id="5" name="Alt Bilgi Yer Tutucusu 4">
            <a:extLst>
              <a:ext uri="{FF2B5EF4-FFF2-40B4-BE49-F238E27FC236}">
                <a16:creationId xmlns:a16="http://schemas.microsoft.com/office/drawing/2014/main" id="{7F5381AE-6CC3-2623-FA23-79C2B5E3A218}"/>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8F27578F-2717-65A8-F0A0-F9E43802EC18}"/>
              </a:ext>
            </a:extLst>
          </p:cNvPr>
          <p:cNvSpPr>
            <a:spLocks noGrp="1"/>
          </p:cNvSpPr>
          <p:nvPr>
            <p:ph type="sldNum" sz="quarter" idx="12"/>
          </p:nvPr>
        </p:nvSpPr>
        <p:spPr/>
        <p:txBody>
          <a:bodyPr/>
          <a:lstStyle/>
          <a:p>
            <a:fld id="{81572BAC-A3EF-4373-91AE-58E312B4068E}" type="slidenum">
              <a:rPr lang="en-US" smtClean="0"/>
              <a:t>‹#›</a:t>
            </a:fld>
            <a:endParaRPr lang="en-US"/>
          </a:p>
        </p:txBody>
      </p:sp>
    </p:spTree>
    <p:extLst>
      <p:ext uri="{BB962C8B-B14F-4D97-AF65-F5344CB8AC3E}">
        <p14:creationId xmlns:p14="http://schemas.microsoft.com/office/powerpoint/2010/main" val="2076006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B9C46F-C681-4136-5966-5D0192FEB5E7}"/>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40BB3E65-BE19-E376-5B9F-4ED19AF87436}"/>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İçerik Yer Tutucusu 3">
            <a:extLst>
              <a:ext uri="{FF2B5EF4-FFF2-40B4-BE49-F238E27FC236}">
                <a16:creationId xmlns:a16="http://schemas.microsoft.com/office/drawing/2014/main" id="{9010CB38-DBAB-67F2-5CF1-D4E1E349A422}"/>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Veri Yer Tutucusu 4">
            <a:extLst>
              <a:ext uri="{FF2B5EF4-FFF2-40B4-BE49-F238E27FC236}">
                <a16:creationId xmlns:a16="http://schemas.microsoft.com/office/drawing/2014/main" id="{E0A87F45-1A4A-C718-6C37-199972B816CF}"/>
              </a:ext>
            </a:extLst>
          </p:cNvPr>
          <p:cNvSpPr>
            <a:spLocks noGrp="1"/>
          </p:cNvSpPr>
          <p:nvPr>
            <p:ph type="dt" sz="half" idx="10"/>
          </p:nvPr>
        </p:nvSpPr>
        <p:spPr/>
        <p:txBody>
          <a:bodyPr/>
          <a:lstStyle/>
          <a:p>
            <a:fld id="{CDFED367-E711-4165-AE6C-589E44EDCAF3}" type="datetimeFigureOut">
              <a:rPr lang="en-US" smtClean="0"/>
              <a:t>5/22/2024</a:t>
            </a:fld>
            <a:endParaRPr lang="en-US"/>
          </a:p>
        </p:txBody>
      </p:sp>
      <p:sp>
        <p:nvSpPr>
          <p:cNvPr id="6" name="Alt Bilgi Yer Tutucusu 5">
            <a:extLst>
              <a:ext uri="{FF2B5EF4-FFF2-40B4-BE49-F238E27FC236}">
                <a16:creationId xmlns:a16="http://schemas.microsoft.com/office/drawing/2014/main" id="{6EFB828D-8737-292D-D2DD-4C5204D21FF5}"/>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2668E578-6B94-8795-BB69-327D66BB3399}"/>
              </a:ext>
            </a:extLst>
          </p:cNvPr>
          <p:cNvSpPr>
            <a:spLocks noGrp="1"/>
          </p:cNvSpPr>
          <p:nvPr>
            <p:ph type="sldNum" sz="quarter" idx="12"/>
          </p:nvPr>
        </p:nvSpPr>
        <p:spPr/>
        <p:txBody>
          <a:bodyPr/>
          <a:lstStyle/>
          <a:p>
            <a:fld id="{81572BAC-A3EF-4373-91AE-58E312B4068E}" type="slidenum">
              <a:rPr lang="en-US" smtClean="0"/>
              <a:t>‹#›</a:t>
            </a:fld>
            <a:endParaRPr lang="en-US"/>
          </a:p>
        </p:txBody>
      </p:sp>
    </p:spTree>
    <p:extLst>
      <p:ext uri="{BB962C8B-B14F-4D97-AF65-F5344CB8AC3E}">
        <p14:creationId xmlns:p14="http://schemas.microsoft.com/office/powerpoint/2010/main" val="1565436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005132-A9FF-7F45-CE14-FC8D66A6EFA4}"/>
              </a:ext>
            </a:extLst>
          </p:cNvPr>
          <p:cNvSpPr>
            <a:spLocks noGrp="1"/>
          </p:cNvSpPr>
          <p:nvPr>
            <p:ph type="title"/>
          </p:nvPr>
        </p:nvSpPr>
        <p:spPr>
          <a:xfrm>
            <a:off x="839788" y="365125"/>
            <a:ext cx="10515600" cy="1325563"/>
          </a:xfrm>
        </p:spPr>
        <p:txBody>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84CE491F-BBEB-F2A2-5747-A82CAFD718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CAFD397F-8989-3D4F-46C7-AF5762C70184}"/>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Metin Yer Tutucusu 4">
            <a:extLst>
              <a:ext uri="{FF2B5EF4-FFF2-40B4-BE49-F238E27FC236}">
                <a16:creationId xmlns:a16="http://schemas.microsoft.com/office/drawing/2014/main" id="{E7F69FF1-412C-6620-0C87-5F8E72DFBC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D029644A-C6C5-231F-F1A6-92DC33FDEA99}"/>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Veri Yer Tutucusu 6">
            <a:extLst>
              <a:ext uri="{FF2B5EF4-FFF2-40B4-BE49-F238E27FC236}">
                <a16:creationId xmlns:a16="http://schemas.microsoft.com/office/drawing/2014/main" id="{FD3093E6-5A3D-8429-5B81-46DE35F4F3B3}"/>
              </a:ext>
            </a:extLst>
          </p:cNvPr>
          <p:cNvSpPr>
            <a:spLocks noGrp="1"/>
          </p:cNvSpPr>
          <p:nvPr>
            <p:ph type="dt" sz="half" idx="10"/>
          </p:nvPr>
        </p:nvSpPr>
        <p:spPr/>
        <p:txBody>
          <a:bodyPr/>
          <a:lstStyle/>
          <a:p>
            <a:fld id="{CDFED367-E711-4165-AE6C-589E44EDCAF3}" type="datetimeFigureOut">
              <a:rPr lang="en-US" smtClean="0"/>
              <a:t>5/22/2024</a:t>
            </a:fld>
            <a:endParaRPr lang="en-US"/>
          </a:p>
        </p:txBody>
      </p:sp>
      <p:sp>
        <p:nvSpPr>
          <p:cNvPr id="8" name="Alt Bilgi Yer Tutucusu 7">
            <a:extLst>
              <a:ext uri="{FF2B5EF4-FFF2-40B4-BE49-F238E27FC236}">
                <a16:creationId xmlns:a16="http://schemas.microsoft.com/office/drawing/2014/main" id="{5614123B-48D9-3740-056B-AB71D2FC3FAB}"/>
              </a:ext>
            </a:extLst>
          </p:cNvPr>
          <p:cNvSpPr>
            <a:spLocks noGrp="1"/>
          </p:cNvSpPr>
          <p:nvPr>
            <p:ph type="ftr" sz="quarter" idx="11"/>
          </p:nvPr>
        </p:nvSpPr>
        <p:spPr/>
        <p:txBody>
          <a:bodyPr/>
          <a:lstStyle/>
          <a:p>
            <a:endParaRPr lang="en-US"/>
          </a:p>
        </p:txBody>
      </p:sp>
      <p:sp>
        <p:nvSpPr>
          <p:cNvPr id="9" name="Slayt Numarası Yer Tutucusu 8">
            <a:extLst>
              <a:ext uri="{FF2B5EF4-FFF2-40B4-BE49-F238E27FC236}">
                <a16:creationId xmlns:a16="http://schemas.microsoft.com/office/drawing/2014/main" id="{AD378D3E-553E-1D05-82FE-53AE8CC632CF}"/>
              </a:ext>
            </a:extLst>
          </p:cNvPr>
          <p:cNvSpPr>
            <a:spLocks noGrp="1"/>
          </p:cNvSpPr>
          <p:nvPr>
            <p:ph type="sldNum" sz="quarter" idx="12"/>
          </p:nvPr>
        </p:nvSpPr>
        <p:spPr/>
        <p:txBody>
          <a:bodyPr/>
          <a:lstStyle/>
          <a:p>
            <a:fld id="{81572BAC-A3EF-4373-91AE-58E312B4068E}" type="slidenum">
              <a:rPr lang="en-US" smtClean="0"/>
              <a:t>‹#›</a:t>
            </a:fld>
            <a:endParaRPr lang="en-US"/>
          </a:p>
        </p:txBody>
      </p:sp>
    </p:spTree>
    <p:extLst>
      <p:ext uri="{BB962C8B-B14F-4D97-AF65-F5344CB8AC3E}">
        <p14:creationId xmlns:p14="http://schemas.microsoft.com/office/powerpoint/2010/main" val="3098504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FF9270-2441-4539-CDA6-A663921CCC5E}"/>
              </a:ext>
            </a:extLst>
          </p:cNvPr>
          <p:cNvSpPr>
            <a:spLocks noGrp="1"/>
          </p:cNvSpPr>
          <p:nvPr>
            <p:ph type="title"/>
          </p:nvPr>
        </p:nvSpPr>
        <p:spPr/>
        <p:txBody>
          <a:bodyPr/>
          <a:lstStyle/>
          <a:p>
            <a:r>
              <a:rPr lang="tr-TR"/>
              <a:t>Asıl başlık stilini düzenlemek için tıklayın</a:t>
            </a:r>
            <a:endParaRPr lang="en-US"/>
          </a:p>
        </p:txBody>
      </p:sp>
      <p:sp>
        <p:nvSpPr>
          <p:cNvPr id="3" name="Veri Yer Tutucusu 2">
            <a:extLst>
              <a:ext uri="{FF2B5EF4-FFF2-40B4-BE49-F238E27FC236}">
                <a16:creationId xmlns:a16="http://schemas.microsoft.com/office/drawing/2014/main" id="{B5571DF3-C5F6-8A94-6F1F-4B5A625A47BA}"/>
              </a:ext>
            </a:extLst>
          </p:cNvPr>
          <p:cNvSpPr>
            <a:spLocks noGrp="1"/>
          </p:cNvSpPr>
          <p:nvPr>
            <p:ph type="dt" sz="half" idx="10"/>
          </p:nvPr>
        </p:nvSpPr>
        <p:spPr/>
        <p:txBody>
          <a:bodyPr/>
          <a:lstStyle/>
          <a:p>
            <a:fld id="{CDFED367-E711-4165-AE6C-589E44EDCAF3}" type="datetimeFigureOut">
              <a:rPr lang="en-US" smtClean="0"/>
              <a:t>5/22/2024</a:t>
            </a:fld>
            <a:endParaRPr lang="en-US"/>
          </a:p>
        </p:txBody>
      </p:sp>
      <p:sp>
        <p:nvSpPr>
          <p:cNvPr id="4" name="Alt Bilgi Yer Tutucusu 3">
            <a:extLst>
              <a:ext uri="{FF2B5EF4-FFF2-40B4-BE49-F238E27FC236}">
                <a16:creationId xmlns:a16="http://schemas.microsoft.com/office/drawing/2014/main" id="{3ECBDFA7-F508-66C2-F645-D2F415BFCD4F}"/>
              </a:ext>
            </a:extLst>
          </p:cNvPr>
          <p:cNvSpPr>
            <a:spLocks noGrp="1"/>
          </p:cNvSpPr>
          <p:nvPr>
            <p:ph type="ftr" sz="quarter" idx="11"/>
          </p:nvPr>
        </p:nvSpPr>
        <p:spPr/>
        <p:txBody>
          <a:bodyPr/>
          <a:lstStyle/>
          <a:p>
            <a:endParaRPr lang="en-US"/>
          </a:p>
        </p:txBody>
      </p:sp>
      <p:sp>
        <p:nvSpPr>
          <p:cNvPr id="5" name="Slayt Numarası Yer Tutucusu 4">
            <a:extLst>
              <a:ext uri="{FF2B5EF4-FFF2-40B4-BE49-F238E27FC236}">
                <a16:creationId xmlns:a16="http://schemas.microsoft.com/office/drawing/2014/main" id="{374B2585-621E-7E97-148E-6DD96BEF4E0B}"/>
              </a:ext>
            </a:extLst>
          </p:cNvPr>
          <p:cNvSpPr>
            <a:spLocks noGrp="1"/>
          </p:cNvSpPr>
          <p:nvPr>
            <p:ph type="sldNum" sz="quarter" idx="12"/>
          </p:nvPr>
        </p:nvSpPr>
        <p:spPr/>
        <p:txBody>
          <a:bodyPr/>
          <a:lstStyle/>
          <a:p>
            <a:fld id="{81572BAC-A3EF-4373-91AE-58E312B4068E}" type="slidenum">
              <a:rPr lang="en-US" smtClean="0"/>
              <a:t>‹#›</a:t>
            </a:fld>
            <a:endParaRPr lang="en-US"/>
          </a:p>
        </p:txBody>
      </p:sp>
    </p:spTree>
    <p:extLst>
      <p:ext uri="{BB962C8B-B14F-4D97-AF65-F5344CB8AC3E}">
        <p14:creationId xmlns:p14="http://schemas.microsoft.com/office/powerpoint/2010/main" val="4155682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53E1939F-7772-4054-940C-FDB9E56FA977}"/>
              </a:ext>
            </a:extLst>
          </p:cNvPr>
          <p:cNvSpPr>
            <a:spLocks noGrp="1"/>
          </p:cNvSpPr>
          <p:nvPr>
            <p:ph type="dt" sz="half" idx="10"/>
          </p:nvPr>
        </p:nvSpPr>
        <p:spPr/>
        <p:txBody>
          <a:bodyPr/>
          <a:lstStyle/>
          <a:p>
            <a:fld id="{CDFED367-E711-4165-AE6C-589E44EDCAF3}" type="datetimeFigureOut">
              <a:rPr lang="en-US" smtClean="0"/>
              <a:t>5/22/2024</a:t>
            </a:fld>
            <a:endParaRPr lang="en-US"/>
          </a:p>
        </p:txBody>
      </p:sp>
      <p:sp>
        <p:nvSpPr>
          <p:cNvPr id="3" name="Alt Bilgi Yer Tutucusu 2">
            <a:extLst>
              <a:ext uri="{FF2B5EF4-FFF2-40B4-BE49-F238E27FC236}">
                <a16:creationId xmlns:a16="http://schemas.microsoft.com/office/drawing/2014/main" id="{B1B5C344-EF71-304D-DD8B-5BA3D30977E9}"/>
              </a:ext>
            </a:extLst>
          </p:cNvPr>
          <p:cNvSpPr>
            <a:spLocks noGrp="1"/>
          </p:cNvSpPr>
          <p:nvPr>
            <p:ph type="ftr" sz="quarter" idx="11"/>
          </p:nvPr>
        </p:nvSpPr>
        <p:spPr/>
        <p:txBody>
          <a:bodyPr/>
          <a:lstStyle/>
          <a:p>
            <a:endParaRPr lang="en-US"/>
          </a:p>
        </p:txBody>
      </p:sp>
      <p:sp>
        <p:nvSpPr>
          <p:cNvPr id="4" name="Slayt Numarası Yer Tutucusu 3">
            <a:extLst>
              <a:ext uri="{FF2B5EF4-FFF2-40B4-BE49-F238E27FC236}">
                <a16:creationId xmlns:a16="http://schemas.microsoft.com/office/drawing/2014/main" id="{5E75757F-3410-B3E5-1E00-1A411B7813C1}"/>
              </a:ext>
            </a:extLst>
          </p:cNvPr>
          <p:cNvSpPr>
            <a:spLocks noGrp="1"/>
          </p:cNvSpPr>
          <p:nvPr>
            <p:ph type="sldNum" sz="quarter" idx="12"/>
          </p:nvPr>
        </p:nvSpPr>
        <p:spPr/>
        <p:txBody>
          <a:bodyPr/>
          <a:lstStyle/>
          <a:p>
            <a:fld id="{81572BAC-A3EF-4373-91AE-58E312B4068E}" type="slidenum">
              <a:rPr lang="en-US" smtClean="0"/>
              <a:t>‹#›</a:t>
            </a:fld>
            <a:endParaRPr lang="en-US"/>
          </a:p>
        </p:txBody>
      </p:sp>
    </p:spTree>
    <p:extLst>
      <p:ext uri="{BB962C8B-B14F-4D97-AF65-F5344CB8AC3E}">
        <p14:creationId xmlns:p14="http://schemas.microsoft.com/office/powerpoint/2010/main" val="1461410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B40A47-825F-DFAB-0978-46B01A0B0445}"/>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7F8969FD-C9C1-221E-AE41-58021DAAEE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Metin Yer Tutucusu 3">
            <a:extLst>
              <a:ext uri="{FF2B5EF4-FFF2-40B4-BE49-F238E27FC236}">
                <a16:creationId xmlns:a16="http://schemas.microsoft.com/office/drawing/2014/main" id="{C5516358-1EF1-F088-B3DF-9A4C321513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835DFEA-85C2-4770-4D3A-5D951E974B4E}"/>
              </a:ext>
            </a:extLst>
          </p:cNvPr>
          <p:cNvSpPr>
            <a:spLocks noGrp="1"/>
          </p:cNvSpPr>
          <p:nvPr>
            <p:ph type="dt" sz="half" idx="10"/>
          </p:nvPr>
        </p:nvSpPr>
        <p:spPr/>
        <p:txBody>
          <a:bodyPr/>
          <a:lstStyle/>
          <a:p>
            <a:fld id="{CDFED367-E711-4165-AE6C-589E44EDCAF3}" type="datetimeFigureOut">
              <a:rPr lang="en-US" smtClean="0"/>
              <a:t>5/22/2024</a:t>
            </a:fld>
            <a:endParaRPr lang="en-US"/>
          </a:p>
        </p:txBody>
      </p:sp>
      <p:sp>
        <p:nvSpPr>
          <p:cNvPr id="6" name="Alt Bilgi Yer Tutucusu 5">
            <a:extLst>
              <a:ext uri="{FF2B5EF4-FFF2-40B4-BE49-F238E27FC236}">
                <a16:creationId xmlns:a16="http://schemas.microsoft.com/office/drawing/2014/main" id="{5775CCFA-3E42-023E-97CA-7428FF58EFD5}"/>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C2D5C368-3DA8-9D3F-3CD6-7F2BD4C83379}"/>
              </a:ext>
            </a:extLst>
          </p:cNvPr>
          <p:cNvSpPr>
            <a:spLocks noGrp="1"/>
          </p:cNvSpPr>
          <p:nvPr>
            <p:ph type="sldNum" sz="quarter" idx="12"/>
          </p:nvPr>
        </p:nvSpPr>
        <p:spPr/>
        <p:txBody>
          <a:bodyPr/>
          <a:lstStyle/>
          <a:p>
            <a:fld id="{81572BAC-A3EF-4373-91AE-58E312B4068E}" type="slidenum">
              <a:rPr lang="en-US" smtClean="0"/>
              <a:t>‹#›</a:t>
            </a:fld>
            <a:endParaRPr lang="en-US"/>
          </a:p>
        </p:txBody>
      </p:sp>
    </p:spTree>
    <p:extLst>
      <p:ext uri="{BB962C8B-B14F-4D97-AF65-F5344CB8AC3E}">
        <p14:creationId xmlns:p14="http://schemas.microsoft.com/office/powerpoint/2010/main" val="4240503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9B3B21-31ED-FC66-6BF3-5B21B2B0BA2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Resim Yer Tutucusu 2">
            <a:extLst>
              <a:ext uri="{FF2B5EF4-FFF2-40B4-BE49-F238E27FC236}">
                <a16:creationId xmlns:a16="http://schemas.microsoft.com/office/drawing/2014/main" id="{18283143-2179-A3B2-ED53-A1625784CE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a:extLst>
              <a:ext uri="{FF2B5EF4-FFF2-40B4-BE49-F238E27FC236}">
                <a16:creationId xmlns:a16="http://schemas.microsoft.com/office/drawing/2014/main" id="{E080CCAE-9476-0766-6D68-2DD8645E4B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6BCB43D-7AD7-597A-82D1-450EF7C32CD6}"/>
              </a:ext>
            </a:extLst>
          </p:cNvPr>
          <p:cNvSpPr>
            <a:spLocks noGrp="1"/>
          </p:cNvSpPr>
          <p:nvPr>
            <p:ph type="dt" sz="half" idx="10"/>
          </p:nvPr>
        </p:nvSpPr>
        <p:spPr/>
        <p:txBody>
          <a:bodyPr/>
          <a:lstStyle/>
          <a:p>
            <a:fld id="{CDFED367-E711-4165-AE6C-589E44EDCAF3}" type="datetimeFigureOut">
              <a:rPr lang="en-US" smtClean="0"/>
              <a:t>5/22/2024</a:t>
            </a:fld>
            <a:endParaRPr lang="en-US"/>
          </a:p>
        </p:txBody>
      </p:sp>
      <p:sp>
        <p:nvSpPr>
          <p:cNvPr id="6" name="Alt Bilgi Yer Tutucusu 5">
            <a:extLst>
              <a:ext uri="{FF2B5EF4-FFF2-40B4-BE49-F238E27FC236}">
                <a16:creationId xmlns:a16="http://schemas.microsoft.com/office/drawing/2014/main" id="{647B1A05-BD98-5B79-D0A7-B759B7B84265}"/>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1B4532C3-3E50-12D6-0736-4AF78EAFE13F}"/>
              </a:ext>
            </a:extLst>
          </p:cNvPr>
          <p:cNvSpPr>
            <a:spLocks noGrp="1"/>
          </p:cNvSpPr>
          <p:nvPr>
            <p:ph type="sldNum" sz="quarter" idx="12"/>
          </p:nvPr>
        </p:nvSpPr>
        <p:spPr/>
        <p:txBody>
          <a:bodyPr/>
          <a:lstStyle/>
          <a:p>
            <a:fld id="{81572BAC-A3EF-4373-91AE-58E312B4068E}" type="slidenum">
              <a:rPr lang="en-US" smtClean="0"/>
              <a:t>‹#›</a:t>
            </a:fld>
            <a:endParaRPr lang="en-US"/>
          </a:p>
        </p:txBody>
      </p:sp>
    </p:spTree>
    <p:extLst>
      <p:ext uri="{BB962C8B-B14F-4D97-AF65-F5344CB8AC3E}">
        <p14:creationId xmlns:p14="http://schemas.microsoft.com/office/powerpoint/2010/main" val="917772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6D143609-0A26-C8B6-011C-0A780D8874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509446C4-759E-69B0-2978-2550C6256B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039D2689-F167-22C3-3648-7578EDC88D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DFED367-E711-4165-AE6C-589E44EDCAF3}" type="datetimeFigureOut">
              <a:rPr lang="en-US" smtClean="0"/>
              <a:t>5/22/2024</a:t>
            </a:fld>
            <a:endParaRPr lang="en-US"/>
          </a:p>
        </p:txBody>
      </p:sp>
      <p:sp>
        <p:nvSpPr>
          <p:cNvPr id="5" name="Alt Bilgi Yer Tutucusu 4">
            <a:extLst>
              <a:ext uri="{FF2B5EF4-FFF2-40B4-BE49-F238E27FC236}">
                <a16:creationId xmlns:a16="http://schemas.microsoft.com/office/drawing/2014/main" id="{B7D9B19C-7696-200B-3631-5AB0FCCD36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ayt Numarası Yer Tutucusu 5">
            <a:extLst>
              <a:ext uri="{FF2B5EF4-FFF2-40B4-BE49-F238E27FC236}">
                <a16:creationId xmlns:a16="http://schemas.microsoft.com/office/drawing/2014/main" id="{76900A35-E65B-EE14-CA79-43A826F594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1572BAC-A3EF-4373-91AE-58E312B4068E}" type="slidenum">
              <a:rPr lang="en-US" smtClean="0"/>
              <a:t>‹#›</a:t>
            </a:fld>
            <a:endParaRPr lang="en-US"/>
          </a:p>
        </p:txBody>
      </p:sp>
    </p:spTree>
    <p:extLst>
      <p:ext uri="{BB962C8B-B14F-4D97-AF65-F5344CB8AC3E}">
        <p14:creationId xmlns:p14="http://schemas.microsoft.com/office/powerpoint/2010/main" val="640862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hyperlink" Target="https://www.mongodb.com/products/platform/atlas-database"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atlas.mongodb.com/sample-data/available-sample-datasets/"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docs.elastic.co/integrations/mongodb_atlas" TargetMode="External"/><Relationship Id="rId3" Type="http://schemas.openxmlformats.org/officeDocument/2006/relationships/hyperlink" Target="https://www.mongodb.com/" TargetMode="External"/><Relationship Id="rId7" Type="http://schemas.openxmlformats.org/officeDocument/2006/relationships/hyperlink" Target="https://www.mongodb.com/docs/atlas/tutorial/create-new-cluster/"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github.com/mongodb" TargetMode="External"/><Relationship Id="rId5" Type="http://schemas.openxmlformats.org/officeDocument/2006/relationships/hyperlink" Target="https://www.youtube.com/watch?v=c2M-rlkkT5o&amp;t=1796s" TargetMode="External"/><Relationship Id="rId4" Type="http://schemas.openxmlformats.org/officeDocument/2006/relationships/hyperlink" Target="https://www.w3schools.com/mongodb/" TargetMode="External"/><Relationship Id="rId9" Type="http://schemas.openxmlformats.org/officeDocument/2006/relationships/hyperlink" Target="https://www.mongodb.com/docs/atlas/sample-data/sample-airbnb/"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ongoDB'de View Kavramı. Selamlar, bir başka MongoDB yazımla… | by Bilal  Yıldırım | Medium">
            <a:extLst>
              <a:ext uri="{FF2B5EF4-FFF2-40B4-BE49-F238E27FC236}">
                <a16:creationId xmlns:a16="http://schemas.microsoft.com/office/drawing/2014/main" id="{249D382D-3B82-851F-AA66-748F02FB2B70}"/>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4865" r="6246"/>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Başlık 1">
            <a:extLst>
              <a:ext uri="{FF2B5EF4-FFF2-40B4-BE49-F238E27FC236}">
                <a16:creationId xmlns:a16="http://schemas.microsoft.com/office/drawing/2014/main" id="{52246083-CE3E-C257-B70A-FC35F1DB081F}"/>
              </a:ext>
            </a:extLst>
          </p:cNvPr>
          <p:cNvSpPr>
            <a:spLocks noGrp="1"/>
          </p:cNvSpPr>
          <p:nvPr>
            <p:ph type="ctrTitle"/>
          </p:nvPr>
        </p:nvSpPr>
        <p:spPr>
          <a:xfrm>
            <a:off x="1374710" y="149942"/>
            <a:ext cx="9144000" cy="2900518"/>
          </a:xfrm>
        </p:spPr>
        <p:txBody>
          <a:bodyPr>
            <a:normAutofit/>
          </a:bodyPr>
          <a:lstStyle/>
          <a:p>
            <a:r>
              <a:rPr lang="tr-TR" dirty="0" err="1">
                <a:solidFill>
                  <a:srgbClr val="FFFFFF"/>
                </a:solidFill>
              </a:rPr>
              <a:t>Seng</a:t>
            </a:r>
            <a:r>
              <a:rPr lang="tr-TR" dirty="0">
                <a:solidFill>
                  <a:srgbClr val="FFFFFF"/>
                </a:solidFill>
              </a:rPr>
              <a:t> 477</a:t>
            </a:r>
            <a:br>
              <a:rPr lang="tr-TR" dirty="0">
                <a:solidFill>
                  <a:srgbClr val="FFFFFF"/>
                </a:solidFill>
              </a:rPr>
            </a:br>
            <a:r>
              <a:rPr lang="tr-TR" dirty="0" err="1">
                <a:solidFill>
                  <a:srgbClr val="FFFFFF"/>
                </a:solidFill>
              </a:rPr>
              <a:t>Term</a:t>
            </a:r>
            <a:r>
              <a:rPr lang="tr-TR" dirty="0">
                <a:solidFill>
                  <a:srgbClr val="FFFFFF"/>
                </a:solidFill>
              </a:rPr>
              <a:t> Project</a:t>
            </a:r>
            <a:endParaRPr lang="en-US" dirty="0">
              <a:solidFill>
                <a:srgbClr val="FFFFFF"/>
              </a:solidFill>
            </a:endParaRPr>
          </a:p>
        </p:txBody>
      </p:sp>
      <p:sp>
        <p:nvSpPr>
          <p:cNvPr id="3" name="Alt Başlık 2">
            <a:extLst>
              <a:ext uri="{FF2B5EF4-FFF2-40B4-BE49-F238E27FC236}">
                <a16:creationId xmlns:a16="http://schemas.microsoft.com/office/drawing/2014/main" id="{E9B0724E-8045-7871-CBBF-6F50EB653A0E}"/>
              </a:ext>
            </a:extLst>
          </p:cNvPr>
          <p:cNvSpPr>
            <a:spLocks noGrp="1"/>
          </p:cNvSpPr>
          <p:nvPr>
            <p:ph type="subTitle" idx="1"/>
          </p:nvPr>
        </p:nvSpPr>
        <p:spPr>
          <a:xfrm>
            <a:off x="9993066" y="5925590"/>
            <a:ext cx="2198914" cy="932409"/>
          </a:xfrm>
        </p:spPr>
        <p:txBody>
          <a:bodyPr>
            <a:normAutofit fontScale="92500" lnSpcReduction="20000"/>
          </a:bodyPr>
          <a:lstStyle/>
          <a:p>
            <a:r>
              <a:rPr lang="en-US" sz="1100" dirty="0">
                <a:solidFill>
                  <a:srgbClr val="FFFFFF"/>
                </a:solidFill>
              </a:rPr>
              <a:t>202028017 Ayhan Tan </a:t>
            </a:r>
            <a:r>
              <a:rPr lang="en-US" sz="1100" dirty="0" err="1">
                <a:solidFill>
                  <a:srgbClr val="FFFFFF"/>
                </a:solidFill>
              </a:rPr>
              <a:t>Acar</a:t>
            </a:r>
            <a:endParaRPr lang="en-US" sz="1100" dirty="0">
              <a:solidFill>
                <a:srgbClr val="FFFFFF"/>
              </a:solidFill>
            </a:endParaRPr>
          </a:p>
          <a:p>
            <a:r>
              <a:rPr lang="en-US" sz="1100" dirty="0">
                <a:solidFill>
                  <a:srgbClr val="FFFFFF"/>
                </a:solidFill>
              </a:rPr>
              <a:t>202028018 </a:t>
            </a:r>
            <a:r>
              <a:rPr lang="en-US" sz="1100" dirty="0" err="1">
                <a:solidFill>
                  <a:srgbClr val="FFFFFF"/>
                </a:solidFill>
              </a:rPr>
              <a:t>Ferhan</a:t>
            </a:r>
            <a:r>
              <a:rPr lang="en-US" sz="1100" dirty="0">
                <a:solidFill>
                  <a:srgbClr val="FFFFFF"/>
                </a:solidFill>
              </a:rPr>
              <a:t> </a:t>
            </a:r>
            <a:r>
              <a:rPr lang="en-US" sz="1100" dirty="0" err="1">
                <a:solidFill>
                  <a:srgbClr val="FFFFFF"/>
                </a:solidFill>
              </a:rPr>
              <a:t>Burak</a:t>
            </a:r>
            <a:r>
              <a:rPr lang="en-US" sz="1100" dirty="0">
                <a:solidFill>
                  <a:srgbClr val="FFFFFF"/>
                </a:solidFill>
              </a:rPr>
              <a:t> </a:t>
            </a:r>
            <a:r>
              <a:rPr lang="en-US" sz="1100" dirty="0" err="1">
                <a:solidFill>
                  <a:srgbClr val="FFFFFF"/>
                </a:solidFill>
              </a:rPr>
              <a:t>Özkan</a:t>
            </a:r>
            <a:endParaRPr lang="en-US" sz="1100" dirty="0">
              <a:solidFill>
                <a:srgbClr val="FFFFFF"/>
              </a:solidFill>
            </a:endParaRPr>
          </a:p>
          <a:p>
            <a:r>
              <a:rPr lang="en-US" sz="1100" dirty="0">
                <a:solidFill>
                  <a:srgbClr val="FFFFFF"/>
                </a:solidFill>
              </a:rPr>
              <a:t>202028013 Furkan Arslan</a:t>
            </a:r>
          </a:p>
          <a:p>
            <a:r>
              <a:rPr lang="en-US" sz="1100" dirty="0">
                <a:solidFill>
                  <a:srgbClr val="FFFFFF"/>
                </a:solidFill>
              </a:rPr>
              <a:t>202128008 Osman Emre Kaya</a:t>
            </a:r>
          </a:p>
        </p:txBody>
      </p:sp>
      <p:pic>
        <p:nvPicPr>
          <p:cNvPr id="1032" name="Picture 8">
            <a:extLst>
              <a:ext uri="{FF2B5EF4-FFF2-40B4-BE49-F238E27FC236}">
                <a16:creationId xmlns:a16="http://schemas.microsoft.com/office/drawing/2014/main" id="{48C88B00-AE97-689D-7A62-BB1B99C987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773" y="309758"/>
            <a:ext cx="1136488" cy="1136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83169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MongoDB'de View Kavramı. Selamlar, bir başka MongoDB yazımla… | by Bilal  Yıldırım | Medium">
            <a:extLst>
              <a:ext uri="{FF2B5EF4-FFF2-40B4-BE49-F238E27FC236}">
                <a16:creationId xmlns:a16="http://schemas.microsoft.com/office/drawing/2014/main" id="{3A2CB68C-1ADE-1A3A-751D-5AE12544B9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455"/>
          <a:stretch/>
        </p:blipFill>
        <p:spPr bwMode="auto">
          <a:xfrm>
            <a:off x="-617239" y="0"/>
            <a:ext cx="1280923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Resim 3">
            <a:extLst>
              <a:ext uri="{FF2B5EF4-FFF2-40B4-BE49-F238E27FC236}">
                <a16:creationId xmlns:a16="http://schemas.microsoft.com/office/drawing/2014/main" id="{12D972C8-9803-B82B-AE41-64A43B282D3D}"/>
              </a:ext>
            </a:extLst>
          </p:cNvPr>
          <p:cNvPicPr>
            <a:picLocks noChangeAspect="1"/>
          </p:cNvPicPr>
          <p:nvPr/>
        </p:nvPicPr>
        <p:blipFill>
          <a:blip r:embed="rId3"/>
          <a:stretch>
            <a:fillRect/>
          </a:stretch>
        </p:blipFill>
        <p:spPr>
          <a:xfrm>
            <a:off x="194030" y="1700857"/>
            <a:ext cx="5508360" cy="3456286"/>
          </a:xfrm>
          <a:prstGeom prst="rect">
            <a:avLst/>
          </a:prstGeom>
        </p:spPr>
      </p:pic>
      <p:pic>
        <p:nvPicPr>
          <p:cNvPr id="6" name="Resim 5">
            <a:extLst>
              <a:ext uri="{FF2B5EF4-FFF2-40B4-BE49-F238E27FC236}">
                <a16:creationId xmlns:a16="http://schemas.microsoft.com/office/drawing/2014/main" id="{193FB396-A310-EDD5-E806-D11FE29382EA}"/>
              </a:ext>
            </a:extLst>
          </p:cNvPr>
          <p:cNvPicPr>
            <a:picLocks noChangeAspect="1"/>
          </p:cNvPicPr>
          <p:nvPr/>
        </p:nvPicPr>
        <p:blipFill>
          <a:blip r:embed="rId4"/>
          <a:stretch>
            <a:fillRect/>
          </a:stretch>
        </p:blipFill>
        <p:spPr>
          <a:xfrm>
            <a:off x="5787380" y="761426"/>
            <a:ext cx="5902411" cy="5563748"/>
          </a:xfrm>
          <a:prstGeom prst="rect">
            <a:avLst/>
          </a:prstGeom>
        </p:spPr>
      </p:pic>
    </p:spTree>
    <p:extLst>
      <p:ext uri="{BB962C8B-B14F-4D97-AF65-F5344CB8AC3E}">
        <p14:creationId xmlns:p14="http://schemas.microsoft.com/office/powerpoint/2010/main" val="1018347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MongoDB'de View Kavramı. Selamlar, bir başka MongoDB yazımla… | by Bilal  Yıldırım | Medium">
            <a:extLst>
              <a:ext uri="{FF2B5EF4-FFF2-40B4-BE49-F238E27FC236}">
                <a16:creationId xmlns:a16="http://schemas.microsoft.com/office/drawing/2014/main" id="{3A2CB68C-1ADE-1A3A-751D-5AE12544B9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455"/>
          <a:stretch/>
        </p:blipFill>
        <p:spPr bwMode="auto">
          <a:xfrm>
            <a:off x="-617239" y="0"/>
            <a:ext cx="1280923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Dikdörtgen 4">
            <a:extLst>
              <a:ext uri="{FF2B5EF4-FFF2-40B4-BE49-F238E27FC236}">
                <a16:creationId xmlns:a16="http://schemas.microsoft.com/office/drawing/2014/main" id="{AD19D0A2-9B52-28A7-5A27-D769110388C2}"/>
              </a:ext>
            </a:extLst>
          </p:cNvPr>
          <p:cNvSpPr/>
          <p:nvPr/>
        </p:nvSpPr>
        <p:spPr>
          <a:xfrm>
            <a:off x="838200" y="365125"/>
            <a:ext cx="10515600" cy="581183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16AB774-BAC2-0C09-8F25-45A15F609FFD}"/>
              </a:ext>
            </a:extLst>
          </p:cNvPr>
          <p:cNvSpPr>
            <a:spLocks noGrp="1"/>
          </p:cNvSpPr>
          <p:nvPr>
            <p:ph type="title"/>
          </p:nvPr>
        </p:nvSpPr>
        <p:spPr>
          <a:xfrm>
            <a:off x="838200" y="365125"/>
            <a:ext cx="10515600" cy="1158875"/>
          </a:xfrm>
        </p:spPr>
        <p:txBody>
          <a:bodyPr/>
          <a:lstStyle/>
          <a:p>
            <a:pPr algn="ctr"/>
            <a:r>
              <a:rPr lang="tr-TR" dirty="0" err="1">
                <a:solidFill>
                  <a:schemeClr val="accent6">
                    <a:lumMod val="75000"/>
                  </a:schemeClr>
                </a:solidFill>
                <a:latin typeface="Calibri" panose="020F0502020204030204" pitchFamily="34" charset="0"/>
                <a:cs typeface="Calibri" panose="020F0502020204030204" pitchFamily="34" charset="0"/>
              </a:rPr>
              <a:t>MongoDB</a:t>
            </a:r>
            <a:r>
              <a:rPr lang="tr-TR" dirty="0">
                <a:solidFill>
                  <a:schemeClr val="accent6">
                    <a:lumMod val="75000"/>
                  </a:schemeClr>
                </a:solidFill>
                <a:latin typeface="Calibri" panose="020F0502020204030204" pitchFamily="34" charset="0"/>
                <a:cs typeface="Calibri" panose="020F0502020204030204" pitchFamily="34" charset="0"/>
              </a:rPr>
              <a:t> Installation</a:t>
            </a:r>
            <a:endParaRPr lang="en-US" dirty="0">
              <a:solidFill>
                <a:schemeClr val="accent6">
                  <a:lumMod val="75000"/>
                </a:schemeClr>
              </a:solidFill>
              <a:latin typeface="Calibri" panose="020F0502020204030204" pitchFamily="34" charset="0"/>
              <a:cs typeface="Calibri" panose="020F0502020204030204" pitchFamily="34" charset="0"/>
            </a:endParaRPr>
          </a:p>
        </p:txBody>
      </p:sp>
      <p:sp>
        <p:nvSpPr>
          <p:cNvPr id="3" name="İçerik Yer Tutucusu 2">
            <a:extLst>
              <a:ext uri="{FF2B5EF4-FFF2-40B4-BE49-F238E27FC236}">
                <a16:creationId xmlns:a16="http://schemas.microsoft.com/office/drawing/2014/main" id="{2949CAF2-434D-3033-2E8B-C608106CFF20}"/>
              </a:ext>
            </a:extLst>
          </p:cNvPr>
          <p:cNvSpPr>
            <a:spLocks noGrp="1"/>
          </p:cNvSpPr>
          <p:nvPr>
            <p:ph idx="1"/>
          </p:nvPr>
        </p:nvSpPr>
        <p:spPr>
          <a:xfrm>
            <a:off x="838200" y="1609725"/>
            <a:ext cx="10515600" cy="4351338"/>
          </a:xfrm>
        </p:spPr>
        <p:txBody>
          <a:bodyPr>
            <a:normAutofit/>
          </a:bodyPr>
          <a:lstStyle/>
          <a:p>
            <a:r>
              <a:rPr lang="tr-TR" sz="1600" dirty="0" err="1"/>
              <a:t>MongoDB</a:t>
            </a:r>
            <a:r>
              <a:rPr lang="tr-TR" sz="1600" dirty="0"/>
              <a:t> is </a:t>
            </a:r>
            <a:r>
              <a:rPr lang="tr-TR" sz="1600" dirty="0" err="1"/>
              <a:t>available</a:t>
            </a:r>
            <a:r>
              <a:rPr lang="tr-TR" sz="1600" dirty="0"/>
              <a:t> in two server </a:t>
            </a:r>
            <a:r>
              <a:rPr lang="tr-TR" sz="1600" dirty="0" err="1"/>
              <a:t>editions</a:t>
            </a:r>
            <a:r>
              <a:rPr lang="tr-TR" sz="1600" dirty="0"/>
              <a:t>: </a:t>
            </a:r>
            <a:r>
              <a:rPr lang="tr-TR" sz="1600" dirty="0" err="1"/>
              <a:t>Community</a:t>
            </a:r>
            <a:r>
              <a:rPr lang="en-US" sz="1600" dirty="0"/>
              <a:t>`Free`</a:t>
            </a:r>
            <a:r>
              <a:rPr lang="tr-TR" sz="1600" dirty="0"/>
              <a:t> </a:t>
            </a:r>
            <a:r>
              <a:rPr lang="tr-TR" sz="1600" dirty="0" err="1"/>
              <a:t>and</a:t>
            </a:r>
            <a:r>
              <a:rPr lang="tr-TR" sz="1600" dirty="0"/>
              <a:t> Enterprise</a:t>
            </a:r>
            <a:r>
              <a:rPr lang="en-US" sz="1600" dirty="0"/>
              <a:t>`Pa</a:t>
            </a:r>
            <a:r>
              <a:rPr lang="tr-TR" sz="1600" dirty="0"/>
              <a:t>id </a:t>
            </a:r>
            <a:r>
              <a:rPr lang="tr-TR" sz="1600" dirty="0" err="1"/>
              <a:t>Version</a:t>
            </a:r>
            <a:r>
              <a:rPr lang="en-US" sz="1600" dirty="0"/>
              <a:t>`</a:t>
            </a:r>
            <a:r>
              <a:rPr lang="tr-TR" sz="1600" dirty="0"/>
              <a:t>.</a:t>
            </a:r>
          </a:p>
          <a:p>
            <a:r>
              <a:rPr lang="tr-TR" sz="1600" dirty="0"/>
              <a:t>Installation link: </a:t>
            </a:r>
            <a:r>
              <a:rPr lang="tr-TR" sz="1600" dirty="0">
                <a:hlinkClick r:id="rId3"/>
              </a:rPr>
              <a:t>https://www.mongodb.com/products/platform/atlas-database</a:t>
            </a:r>
            <a:endParaRPr lang="tr-TR" sz="1600" dirty="0"/>
          </a:p>
          <a:p>
            <a:endParaRPr lang="tr-TR" sz="1600" dirty="0"/>
          </a:p>
          <a:p>
            <a:endParaRPr lang="en-US" sz="1600" dirty="0"/>
          </a:p>
        </p:txBody>
      </p:sp>
      <p:pic>
        <p:nvPicPr>
          <p:cNvPr id="4" name="Resim 3">
            <a:extLst>
              <a:ext uri="{FF2B5EF4-FFF2-40B4-BE49-F238E27FC236}">
                <a16:creationId xmlns:a16="http://schemas.microsoft.com/office/drawing/2014/main" id="{F718A5D3-2FB0-3860-86EF-BA5CAE0B8683}"/>
              </a:ext>
            </a:extLst>
          </p:cNvPr>
          <p:cNvPicPr>
            <a:picLocks noChangeAspect="1"/>
          </p:cNvPicPr>
          <p:nvPr/>
        </p:nvPicPr>
        <p:blipFill>
          <a:blip r:embed="rId4"/>
          <a:stretch>
            <a:fillRect/>
          </a:stretch>
        </p:blipFill>
        <p:spPr>
          <a:xfrm>
            <a:off x="869432" y="2593276"/>
            <a:ext cx="5533633" cy="3541524"/>
          </a:xfrm>
          <a:prstGeom prst="rect">
            <a:avLst/>
          </a:prstGeom>
          <a:ln>
            <a:solidFill>
              <a:schemeClr val="tx1"/>
            </a:solidFill>
          </a:ln>
        </p:spPr>
      </p:pic>
      <p:pic>
        <p:nvPicPr>
          <p:cNvPr id="6" name="Resim 5">
            <a:extLst>
              <a:ext uri="{FF2B5EF4-FFF2-40B4-BE49-F238E27FC236}">
                <a16:creationId xmlns:a16="http://schemas.microsoft.com/office/drawing/2014/main" id="{567C1A91-778C-FA88-7AB1-6F995EBBFA26}"/>
              </a:ext>
            </a:extLst>
          </p:cNvPr>
          <p:cNvPicPr>
            <a:picLocks noChangeAspect="1"/>
          </p:cNvPicPr>
          <p:nvPr/>
        </p:nvPicPr>
        <p:blipFill>
          <a:blip r:embed="rId5"/>
          <a:stretch>
            <a:fillRect/>
          </a:stretch>
        </p:blipFill>
        <p:spPr>
          <a:xfrm>
            <a:off x="6532068" y="2767013"/>
            <a:ext cx="4405587" cy="3194050"/>
          </a:xfrm>
          <a:prstGeom prst="rect">
            <a:avLst/>
          </a:prstGeom>
          <a:ln>
            <a:solidFill>
              <a:schemeClr val="tx1"/>
            </a:solidFill>
          </a:ln>
        </p:spPr>
      </p:pic>
    </p:spTree>
    <p:extLst>
      <p:ext uri="{BB962C8B-B14F-4D97-AF65-F5344CB8AC3E}">
        <p14:creationId xmlns:p14="http://schemas.microsoft.com/office/powerpoint/2010/main" val="2584278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MongoDB'de View Kavramı. Selamlar, bir başka MongoDB yazımla… | by Bilal  Yıldırım | Medium">
            <a:extLst>
              <a:ext uri="{FF2B5EF4-FFF2-40B4-BE49-F238E27FC236}">
                <a16:creationId xmlns:a16="http://schemas.microsoft.com/office/drawing/2014/main" id="{3A2CB68C-1ADE-1A3A-751D-5AE12544B9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455"/>
          <a:stretch/>
        </p:blipFill>
        <p:spPr bwMode="auto">
          <a:xfrm>
            <a:off x="-617239" y="0"/>
            <a:ext cx="1280923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Dikdörtgen 4">
            <a:extLst>
              <a:ext uri="{FF2B5EF4-FFF2-40B4-BE49-F238E27FC236}">
                <a16:creationId xmlns:a16="http://schemas.microsoft.com/office/drawing/2014/main" id="{AD19D0A2-9B52-28A7-5A27-D769110388C2}"/>
              </a:ext>
            </a:extLst>
          </p:cNvPr>
          <p:cNvSpPr/>
          <p:nvPr/>
        </p:nvSpPr>
        <p:spPr>
          <a:xfrm>
            <a:off x="838200" y="365125"/>
            <a:ext cx="10515600" cy="581183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2949CAF2-434D-3033-2E8B-C608106CFF20}"/>
              </a:ext>
            </a:extLst>
          </p:cNvPr>
          <p:cNvSpPr>
            <a:spLocks noGrp="1"/>
          </p:cNvSpPr>
          <p:nvPr>
            <p:ph idx="1"/>
          </p:nvPr>
        </p:nvSpPr>
        <p:spPr>
          <a:xfrm>
            <a:off x="838200" y="671512"/>
            <a:ext cx="10515600" cy="4351338"/>
          </a:xfrm>
        </p:spPr>
        <p:txBody>
          <a:bodyPr/>
          <a:lstStyle/>
          <a:p>
            <a:r>
              <a:rPr lang="tr-TR" dirty="0" err="1"/>
              <a:t>MonoDB</a:t>
            </a:r>
            <a:r>
              <a:rPr lang="tr-TR" dirty="0"/>
              <a:t> </a:t>
            </a:r>
            <a:r>
              <a:rPr lang="tr-TR" dirty="0" err="1"/>
              <a:t>will</a:t>
            </a:r>
            <a:r>
              <a:rPr lang="tr-TR" dirty="0"/>
              <a:t> </a:t>
            </a:r>
            <a:r>
              <a:rPr lang="tr-TR" dirty="0" err="1"/>
              <a:t>store</a:t>
            </a:r>
            <a:r>
              <a:rPr lang="tr-TR" dirty="0"/>
              <a:t> </a:t>
            </a:r>
            <a:r>
              <a:rPr lang="tr-TR" dirty="0" err="1"/>
              <a:t>our</a:t>
            </a:r>
            <a:r>
              <a:rPr lang="tr-TR" dirty="0"/>
              <a:t> </a:t>
            </a:r>
            <a:r>
              <a:rPr lang="tr-TR" dirty="0" err="1"/>
              <a:t>databases</a:t>
            </a:r>
            <a:r>
              <a:rPr lang="tr-TR" dirty="0"/>
              <a:t> </a:t>
            </a:r>
            <a:r>
              <a:rPr lang="tr-TR" dirty="0" err="1"/>
              <a:t>there</a:t>
            </a:r>
            <a:endParaRPr lang="en-US" dirty="0"/>
          </a:p>
          <a:p>
            <a:pPr marL="0" indent="0">
              <a:buNone/>
            </a:pPr>
            <a:endParaRPr lang="en-US" dirty="0"/>
          </a:p>
        </p:txBody>
      </p:sp>
      <p:pic>
        <p:nvPicPr>
          <p:cNvPr id="4" name="Resim 3">
            <a:extLst>
              <a:ext uri="{FF2B5EF4-FFF2-40B4-BE49-F238E27FC236}">
                <a16:creationId xmlns:a16="http://schemas.microsoft.com/office/drawing/2014/main" id="{601A15DA-E250-7CB2-F60A-9F011ADC5517}"/>
              </a:ext>
            </a:extLst>
          </p:cNvPr>
          <p:cNvPicPr>
            <a:picLocks noChangeAspect="1"/>
          </p:cNvPicPr>
          <p:nvPr/>
        </p:nvPicPr>
        <p:blipFill>
          <a:blip r:embed="rId3"/>
          <a:stretch>
            <a:fillRect/>
          </a:stretch>
        </p:blipFill>
        <p:spPr>
          <a:xfrm>
            <a:off x="3313356" y="1255753"/>
            <a:ext cx="5565288" cy="1299921"/>
          </a:xfrm>
          <a:prstGeom prst="rect">
            <a:avLst/>
          </a:prstGeom>
          <a:ln>
            <a:solidFill>
              <a:schemeClr val="tx1"/>
            </a:solidFill>
          </a:ln>
        </p:spPr>
      </p:pic>
      <p:pic>
        <p:nvPicPr>
          <p:cNvPr id="6" name="Resim 5">
            <a:extLst>
              <a:ext uri="{FF2B5EF4-FFF2-40B4-BE49-F238E27FC236}">
                <a16:creationId xmlns:a16="http://schemas.microsoft.com/office/drawing/2014/main" id="{8E47DAE3-0FF1-752A-F271-CE41D87F0178}"/>
              </a:ext>
            </a:extLst>
          </p:cNvPr>
          <p:cNvPicPr>
            <a:picLocks noChangeAspect="1"/>
          </p:cNvPicPr>
          <p:nvPr/>
        </p:nvPicPr>
        <p:blipFill>
          <a:blip r:embed="rId4"/>
          <a:stretch>
            <a:fillRect/>
          </a:stretch>
        </p:blipFill>
        <p:spPr>
          <a:xfrm>
            <a:off x="1232259" y="2636239"/>
            <a:ext cx="9727482" cy="3459176"/>
          </a:xfrm>
          <a:prstGeom prst="rect">
            <a:avLst/>
          </a:prstGeom>
        </p:spPr>
      </p:pic>
    </p:spTree>
    <p:extLst>
      <p:ext uri="{BB962C8B-B14F-4D97-AF65-F5344CB8AC3E}">
        <p14:creationId xmlns:p14="http://schemas.microsoft.com/office/powerpoint/2010/main" val="572217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MongoDB'de View Kavramı. Selamlar, bir başka MongoDB yazımla… | by Bilal  Yıldırım | Medium">
            <a:extLst>
              <a:ext uri="{FF2B5EF4-FFF2-40B4-BE49-F238E27FC236}">
                <a16:creationId xmlns:a16="http://schemas.microsoft.com/office/drawing/2014/main" id="{3A2CB68C-1ADE-1A3A-751D-5AE12544B9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455"/>
          <a:stretch/>
        </p:blipFill>
        <p:spPr bwMode="auto">
          <a:xfrm>
            <a:off x="-617239" y="0"/>
            <a:ext cx="1280923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Dikdörtgen 4">
            <a:extLst>
              <a:ext uri="{FF2B5EF4-FFF2-40B4-BE49-F238E27FC236}">
                <a16:creationId xmlns:a16="http://schemas.microsoft.com/office/drawing/2014/main" id="{AD19D0A2-9B52-28A7-5A27-D769110388C2}"/>
              </a:ext>
            </a:extLst>
          </p:cNvPr>
          <p:cNvSpPr/>
          <p:nvPr/>
        </p:nvSpPr>
        <p:spPr>
          <a:xfrm>
            <a:off x="838200" y="365125"/>
            <a:ext cx="10515600" cy="581183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16AB774-BAC2-0C09-8F25-45A15F609FFD}"/>
              </a:ext>
            </a:extLst>
          </p:cNvPr>
          <p:cNvSpPr>
            <a:spLocks noGrp="1"/>
          </p:cNvSpPr>
          <p:nvPr>
            <p:ph type="title"/>
          </p:nvPr>
        </p:nvSpPr>
        <p:spPr/>
        <p:txBody>
          <a:bodyPr/>
          <a:lstStyle/>
          <a:p>
            <a:pPr algn="ctr"/>
            <a:r>
              <a:rPr lang="tr-TR" dirty="0" err="1">
                <a:solidFill>
                  <a:schemeClr val="accent6">
                    <a:lumMod val="75000"/>
                  </a:schemeClr>
                </a:solidFill>
                <a:latin typeface="Calibri" panose="020F0502020204030204" pitchFamily="34" charset="0"/>
                <a:cs typeface="Calibri" panose="020F0502020204030204" pitchFamily="34" charset="0"/>
              </a:rPr>
              <a:t>Create</a:t>
            </a:r>
            <a:r>
              <a:rPr lang="tr-TR" dirty="0">
                <a:solidFill>
                  <a:schemeClr val="accent6">
                    <a:lumMod val="75000"/>
                  </a:schemeClr>
                </a:solidFill>
                <a:latin typeface="Calibri" panose="020F0502020204030204" pitchFamily="34" charset="0"/>
                <a:cs typeface="Calibri" panose="020F0502020204030204" pitchFamily="34" charset="0"/>
              </a:rPr>
              <a:t> </a:t>
            </a:r>
            <a:r>
              <a:rPr lang="tr-TR" dirty="0" err="1">
                <a:solidFill>
                  <a:schemeClr val="accent6">
                    <a:lumMod val="75000"/>
                  </a:schemeClr>
                </a:solidFill>
                <a:latin typeface="Calibri" panose="020F0502020204030204" pitchFamily="34" charset="0"/>
                <a:cs typeface="Calibri" panose="020F0502020204030204" pitchFamily="34" charset="0"/>
              </a:rPr>
              <a:t>Local</a:t>
            </a:r>
            <a:r>
              <a:rPr lang="tr-TR" dirty="0">
                <a:solidFill>
                  <a:schemeClr val="accent6">
                    <a:lumMod val="75000"/>
                  </a:schemeClr>
                </a:solidFill>
                <a:latin typeface="Calibri" panose="020F0502020204030204" pitchFamily="34" charset="0"/>
                <a:cs typeface="Calibri" panose="020F0502020204030204" pitchFamily="34" charset="0"/>
              </a:rPr>
              <a:t> Database</a:t>
            </a:r>
            <a:endParaRPr lang="en-US" dirty="0">
              <a:solidFill>
                <a:schemeClr val="accent6">
                  <a:lumMod val="75000"/>
                </a:schemeClr>
              </a:solidFill>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5E00939E-285F-B62F-6BFF-B75CB64A552F}"/>
              </a:ext>
            </a:extLst>
          </p:cNvPr>
          <p:cNvPicPr>
            <a:picLocks noChangeAspect="1"/>
          </p:cNvPicPr>
          <p:nvPr/>
        </p:nvPicPr>
        <p:blipFill>
          <a:blip r:embed="rId3"/>
          <a:stretch>
            <a:fillRect/>
          </a:stretch>
        </p:blipFill>
        <p:spPr>
          <a:xfrm>
            <a:off x="4838700" y="1529619"/>
            <a:ext cx="6362411" cy="3993145"/>
          </a:xfrm>
          <a:prstGeom prst="rect">
            <a:avLst/>
          </a:prstGeom>
        </p:spPr>
      </p:pic>
      <p:sp>
        <p:nvSpPr>
          <p:cNvPr id="6" name="Metin kutusu 5">
            <a:extLst>
              <a:ext uri="{FF2B5EF4-FFF2-40B4-BE49-F238E27FC236}">
                <a16:creationId xmlns:a16="http://schemas.microsoft.com/office/drawing/2014/main" id="{3FC2FA1F-987E-8DC4-B5C9-F87640D50738}"/>
              </a:ext>
            </a:extLst>
          </p:cNvPr>
          <p:cNvSpPr txBox="1"/>
          <p:nvPr/>
        </p:nvSpPr>
        <p:spPr>
          <a:xfrm>
            <a:off x="990889" y="2159889"/>
            <a:ext cx="3958291" cy="3529711"/>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dirty="0"/>
              <a:t>The use </a:t>
            </a:r>
            <a:r>
              <a:rPr lang="en-US" sz="2200" dirty="0" err="1"/>
              <a:t>Database_name</a:t>
            </a:r>
            <a:r>
              <a:rPr lang="en-US" sz="2200" dirty="0"/>
              <a:t> command makes a new database in the system if it does not exist, if the </a:t>
            </a:r>
            <a:r>
              <a:rPr lang="en-US" sz="2200" dirty="0" err="1"/>
              <a:t>db</a:t>
            </a:r>
            <a:r>
              <a:rPr lang="en-US" sz="2200" dirty="0"/>
              <a:t> exists it uses that database</a:t>
            </a:r>
            <a:endParaRPr lang="tr-TR" sz="2200" dirty="0"/>
          </a:p>
          <a:p>
            <a:pPr indent="-228600">
              <a:lnSpc>
                <a:spcPct val="90000"/>
              </a:lnSpc>
              <a:spcAft>
                <a:spcPts val="600"/>
              </a:spcAft>
              <a:buFont typeface="Arial" panose="020B0604020202020204" pitchFamily="34" charset="0"/>
              <a:buChar char="•"/>
            </a:pPr>
            <a:r>
              <a:rPr lang="tr-TR" sz="2200" dirty="0" err="1"/>
              <a:t>For</a:t>
            </a:r>
            <a:r>
              <a:rPr lang="tr-TR" sz="2200" dirty="0"/>
              <a:t> </a:t>
            </a:r>
            <a:r>
              <a:rPr lang="tr-TR" sz="2200" dirty="0" err="1"/>
              <a:t>example</a:t>
            </a:r>
            <a:r>
              <a:rPr lang="tr-TR" sz="2200" dirty="0"/>
              <a:t>, </a:t>
            </a:r>
            <a:r>
              <a:rPr lang="tr-TR" sz="2200" dirty="0" err="1"/>
              <a:t>use</a:t>
            </a:r>
            <a:r>
              <a:rPr lang="tr-TR" sz="2200" dirty="0"/>
              <a:t> </a:t>
            </a:r>
            <a:r>
              <a:rPr lang="tr-TR" sz="2200" dirty="0" err="1"/>
              <a:t>mydb</a:t>
            </a:r>
            <a:r>
              <a:rPr lang="tr-TR" sz="2200" dirty="0"/>
              <a:t>. </a:t>
            </a:r>
            <a:r>
              <a:rPr lang="tr-TR" sz="2200" dirty="0" err="1"/>
              <a:t>Now</a:t>
            </a:r>
            <a:r>
              <a:rPr lang="tr-TR" sz="2200" dirty="0"/>
              <a:t> </a:t>
            </a:r>
            <a:r>
              <a:rPr lang="tr-TR" sz="2200" dirty="0" err="1"/>
              <a:t>your</a:t>
            </a:r>
            <a:r>
              <a:rPr lang="tr-TR" sz="2200" dirty="0"/>
              <a:t> </a:t>
            </a:r>
            <a:r>
              <a:rPr lang="tr-TR" sz="2200" dirty="0" err="1"/>
              <a:t>db</a:t>
            </a:r>
            <a:r>
              <a:rPr lang="tr-TR" sz="2200" dirty="0"/>
              <a:t> is </a:t>
            </a:r>
            <a:r>
              <a:rPr lang="tr-TR" sz="2200" dirty="0" err="1"/>
              <a:t>ready</a:t>
            </a:r>
            <a:r>
              <a:rPr lang="tr-TR" sz="2200" dirty="0"/>
              <a:t> </a:t>
            </a:r>
            <a:r>
              <a:rPr lang="tr-TR" sz="2200" dirty="0" err="1"/>
              <a:t>to</a:t>
            </a:r>
            <a:r>
              <a:rPr lang="tr-TR" sz="2200" dirty="0"/>
              <a:t> name </a:t>
            </a:r>
            <a:r>
              <a:rPr lang="tr-TR" sz="2200" dirty="0" err="1"/>
              <a:t>mydb</a:t>
            </a:r>
            <a:r>
              <a:rPr lang="tr-TR" sz="2200" dirty="0"/>
              <a:t>.</a:t>
            </a:r>
            <a:endParaRPr lang="en-US" sz="2200" dirty="0"/>
          </a:p>
        </p:txBody>
      </p:sp>
    </p:spTree>
    <p:extLst>
      <p:ext uri="{BB962C8B-B14F-4D97-AF65-F5344CB8AC3E}">
        <p14:creationId xmlns:p14="http://schemas.microsoft.com/office/powerpoint/2010/main" val="3006620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Resim 3">
            <a:extLst>
              <a:ext uri="{FF2B5EF4-FFF2-40B4-BE49-F238E27FC236}">
                <a16:creationId xmlns:a16="http://schemas.microsoft.com/office/drawing/2014/main" id="{16637FB3-5100-6CA2-6208-78B87EFC717B}"/>
              </a:ext>
            </a:extLst>
          </p:cNvPr>
          <p:cNvPicPr>
            <a:picLocks noChangeAspect="1"/>
          </p:cNvPicPr>
          <p:nvPr/>
        </p:nvPicPr>
        <p:blipFill rotWithShape="1">
          <a:blip r:embed="rId2"/>
          <a:srcRect b="10375"/>
          <a:stretch/>
        </p:blipFill>
        <p:spPr>
          <a:xfrm>
            <a:off x="20" y="1282"/>
            <a:ext cx="12191980" cy="6856718"/>
          </a:xfrm>
          <a:prstGeom prst="rect">
            <a:avLst/>
          </a:prstGeom>
        </p:spPr>
      </p:pic>
      <p:cxnSp>
        <p:nvCxnSpPr>
          <p:cNvPr id="10" name="Düz Bağlayıcı 9">
            <a:extLst>
              <a:ext uri="{FF2B5EF4-FFF2-40B4-BE49-F238E27FC236}">
                <a16:creationId xmlns:a16="http://schemas.microsoft.com/office/drawing/2014/main" id="{B6D4870B-AF7D-B9AF-9C21-01E70829A528}"/>
              </a:ext>
            </a:extLst>
          </p:cNvPr>
          <p:cNvCxnSpPr/>
          <p:nvPr/>
        </p:nvCxnSpPr>
        <p:spPr>
          <a:xfrm>
            <a:off x="5880100" y="254000"/>
            <a:ext cx="24003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 name="Düz Bağlayıcı 10">
            <a:extLst>
              <a:ext uri="{FF2B5EF4-FFF2-40B4-BE49-F238E27FC236}">
                <a16:creationId xmlns:a16="http://schemas.microsoft.com/office/drawing/2014/main" id="{8EFE7681-0773-A37A-86C5-B9009A723E6E}"/>
              </a:ext>
            </a:extLst>
          </p:cNvPr>
          <p:cNvCxnSpPr>
            <a:cxnSpLocks/>
          </p:cNvCxnSpPr>
          <p:nvPr/>
        </p:nvCxnSpPr>
        <p:spPr>
          <a:xfrm>
            <a:off x="444500" y="3098800"/>
            <a:ext cx="15875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3066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MongoDB'de View Kavramı. Selamlar, bir başka MongoDB yazımla… | by Bilal  Yıldırım | Medium">
            <a:extLst>
              <a:ext uri="{FF2B5EF4-FFF2-40B4-BE49-F238E27FC236}">
                <a16:creationId xmlns:a16="http://schemas.microsoft.com/office/drawing/2014/main" id="{3A2CB68C-1ADE-1A3A-751D-5AE12544B9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455"/>
          <a:stretch/>
        </p:blipFill>
        <p:spPr bwMode="auto">
          <a:xfrm>
            <a:off x="-617239" y="0"/>
            <a:ext cx="1280923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Dikdörtgen 4">
            <a:extLst>
              <a:ext uri="{FF2B5EF4-FFF2-40B4-BE49-F238E27FC236}">
                <a16:creationId xmlns:a16="http://schemas.microsoft.com/office/drawing/2014/main" id="{AD19D0A2-9B52-28A7-5A27-D769110388C2}"/>
              </a:ext>
            </a:extLst>
          </p:cNvPr>
          <p:cNvSpPr/>
          <p:nvPr/>
        </p:nvSpPr>
        <p:spPr>
          <a:xfrm>
            <a:off x="838200" y="365125"/>
            <a:ext cx="10515600" cy="581183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16AB774-BAC2-0C09-8F25-45A15F609FFD}"/>
              </a:ext>
            </a:extLst>
          </p:cNvPr>
          <p:cNvSpPr>
            <a:spLocks noGrp="1"/>
          </p:cNvSpPr>
          <p:nvPr>
            <p:ph type="title"/>
          </p:nvPr>
        </p:nvSpPr>
        <p:spPr/>
        <p:txBody>
          <a:bodyPr/>
          <a:lstStyle/>
          <a:p>
            <a:pPr algn="ctr"/>
            <a:r>
              <a:rPr lang="tr-TR" dirty="0" err="1">
                <a:solidFill>
                  <a:schemeClr val="accent6">
                    <a:lumMod val="75000"/>
                  </a:schemeClr>
                </a:solidFill>
                <a:latin typeface="Calibri" panose="020F0502020204030204" pitchFamily="34" charset="0"/>
                <a:cs typeface="Calibri" panose="020F0502020204030204" pitchFamily="34" charset="0"/>
              </a:rPr>
              <a:t>List</a:t>
            </a:r>
            <a:r>
              <a:rPr lang="tr-TR" dirty="0">
                <a:solidFill>
                  <a:schemeClr val="accent6">
                    <a:lumMod val="75000"/>
                  </a:schemeClr>
                </a:solidFill>
                <a:latin typeface="Calibri" panose="020F0502020204030204" pitchFamily="34" charset="0"/>
                <a:cs typeface="Calibri" panose="020F0502020204030204" pitchFamily="34" charset="0"/>
              </a:rPr>
              <a:t> </a:t>
            </a:r>
            <a:r>
              <a:rPr lang="tr-TR" dirty="0" err="1">
                <a:solidFill>
                  <a:schemeClr val="accent6">
                    <a:lumMod val="75000"/>
                  </a:schemeClr>
                </a:solidFill>
                <a:latin typeface="Calibri" panose="020F0502020204030204" pitchFamily="34" charset="0"/>
                <a:cs typeface="Calibri" panose="020F0502020204030204" pitchFamily="34" charset="0"/>
              </a:rPr>
              <a:t>All</a:t>
            </a:r>
            <a:r>
              <a:rPr lang="tr-TR" dirty="0">
                <a:solidFill>
                  <a:schemeClr val="accent6">
                    <a:lumMod val="75000"/>
                  </a:schemeClr>
                </a:solidFill>
                <a:latin typeface="Calibri" panose="020F0502020204030204" pitchFamily="34" charset="0"/>
                <a:cs typeface="Calibri" panose="020F0502020204030204" pitchFamily="34" charset="0"/>
              </a:rPr>
              <a:t> DB</a:t>
            </a:r>
            <a:endParaRPr lang="en-US" dirty="0">
              <a:solidFill>
                <a:schemeClr val="accent6">
                  <a:lumMod val="75000"/>
                </a:schemeClr>
              </a:solidFill>
              <a:latin typeface="Calibri" panose="020F0502020204030204" pitchFamily="34" charset="0"/>
              <a:cs typeface="Calibri" panose="020F0502020204030204" pitchFamily="34" charset="0"/>
            </a:endParaRPr>
          </a:p>
        </p:txBody>
      </p:sp>
      <p:sp>
        <p:nvSpPr>
          <p:cNvPr id="3" name="İçerik Yer Tutucusu 2">
            <a:extLst>
              <a:ext uri="{FF2B5EF4-FFF2-40B4-BE49-F238E27FC236}">
                <a16:creationId xmlns:a16="http://schemas.microsoft.com/office/drawing/2014/main" id="{2949CAF2-434D-3033-2E8B-C608106CFF20}"/>
              </a:ext>
            </a:extLst>
          </p:cNvPr>
          <p:cNvSpPr>
            <a:spLocks noGrp="1"/>
          </p:cNvSpPr>
          <p:nvPr>
            <p:ph idx="1"/>
          </p:nvPr>
        </p:nvSpPr>
        <p:spPr/>
        <p:txBody>
          <a:bodyPr/>
          <a:lstStyle/>
          <a:p>
            <a:r>
              <a:rPr lang="en-US" dirty="0"/>
              <a:t>To list all </a:t>
            </a:r>
            <a:r>
              <a:rPr lang="en-US" dirty="0" err="1"/>
              <a:t>db</a:t>
            </a:r>
            <a:r>
              <a:rPr lang="en-US" dirty="0"/>
              <a:t>, use the command below:</a:t>
            </a:r>
          </a:p>
          <a:p>
            <a:r>
              <a:rPr lang="en-US" dirty="0"/>
              <a:t>show </a:t>
            </a:r>
            <a:r>
              <a:rPr lang="en-US" dirty="0" err="1"/>
              <a:t>dbs</a:t>
            </a:r>
            <a:endParaRPr lang="en-US" dirty="0"/>
          </a:p>
        </p:txBody>
      </p:sp>
      <p:pic>
        <p:nvPicPr>
          <p:cNvPr id="4" name="Resim 3">
            <a:extLst>
              <a:ext uri="{FF2B5EF4-FFF2-40B4-BE49-F238E27FC236}">
                <a16:creationId xmlns:a16="http://schemas.microsoft.com/office/drawing/2014/main" id="{24928AB1-AC65-69EC-0B59-2EB51C77D812}"/>
              </a:ext>
            </a:extLst>
          </p:cNvPr>
          <p:cNvPicPr>
            <a:picLocks noChangeAspect="1"/>
          </p:cNvPicPr>
          <p:nvPr/>
        </p:nvPicPr>
        <p:blipFill rotWithShape="1">
          <a:blip r:embed="rId3"/>
          <a:srcRect t="70037" r="76250" b="1245"/>
          <a:stretch/>
        </p:blipFill>
        <p:spPr>
          <a:xfrm>
            <a:off x="5537200" y="2427581"/>
            <a:ext cx="4762500" cy="3613652"/>
          </a:xfrm>
          <a:prstGeom prst="rect">
            <a:avLst/>
          </a:prstGeom>
        </p:spPr>
      </p:pic>
    </p:spTree>
    <p:extLst>
      <p:ext uri="{BB962C8B-B14F-4D97-AF65-F5344CB8AC3E}">
        <p14:creationId xmlns:p14="http://schemas.microsoft.com/office/powerpoint/2010/main" val="672286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MongoDB'de View Kavramı. Selamlar, bir başka MongoDB yazımla… | by Bilal  Yıldırım | Medium">
            <a:extLst>
              <a:ext uri="{FF2B5EF4-FFF2-40B4-BE49-F238E27FC236}">
                <a16:creationId xmlns:a16="http://schemas.microsoft.com/office/drawing/2014/main" id="{3A2CB68C-1ADE-1A3A-751D-5AE12544B9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455"/>
          <a:stretch/>
        </p:blipFill>
        <p:spPr bwMode="auto">
          <a:xfrm>
            <a:off x="-617239" y="0"/>
            <a:ext cx="1280923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Dikdörtgen 4">
            <a:extLst>
              <a:ext uri="{FF2B5EF4-FFF2-40B4-BE49-F238E27FC236}">
                <a16:creationId xmlns:a16="http://schemas.microsoft.com/office/drawing/2014/main" id="{AD19D0A2-9B52-28A7-5A27-D769110388C2}"/>
              </a:ext>
            </a:extLst>
          </p:cNvPr>
          <p:cNvSpPr/>
          <p:nvPr/>
        </p:nvSpPr>
        <p:spPr>
          <a:xfrm>
            <a:off x="838200" y="365125"/>
            <a:ext cx="10515600" cy="581183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16AB774-BAC2-0C09-8F25-45A15F609FFD}"/>
              </a:ext>
            </a:extLst>
          </p:cNvPr>
          <p:cNvSpPr>
            <a:spLocks noGrp="1"/>
          </p:cNvSpPr>
          <p:nvPr>
            <p:ph type="title"/>
          </p:nvPr>
        </p:nvSpPr>
        <p:spPr/>
        <p:txBody>
          <a:bodyPr/>
          <a:lstStyle/>
          <a:p>
            <a:pPr algn="ctr"/>
            <a:r>
              <a:rPr lang="en-US" b="0" i="0" dirty="0">
                <a:solidFill>
                  <a:schemeClr val="accent6">
                    <a:lumMod val="75000"/>
                  </a:schemeClr>
                </a:solidFill>
                <a:effectLst/>
                <a:highlight>
                  <a:srgbClr val="FFFFFF"/>
                </a:highlight>
                <a:latin typeface="Calibri" panose="020F0502020204030204" pitchFamily="34" charset="0"/>
                <a:cs typeface="Calibri" panose="020F0502020204030204" pitchFamily="34" charset="0"/>
              </a:rPr>
              <a:t>Create Collection</a:t>
            </a:r>
            <a:endParaRPr lang="en-US" dirty="0">
              <a:solidFill>
                <a:schemeClr val="accent6">
                  <a:lumMod val="75000"/>
                </a:schemeClr>
              </a:solidFill>
              <a:latin typeface="Calibri" panose="020F0502020204030204" pitchFamily="34" charset="0"/>
              <a:cs typeface="Calibri" panose="020F0502020204030204" pitchFamily="34" charset="0"/>
            </a:endParaRPr>
          </a:p>
        </p:txBody>
      </p:sp>
      <p:sp>
        <p:nvSpPr>
          <p:cNvPr id="3" name="İçerik Yer Tutucusu 2">
            <a:extLst>
              <a:ext uri="{FF2B5EF4-FFF2-40B4-BE49-F238E27FC236}">
                <a16:creationId xmlns:a16="http://schemas.microsoft.com/office/drawing/2014/main" id="{2949CAF2-434D-3033-2E8B-C608106CFF20}"/>
              </a:ext>
            </a:extLst>
          </p:cNvPr>
          <p:cNvSpPr>
            <a:spLocks noGrp="1"/>
          </p:cNvSpPr>
          <p:nvPr>
            <p:ph idx="1"/>
          </p:nvPr>
        </p:nvSpPr>
        <p:spPr>
          <a:xfrm>
            <a:off x="838199" y="1825625"/>
            <a:ext cx="3276599" cy="3635375"/>
          </a:xfrm>
        </p:spPr>
        <p:txBody>
          <a:bodyPr>
            <a:normAutofit fontScale="85000" lnSpcReduction="20000"/>
          </a:bodyPr>
          <a:lstStyle/>
          <a:p>
            <a:r>
              <a:rPr lang="en-US" b="0" i="0" dirty="0">
                <a:solidFill>
                  <a:srgbClr val="000000"/>
                </a:solidFill>
                <a:effectLst/>
                <a:highlight>
                  <a:srgbClr val="FFFFFF"/>
                </a:highlight>
                <a:latin typeface="Verdana" panose="020B0604030504040204" pitchFamily="34" charset="0"/>
              </a:rPr>
              <a:t>There are 2 ways to create a collection.</a:t>
            </a:r>
            <a:endParaRPr lang="tr-TR" b="0" i="0" dirty="0">
              <a:solidFill>
                <a:srgbClr val="000000"/>
              </a:solidFill>
              <a:effectLst/>
              <a:highlight>
                <a:srgbClr val="FFFFFF"/>
              </a:highlight>
              <a:latin typeface="Verdana" panose="020B0604030504040204" pitchFamily="34" charset="0"/>
            </a:endParaRPr>
          </a:p>
          <a:p>
            <a:r>
              <a:rPr lang="en-US" b="0" i="0" dirty="0">
                <a:solidFill>
                  <a:srgbClr val="000000"/>
                </a:solidFill>
                <a:effectLst/>
                <a:highlight>
                  <a:srgbClr val="FFFFFF"/>
                </a:highlight>
                <a:latin typeface="Verdana" panose="020B0604030504040204" pitchFamily="34" charset="0"/>
              </a:rPr>
              <a:t>You can create a collection using the </a:t>
            </a:r>
            <a:r>
              <a:rPr lang="en-US" b="0" i="0" dirty="0" err="1">
                <a:solidFill>
                  <a:schemeClr val="accent6">
                    <a:lumMod val="75000"/>
                  </a:schemeClr>
                </a:solidFill>
                <a:effectLst/>
                <a:highlight>
                  <a:srgbClr val="FFFFFF"/>
                </a:highlight>
                <a:latin typeface="Verdana" panose="020B0604030504040204" pitchFamily="34" charset="0"/>
              </a:rPr>
              <a:t>createCollection</a:t>
            </a:r>
            <a:r>
              <a:rPr lang="en-US" b="0" i="0" dirty="0">
                <a:solidFill>
                  <a:schemeClr val="accent6">
                    <a:lumMod val="75000"/>
                  </a:schemeClr>
                </a:solidFill>
                <a:effectLst/>
                <a:highlight>
                  <a:srgbClr val="FFFFFF"/>
                </a:highlight>
                <a:latin typeface="Verdana" panose="020B0604030504040204" pitchFamily="34" charset="0"/>
              </a:rPr>
              <a:t>() </a:t>
            </a:r>
            <a:r>
              <a:rPr lang="en-US" b="0" i="0" dirty="0">
                <a:solidFill>
                  <a:srgbClr val="000000"/>
                </a:solidFill>
                <a:effectLst/>
                <a:highlight>
                  <a:srgbClr val="FFFFFF"/>
                </a:highlight>
                <a:latin typeface="Verdana" panose="020B0604030504040204" pitchFamily="34" charset="0"/>
              </a:rPr>
              <a:t>database method.</a:t>
            </a:r>
          </a:p>
          <a:p>
            <a:r>
              <a:rPr lang="en-US" b="0" i="0" dirty="0">
                <a:solidFill>
                  <a:srgbClr val="000000"/>
                </a:solidFill>
                <a:effectLst/>
                <a:highlight>
                  <a:srgbClr val="FFFFFF"/>
                </a:highlight>
                <a:latin typeface="Verdana" panose="020B0604030504040204" pitchFamily="34" charset="0"/>
              </a:rPr>
              <a:t>You can also create a collection during the </a:t>
            </a:r>
            <a:r>
              <a:rPr lang="en-US" b="0" i="0" dirty="0">
                <a:solidFill>
                  <a:schemeClr val="accent6">
                    <a:lumMod val="75000"/>
                  </a:schemeClr>
                </a:solidFill>
                <a:effectLst/>
                <a:highlight>
                  <a:srgbClr val="FFFFFF"/>
                </a:highlight>
                <a:latin typeface="Verdana" panose="020B0604030504040204" pitchFamily="34" charset="0"/>
              </a:rPr>
              <a:t>insert</a:t>
            </a:r>
            <a:r>
              <a:rPr lang="en-US" b="0" i="0" dirty="0">
                <a:solidFill>
                  <a:srgbClr val="000000"/>
                </a:solidFill>
                <a:effectLst/>
                <a:highlight>
                  <a:srgbClr val="FFFFFF"/>
                </a:highlight>
                <a:latin typeface="Verdana" panose="020B0604030504040204" pitchFamily="34" charset="0"/>
              </a:rPr>
              <a:t> process.</a:t>
            </a:r>
            <a:endParaRPr lang="tr-TR" b="0" i="0" dirty="0">
              <a:solidFill>
                <a:srgbClr val="000000"/>
              </a:solidFill>
              <a:effectLst/>
              <a:highlight>
                <a:srgbClr val="FFFFFF"/>
              </a:highlight>
              <a:latin typeface="Verdana" panose="020B0604030504040204" pitchFamily="34" charset="0"/>
            </a:endParaRPr>
          </a:p>
        </p:txBody>
      </p:sp>
      <p:pic>
        <p:nvPicPr>
          <p:cNvPr id="8" name="Resim 7">
            <a:extLst>
              <a:ext uri="{FF2B5EF4-FFF2-40B4-BE49-F238E27FC236}">
                <a16:creationId xmlns:a16="http://schemas.microsoft.com/office/drawing/2014/main" id="{D45B1B0F-3427-5135-BE3A-E21EC2E0B546}"/>
              </a:ext>
            </a:extLst>
          </p:cNvPr>
          <p:cNvPicPr>
            <a:picLocks noChangeAspect="1"/>
          </p:cNvPicPr>
          <p:nvPr/>
        </p:nvPicPr>
        <p:blipFill rotWithShape="1">
          <a:blip r:embed="rId3"/>
          <a:srcRect t="41982" r="38125" b="26975"/>
          <a:stretch/>
        </p:blipFill>
        <p:spPr>
          <a:xfrm>
            <a:off x="4114799" y="2055813"/>
            <a:ext cx="7024405" cy="2211387"/>
          </a:xfrm>
          <a:prstGeom prst="rect">
            <a:avLst/>
          </a:prstGeom>
        </p:spPr>
      </p:pic>
    </p:spTree>
    <p:extLst>
      <p:ext uri="{BB962C8B-B14F-4D97-AF65-F5344CB8AC3E}">
        <p14:creationId xmlns:p14="http://schemas.microsoft.com/office/powerpoint/2010/main" val="3689171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CE29704E-4F57-4A2C-CEE7-8FFECD446D6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19874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MongoDB'de View Kavramı. Selamlar, bir başka MongoDB yazımla… | by Bilal  Yıldırım | Medium">
            <a:extLst>
              <a:ext uri="{FF2B5EF4-FFF2-40B4-BE49-F238E27FC236}">
                <a16:creationId xmlns:a16="http://schemas.microsoft.com/office/drawing/2014/main" id="{3A2CB68C-1ADE-1A3A-751D-5AE12544B9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455"/>
          <a:stretch/>
        </p:blipFill>
        <p:spPr bwMode="auto">
          <a:xfrm>
            <a:off x="-617239" y="0"/>
            <a:ext cx="1280923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Dikdörtgen 4">
            <a:extLst>
              <a:ext uri="{FF2B5EF4-FFF2-40B4-BE49-F238E27FC236}">
                <a16:creationId xmlns:a16="http://schemas.microsoft.com/office/drawing/2014/main" id="{AD19D0A2-9B52-28A7-5A27-D769110388C2}"/>
              </a:ext>
            </a:extLst>
          </p:cNvPr>
          <p:cNvSpPr/>
          <p:nvPr/>
        </p:nvSpPr>
        <p:spPr>
          <a:xfrm>
            <a:off x="838200" y="365125"/>
            <a:ext cx="10515600" cy="581183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16AB774-BAC2-0C09-8F25-45A15F609FFD}"/>
              </a:ext>
            </a:extLst>
          </p:cNvPr>
          <p:cNvSpPr>
            <a:spLocks noGrp="1"/>
          </p:cNvSpPr>
          <p:nvPr>
            <p:ph type="title"/>
          </p:nvPr>
        </p:nvSpPr>
        <p:spPr/>
        <p:txBody>
          <a:bodyPr/>
          <a:lstStyle/>
          <a:p>
            <a:pPr algn="ctr"/>
            <a:r>
              <a:rPr lang="en-US" b="0" i="0" dirty="0">
                <a:solidFill>
                  <a:schemeClr val="accent6">
                    <a:lumMod val="75000"/>
                  </a:schemeClr>
                </a:solidFill>
                <a:effectLst/>
                <a:highlight>
                  <a:srgbClr val="FFFFFF"/>
                </a:highlight>
                <a:latin typeface="Calibri" panose="020F0502020204030204" pitchFamily="34" charset="0"/>
                <a:cs typeface="Calibri" panose="020F0502020204030204" pitchFamily="34" charset="0"/>
              </a:rPr>
              <a:t>Find Data</a:t>
            </a:r>
            <a:endParaRPr lang="en-US" dirty="0">
              <a:solidFill>
                <a:schemeClr val="accent6">
                  <a:lumMod val="75000"/>
                </a:schemeClr>
              </a:solidFill>
              <a:latin typeface="Calibri" panose="020F0502020204030204" pitchFamily="34" charset="0"/>
              <a:cs typeface="Calibri" panose="020F0502020204030204" pitchFamily="34" charset="0"/>
            </a:endParaRPr>
          </a:p>
        </p:txBody>
      </p:sp>
      <p:sp>
        <p:nvSpPr>
          <p:cNvPr id="3" name="İçerik Yer Tutucusu 2">
            <a:extLst>
              <a:ext uri="{FF2B5EF4-FFF2-40B4-BE49-F238E27FC236}">
                <a16:creationId xmlns:a16="http://schemas.microsoft.com/office/drawing/2014/main" id="{2949CAF2-434D-3033-2E8B-C608106CFF20}"/>
              </a:ext>
            </a:extLst>
          </p:cNvPr>
          <p:cNvSpPr>
            <a:spLocks noGrp="1"/>
          </p:cNvSpPr>
          <p:nvPr>
            <p:ph idx="1"/>
          </p:nvPr>
        </p:nvSpPr>
        <p:spPr/>
        <p:txBody>
          <a:bodyPr>
            <a:normAutofit/>
          </a:bodyPr>
          <a:lstStyle/>
          <a:p>
            <a:r>
              <a:rPr lang="en-US" sz="2000" dirty="0"/>
              <a:t>To select data from a collection in MongoDB, we can use the find() method.</a:t>
            </a:r>
          </a:p>
        </p:txBody>
      </p:sp>
      <p:pic>
        <p:nvPicPr>
          <p:cNvPr id="6" name="Resim 5">
            <a:extLst>
              <a:ext uri="{FF2B5EF4-FFF2-40B4-BE49-F238E27FC236}">
                <a16:creationId xmlns:a16="http://schemas.microsoft.com/office/drawing/2014/main" id="{738A74B2-7849-60DC-2A3C-462A22D08752}"/>
              </a:ext>
            </a:extLst>
          </p:cNvPr>
          <p:cNvPicPr>
            <a:picLocks noChangeAspect="1"/>
          </p:cNvPicPr>
          <p:nvPr/>
        </p:nvPicPr>
        <p:blipFill rotWithShape="1">
          <a:blip r:embed="rId3"/>
          <a:srcRect t="52778" r="603"/>
          <a:stretch/>
        </p:blipFill>
        <p:spPr>
          <a:xfrm>
            <a:off x="1955800" y="2382044"/>
            <a:ext cx="8288695" cy="3675856"/>
          </a:xfrm>
          <a:prstGeom prst="rect">
            <a:avLst/>
          </a:prstGeom>
        </p:spPr>
      </p:pic>
    </p:spTree>
    <p:extLst>
      <p:ext uri="{BB962C8B-B14F-4D97-AF65-F5344CB8AC3E}">
        <p14:creationId xmlns:p14="http://schemas.microsoft.com/office/powerpoint/2010/main" val="3044495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MongoDB'de View Kavramı. Selamlar, bir başka MongoDB yazımla… | by Bilal  Yıldırım | Medium">
            <a:extLst>
              <a:ext uri="{FF2B5EF4-FFF2-40B4-BE49-F238E27FC236}">
                <a16:creationId xmlns:a16="http://schemas.microsoft.com/office/drawing/2014/main" id="{3A2CB68C-1ADE-1A3A-751D-5AE12544B9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455"/>
          <a:stretch/>
        </p:blipFill>
        <p:spPr bwMode="auto">
          <a:xfrm>
            <a:off x="-617239" y="0"/>
            <a:ext cx="1280923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Dikdörtgen 4">
            <a:extLst>
              <a:ext uri="{FF2B5EF4-FFF2-40B4-BE49-F238E27FC236}">
                <a16:creationId xmlns:a16="http://schemas.microsoft.com/office/drawing/2014/main" id="{AD19D0A2-9B52-28A7-5A27-D769110388C2}"/>
              </a:ext>
            </a:extLst>
          </p:cNvPr>
          <p:cNvSpPr/>
          <p:nvPr/>
        </p:nvSpPr>
        <p:spPr>
          <a:xfrm>
            <a:off x="838200" y="365125"/>
            <a:ext cx="10515600" cy="581183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16AB774-BAC2-0C09-8F25-45A15F609FFD}"/>
              </a:ext>
            </a:extLst>
          </p:cNvPr>
          <p:cNvSpPr>
            <a:spLocks noGrp="1"/>
          </p:cNvSpPr>
          <p:nvPr>
            <p:ph type="title"/>
          </p:nvPr>
        </p:nvSpPr>
        <p:spPr/>
        <p:txBody>
          <a:bodyPr/>
          <a:lstStyle/>
          <a:p>
            <a:pPr algn="ctr"/>
            <a:r>
              <a:rPr lang="en-US" b="0" i="0" dirty="0">
                <a:solidFill>
                  <a:schemeClr val="accent6">
                    <a:lumMod val="75000"/>
                  </a:schemeClr>
                </a:solidFill>
                <a:effectLst/>
                <a:highlight>
                  <a:srgbClr val="FFFFFF"/>
                </a:highlight>
                <a:latin typeface="Calibri" panose="020F0502020204030204" pitchFamily="34" charset="0"/>
                <a:cs typeface="Calibri" panose="020F0502020204030204" pitchFamily="34" charset="0"/>
              </a:rPr>
              <a:t>Update Document</a:t>
            </a:r>
            <a:endParaRPr lang="en-US" dirty="0">
              <a:solidFill>
                <a:schemeClr val="accent6">
                  <a:lumMod val="75000"/>
                </a:schemeClr>
              </a:solidFill>
              <a:latin typeface="Calibri" panose="020F0502020204030204" pitchFamily="34" charset="0"/>
              <a:cs typeface="Calibri" panose="020F0502020204030204" pitchFamily="34" charset="0"/>
            </a:endParaRPr>
          </a:p>
        </p:txBody>
      </p:sp>
      <p:sp>
        <p:nvSpPr>
          <p:cNvPr id="3" name="İçerik Yer Tutucusu 2">
            <a:extLst>
              <a:ext uri="{FF2B5EF4-FFF2-40B4-BE49-F238E27FC236}">
                <a16:creationId xmlns:a16="http://schemas.microsoft.com/office/drawing/2014/main" id="{2949CAF2-434D-3033-2E8B-C608106CFF20}"/>
              </a:ext>
            </a:extLst>
          </p:cNvPr>
          <p:cNvSpPr>
            <a:spLocks noGrp="1"/>
          </p:cNvSpPr>
          <p:nvPr>
            <p:ph idx="1"/>
          </p:nvPr>
        </p:nvSpPr>
        <p:spPr/>
        <p:txBody>
          <a:bodyPr>
            <a:normAutofit/>
          </a:bodyPr>
          <a:lstStyle/>
          <a:p>
            <a:r>
              <a:rPr lang="en-US" sz="1600" dirty="0"/>
              <a:t>To update an existing document we can use the </a:t>
            </a:r>
            <a:r>
              <a:rPr lang="en-US" sz="1600" dirty="0" err="1"/>
              <a:t>updateOne</a:t>
            </a:r>
            <a:r>
              <a:rPr lang="en-US" sz="1600" dirty="0"/>
              <a:t>() or </a:t>
            </a:r>
            <a:r>
              <a:rPr lang="en-US" sz="1600" dirty="0" err="1"/>
              <a:t>updateMany</a:t>
            </a:r>
            <a:r>
              <a:rPr lang="en-US" sz="1600" dirty="0"/>
              <a:t>() methods.</a:t>
            </a:r>
          </a:p>
          <a:p>
            <a:r>
              <a:rPr lang="en-US" sz="1600" dirty="0"/>
              <a:t>The first parameter is a query object to define which document or documents should be updated.</a:t>
            </a:r>
          </a:p>
          <a:p>
            <a:r>
              <a:rPr lang="en-US" sz="1600" dirty="0"/>
              <a:t>The second parameter is an object defining the updated data.</a:t>
            </a:r>
          </a:p>
        </p:txBody>
      </p:sp>
      <p:pic>
        <p:nvPicPr>
          <p:cNvPr id="4" name="Resim 3">
            <a:extLst>
              <a:ext uri="{FF2B5EF4-FFF2-40B4-BE49-F238E27FC236}">
                <a16:creationId xmlns:a16="http://schemas.microsoft.com/office/drawing/2014/main" id="{77FB157F-2255-B1DC-C83B-F27830DE6741}"/>
              </a:ext>
            </a:extLst>
          </p:cNvPr>
          <p:cNvPicPr>
            <a:picLocks noChangeAspect="1"/>
          </p:cNvPicPr>
          <p:nvPr/>
        </p:nvPicPr>
        <p:blipFill rotWithShape="1">
          <a:blip r:embed="rId3"/>
          <a:srcRect l="-21" t="3772" r="-2955" b="51939"/>
          <a:stretch/>
        </p:blipFill>
        <p:spPr>
          <a:xfrm>
            <a:off x="2878642" y="2933700"/>
            <a:ext cx="6659020" cy="3016250"/>
          </a:xfrm>
          <a:prstGeom prst="rect">
            <a:avLst/>
          </a:prstGeom>
        </p:spPr>
      </p:pic>
    </p:spTree>
    <p:extLst>
      <p:ext uri="{BB962C8B-B14F-4D97-AF65-F5344CB8AC3E}">
        <p14:creationId xmlns:p14="http://schemas.microsoft.com/office/powerpoint/2010/main" val="582872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MongoDB'de View Kavramı. Selamlar, bir başka MongoDB yazımla… | by Bilal  Yıldırım | Medium">
            <a:extLst>
              <a:ext uri="{FF2B5EF4-FFF2-40B4-BE49-F238E27FC236}">
                <a16:creationId xmlns:a16="http://schemas.microsoft.com/office/drawing/2014/main" id="{3A2CB68C-1ADE-1A3A-751D-5AE12544B9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455"/>
          <a:stretch/>
        </p:blipFill>
        <p:spPr bwMode="auto">
          <a:xfrm>
            <a:off x="-617239" y="0"/>
            <a:ext cx="1280923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Dikdörtgen 4">
            <a:extLst>
              <a:ext uri="{FF2B5EF4-FFF2-40B4-BE49-F238E27FC236}">
                <a16:creationId xmlns:a16="http://schemas.microsoft.com/office/drawing/2014/main" id="{AD19D0A2-9B52-28A7-5A27-D769110388C2}"/>
              </a:ext>
            </a:extLst>
          </p:cNvPr>
          <p:cNvSpPr/>
          <p:nvPr/>
        </p:nvSpPr>
        <p:spPr>
          <a:xfrm>
            <a:off x="838200" y="365125"/>
            <a:ext cx="10515600" cy="581183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16AB774-BAC2-0C09-8F25-45A15F609FFD}"/>
              </a:ext>
            </a:extLst>
          </p:cNvPr>
          <p:cNvSpPr>
            <a:spLocks noGrp="1"/>
          </p:cNvSpPr>
          <p:nvPr>
            <p:ph type="title"/>
          </p:nvPr>
        </p:nvSpPr>
        <p:spPr/>
        <p:txBody>
          <a:bodyPr/>
          <a:lstStyle/>
          <a:p>
            <a:pPr algn="ctr"/>
            <a:r>
              <a:rPr lang="en-US" altLang="ko-KR" sz="4400" b="1" dirty="0">
                <a:solidFill>
                  <a:schemeClr val="accent3"/>
                </a:solidFill>
                <a:latin typeface="Times New Roman" panose="02020603050405020304" pitchFamily="18" charset="0"/>
                <a:cs typeface="Times New Roman" panose="02020603050405020304" pitchFamily="18" charset="0"/>
              </a:rPr>
              <a:t>SQL vs NoSQL</a:t>
            </a:r>
            <a:endParaRPr lang="en-US" dirty="0"/>
          </a:p>
        </p:txBody>
      </p:sp>
      <p:sp>
        <p:nvSpPr>
          <p:cNvPr id="3" name="İçerik Yer Tutucusu 2">
            <a:extLst>
              <a:ext uri="{FF2B5EF4-FFF2-40B4-BE49-F238E27FC236}">
                <a16:creationId xmlns:a16="http://schemas.microsoft.com/office/drawing/2014/main" id="{2949CAF2-434D-3033-2E8B-C608106CFF20}"/>
              </a:ext>
            </a:extLst>
          </p:cNvPr>
          <p:cNvSpPr>
            <a:spLocks noGrp="1"/>
          </p:cNvSpPr>
          <p:nvPr>
            <p:ph idx="1"/>
          </p:nvPr>
        </p:nvSpPr>
        <p:spPr/>
        <p:txBody>
          <a:bodyPr/>
          <a:lstStyle/>
          <a:p>
            <a:pPr>
              <a:defRPr/>
            </a:pPr>
            <a:r>
              <a:rPr lang="en-US" sz="2000" dirty="0">
                <a:solidFill>
                  <a:srgbClr val="222222"/>
                </a:solidFill>
                <a:latin typeface="Constantia" panose="02030602050306030303" pitchFamily="18" charset="0"/>
              </a:rPr>
              <a:t>NoSQL (often interpreted as Not only SQL) database</a:t>
            </a:r>
          </a:p>
          <a:p>
            <a:pPr>
              <a:defRPr/>
            </a:pPr>
            <a:r>
              <a:rPr lang="en-US" sz="2000" dirty="0">
                <a:solidFill>
                  <a:srgbClr val="222222"/>
                </a:solidFill>
                <a:latin typeface="Constantia" panose="02030602050306030303" pitchFamily="18" charset="0"/>
              </a:rPr>
              <a:t>It  provides a mechanism for storage and retrieval of data that is modeled in means other than the tabular relations used in relational databases.</a:t>
            </a:r>
          </a:p>
          <a:p>
            <a:endParaRPr lang="en-US" dirty="0"/>
          </a:p>
        </p:txBody>
      </p:sp>
      <p:graphicFrame>
        <p:nvGraphicFramePr>
          <p:cNvPr id="7" name="Tablo 6">
            <a:extLst>
              <a:ext uri="{FF2B5EF4-FFF2-40B4-BE49-F238E27FC236}">
                <a16:creationId xmlns:a16="http://schemas.microsoft.com/office/drawing/2014/main" id="{7DB24819-295D-C8AB-3064-7D91D0F86B02}"/>
              </a:ext>
            </a:extLst>
          </p:cNvPr>
          <p:cNvGraphicFramePr>
            <a:graphicFrameLocks noGrp="1"/>
          </p:cNvGraphicFramePr>
          <p:nvPr>
            <p:extLst>
              <p:ext uri="{D42A27DB-BD31-4B8C-83A1-F6EECF244321}">
                <p14:modId xmlns:p14="http://schemas.microsoft.com/office/powerpoint/2010/main" val="40419868"/>
              </p:ext>
            </p:extLst>
          </p:nvPr>
        </p:nvGraphicFramePr>
        <p:xfrm>
          <a:off x="1215839" y="3069114"/>
          <a:ext cx="9760321" cy="2750820"/>
        </p:xfrm>
        <a:graphic>
          <a:graphicData uri="http://schemas.openxmlformats.org/drawingml/2006/table">
            <a:tbl>
              <a:tblPr>
                <a:tableStyleId>{E8B1032C-EA38-4F05-BA0D-38AFFFC7BED3}</a:tableStyleId>
              </a:tblPr>
              <a:tblGrid>
                <a:gridCol w="4872627">
                  <a:extLst>
                    <a:ext uri="{9D8B030D-6E8A-4147-A177-3AD203B41FA5}">
                      <a16:colId xmlns:a16="http://schemas.microsoft.com/office/drawing/2014/main" val="2635814044"/>
                    </a:ext>
                  </a:extLst>
                </a:gridCol>
                <a:gridCol w="4887694">
                  <a:extLst>
                    <a:ext uri="{9D8B030D-6E8A-4147-A177-3AD203B41FA5}">
                      <a16:colId xmlns:a16="http://schemas.microsoft.com/office/drawing/2014/main" val="3640530315"/>
                    </a:ext>
                  </a:extLst>
                </a:gridCol>
              </a:tblGrid>
              <a:tr h="324716">
                <a:tc>
                  <a:txBody>
                    <a:bodyPr/>
                    <a:lstStyle/>
                    <a:p>
                      <a:pPr algn="l" fontAlgn="base"/>
                      <a:r>
                        <a:rPr lang="en-US" sz="1800" b="1" dirty="0">
                          <a:effectLst/>
                        </a:rPr>
                        <a:t>SQL</a:t>
                      </a:r>
                    </a:p>
                  </a:txBody>
                  <a:tcPr marL="95250" marR="95250" marT="95250" marB="95250" anchor="ctr">
                    <a:solidFill>
                      <a:schemeClr val="accent3"/>
                    </a:solidFill>
                  </a:tcPr>
                </a:tc>
                <a:tc>
                  <a:txBody>
                    <a:bodyPr/>
                    <a:lstStyle/>
                    <a:p>
                      <a:pPr algn="l" fontAlgn="base"/>
                      <a:r>
                        <a:rPr lang="en-US" sz="1800" b="1" dirty="0">
                          <a:effectLst/>
                        </a:rPr>
                        <a:t>NoSQL</a:t>
                      </a:r>
                    </a:p>
                  </a:txBody>
                  <a:tcPr marL="95250" marR="95250" marT="95250" marB="95250" anchor="ctr">
                    <a:solidFill>
                      <a:schemeClr val="accent3"/>
                    </a:solidFill>
                  </a:tcPr>
                </a:tc>
                <a:extLst>
                  <a:ext uri="{0D108BD9-81ED-4DB2-BD59-A6C34878D82A}">
                    <a16:rowId xmlns:a16="http://schemas.microsoft.com/office/drawing/2014/main" val="277585815"/>
                  </a:ext>
                </a:extLst>
              </a:tr>
              <a:tr h="309657">
                <a:tc>
                  <a:txBody>
                    <a:bodyPr/>
                    <a:lstStyle/>
                    <a:p>
                      <a:pPr algn="l" fontAlgn="base"/>
                      <a:r>
                        <a:rPr lang="en-US" sz="1250" b="0" dirty="0">
                          <a:effectLst/>
                        </a:rPr>
                        <a:t>Relational Database Management System (RDBMS)</a:t>
                      </a:r>
                    </a:p>
                  </a:txBody>
                  <a:tcPr marL="95250" marR="95250" marT="133350" marB="133350" anchor="ctr"/>
                </a:tc>
                <a:tc>
                  <a:txBody>
                    <a:bodyPr/>
                    <a:lstStyle/>
                    <a:p>
                      <a:pPr algn="l" fontAlgn="base"/>
                      <a:r>
                        <a:rPr lang="en-US" sz="1250" b="0" dirty="0">
                          <a:effectLst/>
                        </a:rPr>
                        <a:t>Non-relational or distributed database system.</a:t>
                      </a:r>
                    </a:p>
                  </a:txBody>
                  <a:tcPr marL="95250" marR="95250" marT="133350" marB="133350" anchor="ctr"/>
                </a:tc>
                <a:extLst>
                  <a:ext uri="{0D108BD9-81ED-4DB2-BD59-A6C34878D82A}">
                    <a16:rowId xmlns:a16="http://schemas.microsoft.com/office/drawing/2014/main" val="1950646110"/>
                  </a:ext>
                </a:extLst>
              </a:tr>
              <a:tr h="309657">
                <a:tc>
                  <a:txBody>
                    <a:bodyPr/>
                    <a:lstStyle/>
                    <a:p>
                      <a:pPr algn="l" fontAlgn="base"/>
                      <a:r>
                        <a:rPr lang="en-US" sz="1250" b="0" dirty="0">
                          <a:effectLst/>
                        </a:rPr>
                        <a:t>These databases have fixed or static or predefined schema</a:t>
                      </a:r>
                    </a:p>
                  </a:txBody>
                  <a:tcPr marL="95250" marR="95250" marT="133350" marB="133350" anchor="ctr"/>
                </a:tc>
                <a:tc>
                  <a:txBody>
                    <a:bodyPr/>
                    <a:lstStyle/>
                    <a:p>
                      <a:pPr algn="l" fontAlgn="base"/>
                      <a:r>
                        <a:rPr lang="en-US" sz="1250" b="0" dirty="0">
                          <a:effectLst/>
                        </a:rPr>
                        <a:t>They have dynamic schema</a:t>
                      </a:r>
                    </a:p>
                  </a:txBody>
                  <a:tcPr marL="95250" marR="95250" marT="133350" marB="133350" anchor="ctr"/>
                </a:tc>
                <a:extLst>
                  <a:ext uri="{0D108BD9-81ED-4DB2-BD59-A6C34878D82A}">
                    <a16:rowId xmlns:a16="http://schemas.microsoft.com/office/drawing/2014/main" val="3675200865"/>
                  </a:ext>
                </a:extLst>
              </a:tr>
              <a:tr h="309657">
                <a:tc>
                  <a:txBody>
                    <a:bodyPr/>
                    <a:lstStyle/>
                    <a:p>
                      <a:pPr algn="l" fontAlgn="base"/>
                      <a:r>
                        <a:rPr lang="en-US" sz="1250" b="0" dirty="0">
                          <a:effectLst/>
                        </a:rPr>
                        <a:t>These databases are best suited for complex queries</a:t>
                      </a:r>
                    </a:p>
                  </a:txBody>
                  <a:tcPr marL="95250" marR="95250" marT="133350" marB="133350" anchor="ctr"/>
                </a:tc>
                <a:tc>
                  <a:txBody>
                    <a:bodyPr/>
                    <a:lstStyle/>
                    <a:p>
                      <a:pPr algn="l" fontAlgn="base"/>
                      <a:r>
                        <a:rPr lang="en-US" sz="1250" b="0" dirty="0">
                          <a:effectLst/>
                        </a:rPr>
                        <a:t>These databases are not so good for complex queries</a:t>
                      </a:r>
                    </a:p>
                  </a:txBody>
                  <a:tcPr marL="95250" marR="95250" marT="133350" marB="133350" anchor="ctr"/>
                </a:tc>
                <a:extLst>
                  <a:ext uri="{0D108BD9-81ED-4DB2-BD59-A6C34878D82A}">
                    <a16:rowId xmlns:a16="http://schemas.microsoft.com/office/drawing/2014/main" val="3561507289"/>
                  </a:ext>
                </a:extLst>
              </a:tr>
              <a:tr h="309657">
                <a:tc>
                  <a:txBody>
                    <a:bodyPr/>
                    <a:lstStyle/>
                    <a:p>
                      <a:pPr algn="l" fontAlgn="base"/>
                      <a:r>
                        <a:rPr lang="en-US" sz="1250" b="0" dirty="0">
                          <a:effectLst/>
                        </a:rPr>
                        <a:t>Vertically Scalable</a:t>
                      </a:r>
                    </a:p>
                  </a:txBody>
                  <a:tcPr marL="95250" marR="95250" marT="133350" marB="133350" anchor="ctr"/>
                </a:tc>
                <a:tc>
                  <a:txBody>
                    <a:bodyPr/>
                    <a:lstStyle/>
                    <a:p>
                      <a:pPr algn="l" fontAlgn="base"/>
                      <a:r>
                        <a:rPr lang="en-US" sz="1250" b="0" dirty="0">
                          <a:effectLst/>
                        </a:rPr>
                        <a:t>Horizontally scalable</a:t>
                      </a:r>
                    </a:p>
                  </a:txBody>
                  <a:tcPr marL="95250" marR="95250" marT="133350" marB="133350" anchor="ctr"/>
                </a:tc>
                <a:extLst>
                  <a:ext uri="{0D108BD9-81ED-4DB2-BD59-A6C34878D82A}">
                    <a16:rowId xmlns:a16="http://schemas.microsoft.com/office/drawing/2014/main" val="63347145"/>
                  </a:ext>
                </a:extLst>
              </a:tr>
              <a:tr h="309657">
                <a:tc>
                  <a:txBody>
                    <a:bodyPr/>
                    <a:lstStyle/>
                    <a:p>
                      <a:pPr algn="l" fontAlgn="base"/>
                      <a:r>
                        <a:rPr lang="en-US" sz="1250" b="0" dirty="0">
                          <a:effectLst/>
                        </a:rPr>
                        <a:t>Follows ACID property</a:t>
                      </a:r>
                    </a:p>
                  </a:txBody>
                  <a:tcPr marL="95250" marR="95250" marT="133350" marB="133350" anchor="ctr"/>
                </a:tc>
                <a:tc>
                  <a:txBody>
                    <a:bodyPr/>
                    <a:lstStyle/>
                    <a:p>
                      <a:pPr algn="l" fontAlgn="base"/>
                      <a:r>
                        <a:rPr lang="en-US" sz="1250" b="0" dirty="0">
                          <a:effectLst/>
                        </a:rPr>
                        <a:t>Follows BASE property</a:t>
                      </a:r>
                    </a:p>
                  </a:txBody>
                  <a:tcPr marL="95250" marR="95250" marT="133350" marB="133350" anchor="ctr"/>
                </a:tc>
                <a:extLst>
                  <a:ext uri="{0D108BD9-81ED-4DB2-BD59-A6C34878D82A}">
                    <a16:rowId xmlns:a16="http://schemas.microsoft.com/office/drawing/2014/main" val="1050137137"/>
                  </a:ext>
                </a:extLst>
              </a:tr>
            </a:tbl>
          </a:graphicData>
        </a:graphic>
      </p:graphicFrame>
    </p:spTree>
    <p:extLst>
      <p:ext uri="{BB962C8B-B14F-4D97-AF65-F5344CB8AC3E}">
        <p14:creationId xmlns:p14="http://schemas.microsoft.com/office/powerpoint/2010/main" val="1993497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MongoDB'de View Kavramı. Selamlar, bir başka MongoDB yazımla… | by Bilal  Yıldırım | Medium">
            <a:extLst>
              <a:ext uri="{FF2B5EF4-FFF2-40B4-BE49-F238E27FC236}">
                <a16:creationId xmlns:a16="http://schemas.microsoft.com/office/drawing/2014/main" id="{3A2CB68C-1ADE-1A3A-751D-5AE12544B9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455"/>
          <a:stretch/>
        </p:blipFill>
        <p:spPr bwMode="auto">
          <a:xfrm>
            <a:off x="-617239" y="0"/>
            <a:ext cx="1280923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Dikdörtgen 4">
            <a:extLst>
              <a:ext uri="{FF2B5EF4-FFF2-40B4-BE49-F238E27FC236}">
                <a16:creationId xmlns:a16="http://schemas.microsoft.com/office/drawing/2014/main" id="{AD19D0A2-9B52-28A7-5A27-D769110388C2}"/>
              </a:ext>
            </a:extLst>
          </p:cNvPr>
          <p:cNvSpPr/>
          <p:nvPr/>
        </p:nvSpPr>
        <p:spPr>
          <a:xfrm>
            <a:off x="838200" y="365125"/>
            <a:ext cx="10515600" cy="581183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16AB774-BAC2-0C09-8F25-45A15F609FFD}"/>
              </a:ext>
            </a:extLst>
          </p:cNvPr>
          <p:cNvSpPr>
            <a:spLocks noGrp="1"/>
          </p:cNvSpPr>
          <p:nvPr>
            <p:ph type="title"/>
          </p:nvPr>
        </p:nvSpPr>
        <p:spPr/>
        <p:txBody>
          <a:bodyPr/>
          <a:lstStyle/>
          <a:p>
            <a:pPr algn="ctr"/>
            <a:r>
              <a:rPr lang="en-US" b="0" i="0" dirty="0">
                <a:solidFill>
                  <a:schemeClr val="accent6">
                    <a:lumMod val="75000"/>
                  </a:schemeClr>
                </a:solidFill>
                <a:effectLst/>
                <a:highlight>
                  <a:srgbClr val="FFFFFF"/>
                </a:highlight>
                <a:latin typeface="Calibri" panose="020F0502020204030204" pitchFamily="34" charset="0"/>
                <a:cs typeface="Calibri" panose="020F0502020204030204" pitchFamily="34" charset="0"/>
              </a:rPr>
              <a:t>Delete Documents</a:t>
            </a:r>
            <a:endParaRPr lang="en-US" dirty="0">
              <a:solidFill>
                <a:schemeClr val="accent6">
                  <a:lumMod val="75000"/>
                </a:schemeClr>
              </a:solidFill>
              <a:latin typeface="Calibri" panose="020F0502020204030204" pitchFamily="34" charset="0"/>
              <a:cs typeface="Calibri" panose="020F0502020204030204" pitchFamily="34" charset="0"/>
            </a:endParaRPr>
          </a:p>
        </p:txBody>
      </p:sp>
      <p:sp>
        <p:nvSpPr>
          <p:cNvPr id="3" name="İçerik Yer Tutucusu 2">
            <a:extLst>
              <a:ext uri="{FF2B5EF4-FFF2-40B4-BE49-F238E27FC236}">
                <a16:creationId xmlns:a16="http://schemas.microsoft.com/office/drawing/2014/main" id="{2949CAF2-434D-3033-2E8B-C608106CFF20}"/>
              </a:ext>
            </a:extLst>
          </p:cNvPr>
          <p:cNvSpPr>
            <a:spLocks noGrp="1"/>
          </p:cNvSpPr>
          <p:nvPr>
            <p:ph idx="1"/>
          </p:nvPr>
        </p:nvSpPr>
        <p:spPr/>
        <p:txBody>
          <a:bodyPr/>
          <a:lstStyle/>
          <a:p>
            <a:r>
              <a:rPr lang="en-US" dirty="0"/>
              <a:t>We can delete documents by using the methods </a:t>
            </a:r>
            <a:r>
              <a:rPr lang="en-US" dirty="0" err="1">
                <a:solidFill>
                  <a:schemeClr val="accent6">
                    <a:lumMod val="75000"/>
                  </a:schemeClr>
                </a:solidFill>
              </a:rPr>
              <a:t>deleteOne</a:t>
            </a:r>
            <a:r>
              <a:rPr lang="en-US" dirty="0">
                <a:solidFill>
                  <a:schemeClr val="accent6">
                    <a:lumMod val="75000"/>
                  </a:schemeClr>
                </a:solidFill>
              </a:rPr>
              <a:t>() </a:t>
            </a:r>
            <a:r>
              <a:rPr lang="en-US" dirty="0"/>
              <a:t>or </a:t>
            </a:r>
            <a:r>
              <a:rPr lang="en-US" dirty="0" err="1">
                <a:solidFill>
                  <a:schemeClr val="accent6">
                    <a:lumMod val="75000"/>
                  </a:schemeClr>
                </a:solidFill>
              </a:rPr>
              <a:t>deleteMany</a:t>
            </a:r>
            <a:r>
              <a:rPr lang="en-US" dirty="0">
                <a:solidFill>
                  <a:schemeClr val="accent6">
                    <a:lumMod val="75000"/>
                  </a:schemeClr>
                </a:solidFill>
              </a:rPr>
              <a:t>()</a:t>
            </a:r>
            <a:r>
              <a:rPr lang="tr-TR" dirty="0"/>
              <a:t>.</a:t>
            </a:r>
            <a:endParaRPr lang="tr-TR" dirty="0">
              <a:solidFill>
                <a:schemeClr val="accent6">
                  <a:lumMod val="75000"/>
                </a:schemeClr>
              </a:solidFill>
            </a:endParaRPr>
          </a:p>
        </p:txBody>
      </p:sp>
      <p:pic>
        <p:nvPicPr>
          <p:cNvPr id="6" name="Resim 5">
            <a:extLst>
              <a:ext uri="{FF2B5EF4-FFF2-40B4-BE49-F238E27FC236}">
                <a16:creationId xmlns:a16="http://schemas.microsoft.com/office/drawing/2014/main" id="{22FBB873-BF4A-148D-CF63-BE4F9982504B}"/>
              </a:ext>
            </a:extLst>
          </p:cNvPr>
          <p:cNvPicPr>
            <a:picLocks noChangeAspect="1"/>
          </p:cNvPicPr>
          <p:nvPr/>
        </p:nvPicPr>
        <p:blipFill>
          <a:blip r:embed="rId3"/>
          <a:stretch>
            <a:fillRect/>
          </a:stretch>
        </p:blipFill>
        <p:spPr>
          <a:xfrm>
            <a:off x="1549399" y="3340100"/>
            <a:ext cx="7388581" cy="2374900"/>
          </a:xfrm>
          <a:prstGeom prst="rect">
            <a:avLst/>
          </a:prstGeom>
        </p:spPr>
      </p:pic>
    </p:spTree>
    <p:extLst>
      <p:ext uri="{BB962C8B-B14F-4D97-AF65-F5344CB8AC3E}">
        <p14:creationId xmlns:p14="http://schemas.microsoft.com/office/powerpoint/2010/main" val="2815093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MongoDB'de View Kavramı. Selamlar, bir başka MongoDB yazımla… | by Bilal  Yıldırım | Medium">
            <a:extLst>
              <a:ext uri="{FF2B5EF4-FFF2-40B4-BE49-F238E27FC236}">
                <a16:creationId xmlns:a16="http://schemas.microsoft.com/office/drawing/2014/main" id="{3A2CB68C-1ADE-1A3A-751D-5AE12544B9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455"/>
          <a:stretch/>
        </p:blipFill>
        <p:spPr bwMode="auto">
          <a:xfrm>
            <a:off x="-617239" y="0"/>
            <a:ext cx="1280923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Dikdörtgen 4">
            <a:extLst>
              <a:ext uri="{FF2B5EF4-FFF2-40B4-BE49-F238E27FC236}">
                <a16:creationId xmlns:a16="http://schemas.microsoft.com/office/drawing/2014/main" id="{AD19D0A2-9B52-28A7-5A27-D769110388C2}"/>
              </a:ext>
            </a:extLst>
          </p:cNvPr>
          <p:cNvSpPr/>
          <p:nvPr/>
        </p:nvSpPr>
        <p:spPr>
          <a:xfrm>
            <a:off x="838200" y="365125"/>
            <a:ext cx="10515600" cy="581183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16AB774-BAC2-0C09-8F25-45A15F609FFD}"/>
              </a:ext>
            </a:extLst>
          </p:cNvPr>
          <p:cNvSpPr>
            <a:spLocks noGrp="1"/>
          </p:cNvSpPr>
          <p:nvPr>
            <p:ph type="title"/>
          </p:nvPr>
        </p:nvSpPr>
        <p:spPr/>
        <p:txBody>
          <a:bodyPr/>
          <a:lstStyle/>
          <a:p>
            <a:pPr algn="ctr"/>
            <a:r>
              <a:rPr lang="en-US" b="0" i="0" dirty="0">
                <a:solidFill>
                  <a:schemeClr val="accent6">
                    <a:lumMod val="75000"/>
                  </a:schemeClr>
                </a:solidFill>
                <a:effectLst/>
                <a:highlight>
                  <a:srgbClr val="FFFFFF"/>
                </a:highlight>
                <a:latin typeface="Calibri" panose="020F0502020204030204" pitchFamily="34" charset="0"/>
                <a:cs typeface="Calibri" panose="020F0502020204030204" pitchFamily="34" charset="0"/>
              </a:rPr>
              <a:t>MongoDB Query Operators</a:t>
            </a:r>
            <a:endParaRPr lang="en-US" dirty="0">
              <a:solidFill>
                <a:schemeClr val="accent6">
                  <a:lumMod val="75000"/>
                </a:schemeClr>
              </a:solidFill>
              <a:latin typeface="Calibri" panose="020F0502020204030204" pitchFamily="34" charset="0"/>
              <a:cs typeface="Calibri" panose="020F0502020204030204" pitchFamily="34" charset="0"/>
            </a:endParaRPr>
          </a:p>
        </p:txBody>
      </p:sp>
      <p:sp>
        <p:nvSpPr>
          <p:cNvPr id="3" name="İçerik Yer Tutucusu 2">
            <a:extLst>
              <a:ext uri="{FF2B5EF4-FFF2-40B4-BE49-F238E27FC236}">
                <a16:creationId xmlns:a16="http://schemas.microsoft.com/office/drawing/2014/main" id="{2949CAF2-434D-3033-2E8B-C608106CFF20}"/>
              </a:ext>
            </a:extLst>
          </p:cNvPr>
          <p:cNvSpPr>
            <a:spLocks noGrp="1"/>
          </p:cNvSpPr>
          <p:nvPr>
            <p:ph idx="1"/>
          </p:nvPr>
        </p:nvSpPr>
        <p:spPr/>
        <p:txBody>
          <a:bodyPr/>
          <a:lstStyle/>
          <a:p>
            <a:pPr marL="0" indent="0">
              <a:buNone/>
            </a:pPr>
            <a:r>
              <a:rPr lang="en-US" sz="1600" b="0" i="0" dirty="0">
                <a:solidFill>
                  <a:srgbClr val="000000"/>
                </a:solidFill>
                <a:effectLst/>
                <a:highlight>
                  <a:srgbClr val="FFFFFF"/>
                </a:highlight>
                <a:latin typeface="Verdana" panose="020B0604030504040204" pitchFamily="34" charset="0"/>
              </a:rPr>
              <a:t>There are many query operators that can be used to compare and reference document fields.</a:t>
            </a:r>
            <a:endParaRPr lang="tr-TR" sz="1600" b="0" i="0" dirty="0">
              <a:solidFill>
                <a:srgbClr val="000000"/>
              </a:solidFill>
              <a:effectLst/>
              <a:highlight>
                <a:srgbClr val="FFFFFF"/>
              </a:highlight>
              <a:latin typeface="Verdana" panose="020B0604030504040204" pitchFamily="34" charset="0"/>
            </a:endParaRPr>
          </a:p>
          <a:p>
            <a:pPr marL="0" indent="0">
              <a:buNone/>
            </a:pPr>
            <a:endParaRPr lang="en-US" dirty="0"/>
          </a:p>
        </p:txBody>
      </p:sp>
      <p:sp>
        <p:nvSpPr>
          <p:cNvPr id="6" name="Metin kutusu 5">
            <a:extLst>
              <a:ext uri="{FF2B5EF4-FFF2-40B4-BE49-F238E27FC236}">
                <a16:creationId xmlns:a16="http://schemas.microsoft.com/office/drawing/2014/main" id="{E18B14B0-2CF9-27B4-E585-DADF53A12E38}"/>
              </a:ext>
            </a:extLst>
          </p:cNvPr>
          <p:cNvSpPr txBox="1"/>
          <p:nvPr/>
        </p:nvSpPr>
        <p:spPr>
          <a:xfrm>
            <a:off x="977900" y="2185412"/>
            <a:ext cx="5257800" cy="1815882"/>
          </a:xfrm>
          <a:prstGeom prst="rect">
            <a:avLst/>
          </a:prstGeom>
          <a:noFill/>
        </p:spPr>
        <p:txBody>
          <a:bodyPr wrap="square">
            <a:spAutoFit/>
          </a:bodyPr>
          <a:lstStyle/>
          <a:p>
            <a:r>
              <a:rPr lang="en-US" sz="1400" b="1" dirty="0">
                <a:solidFill>
                  <a:schemeClr val="accent6">
                    <a:lumMod val="75000"/>
                  </a:schemeClr>
                </a:solidFill>
              </a:rPr>
              <a:t>Comparison</a:t>
            </a:r>
          </a:p>
          <a:p>
            <a:pPr marL="285750" indent="-285750">
              <a:buFont typeface="Arial" panose="020B0604020202020204" pitchFamily="34" charset="0"/>
              <a:buChar char="•"/>
            </a:pPr>
            <a:r>
              <a:rPr lang="en-US" sz="1400" dirty="0"/>
              <a:t>$eq: Values are equal</a:t>
            </a:r>
          </a:p>
          <a:p>
            <a:pPr marL="285750" indent="-285750">
              <a:buFont typeface="Arial" panose="020B0604020202020204" pitchFamily="34" charset="0"/>
              <a:buChar char="•"/>
            </a:pPr>
            <a:r>
              <a:rPr lang="en-US" sz="1400" dirty="0"/>
              <a:t>$ne: Values are not equal</a:t>
            </a:r>
          </a:p>
          <a:p>
            <a:pPr marL="285750" indent="-285750">
              <a:buFont typeface="Arial" panose="020B0604020202020204" pitchFamily="34" charset="0"/>
              <a:buChar char="•"/>
            </a:pPr>
            <a:r>
              <a:rPr lang="en-US" sz="1400" dirty="0"/>
              <a:t>$</a:t>
            </a:r>
            <a:r>
              <a:rPr lang="en-US" sz="1400" dirty="0" err="1"/>
              <a:t>gt</a:t>
            </a:r>
            <a:r>
              <a:rPr lang="en-US" sz="1400" dirty="0"/>
              <a:t>: Value is greater than another value</a:t>
            </a:r>
          </a:p>
          <a:p>
            <a:pPr marL="285750" indent="-285750">
              <a:buFont typeface="Arial" panose="020B0604020202020204" pitchFamily="34" charset="0"/>
              <a:buChar char="•"/>
            </a:pPr>
            <a:r>
              <a:rPr lang="en-US" sz="1400" dirty="0"/>
              <a:t>$</a:t>
            </a:r>
            <a:r>
              <a:rPr lang="en-US" sz="1400" dirty="0" err="1"/>
              <a:t>gte</a:t>
            </a:r>
            <a:r>
              <a:rPr lang="en-US" sz="1400" dirty="0"/>
              <a:t>: Value is greater than or equal to another value</a:t>
            </a:r>
          </a:p>
          <a:p>
            <a:pPr marL="285750" indent="-285750">
              <a:buFont typeface="Arial" panose="020B0604020202020204" pitchFamily="34" charset="0"/>
              <a:buChar char="•"/>
            </a:pPr>
            <a:r>
              <a:rPr lang="en-US" sz="1400" dirty="0"/>
              <a:t>$</a:t>
            </a:r>
            <a:r>
              <a:rPr lang="en-US" sz="1400" dirty="0" err="1"/>
              <a:t>lt</a:t>
            </a:r>
            <a:r>
              <a:rPr lang="en-US" sz="1400" dirty="0"/>
              <a:t>: Value is less than another value</a:t>
            </a:r>
          </a:p>
          <a:p>
            <a:pPr marL="285750" indent="-285750">
              <a:buFont typeface="Arial" panose="020B0604020202020204" pitchFamily="34" charset="0"/>
              <a:buChar char="•"/>
            </a:pPr>
            <a:r>
              <a:rPr lang="en-US" sz="1400" dirty="0"/>
              <a:t>$</a:t>
            </a:r>
            <a:r>
              <a:rPr lang="en-US" sz="1400" dirty="0" err="1"/>
              <a:t>lte</a:t>
            </a:r>
            <a:r>
              <a:rPr lang="en-US" sz="1400" dirty="0"/>
              <a:t>: Value is less than or equal to another value</a:t>
            </a:r>
          </a:p>
          <a:p>
            <a:pPr marL="285750" indent="-285750">
              <a:buFont typeface="Arial" panose="020B0604020202020204" pitchFamily="34" charset="0"/>
              <a:buChar char="•"/>
            </a:pPr>
            <a:r>
              <a:rPr lang="en-US" sz="1400" dirty="0"/>
              <a:t>$in: Value is matched within an array</a:t>
            </a:r>
          </a:p>
        </p:txBody>
      </p:sp>
      <p:sp>
        <p:nvSpPr>
          <p:cNvPr id="8" name="Metin kutusu 7">
            <a:extLst>
              <a:ext uri="{FF2B5EF4-FFF2-40B4-BE49-F238E27FC236}">
                <a16:creationId xmlns:a16="http://schemas.microsoft.com/office/drawing/2014/main" id="{307EEE49-37B3-62D1-4CDC-724688CC885C}"/>
              </a:ext>
            </a:extLst>
          </p:cNvPr>
          <p:cNvSpPr txBox="1"/>
          <p:nvPr/>
        </p:nvSpPr>
        <p:spPr>
          <a:xfrm>
            <a:off x="977900" y="4136231"/>
            <a:ext cx="5118100" cy="1169551"/>
          </a:xfrm>
          <a:prstGeom prst="rect">
            <a:avLst/>
          </a:prstGeom>
          <a:noFill/>
        </p:spPr>
        <p:txBody>
          <a:bodyPr wrap="square">
            <a:spAutoFit/>
          </a:bodyPr>
          <a:lstStyle/>
          <a:p>
            <a:r>
              <a:rPr lang="en-US" sz="1400" b="1" dirty="0">
                <a:solidFill>
                  <a:schemeClr val="accent6">
                    <a:lumMod val="75000"/>
                  </a:schemeClr>
                </a:solidFill>
              </a:rPr>
              <a:t>Logical</a:t>
            </a:r>
          </a:p>
          <a:p>
            <a:pPr marL="285750" indent="-285750">
              <a:buFont typeface="Arial" panose="020B0604020202020204" pitchFamily="34" charset="0"/>
              <a:buChar char="•"/>
            </a:pPr>
            <a:r>
              <a:rPr lang="en-US" sz="1400" dirty="0"/>
              <a:t>$and: Returns documents where both queries match</a:t>
            </a:r>
          </a:p>
          <a:p>
            <a:pPr marL="285750" indent="-285750">
              <a:buFont typeface="Arial" panose="020B0604020202020204" pitchFamily="34" charset="0"/>
              <a:buChar char="•"/>
            </a:pPr>
            <a:r>
              <a:rPr lang="en-US" sz="1400" dirty="0"/>
              <a:t>$or: Returns documents where either query matches</a:t>
            </a:r>
          </a:p>
          <a:p>
            <a:pPr marL="285750" indent="-285750">
              <a:buFont typeface="Arial" panose="020B0604020202020204" pitchFamily="34" charset="0"/>
              <a:buChar char="•"/>
            </a:pPr>
            <a:r>
              <a:rPr lang="en-US" sz="1400" dirty="0"/>
              <a:t>$nor: Returns documents where both queries fail to match</a:t>
            </a:r>
          </a:p>
          <a:p>
            <a:pPr marL="285750" indent="-285750">
              <a:buFont typeface="Arial" panose="020B0604020202020204" pitchFamily="34" charset="0"/>
              <a:buChar char="•"/>
            </a:pPr>
            <a:r>
              <a:rPr lang="en-US" sz="1400" dirty="0"/>
              <a:t>$not: Returns documents where the query does not match</a:t>
            </a:r>
          </a:p>
        </p:txBody>
      </p:sp>
      <p:sp>
        <p:nvSpPr>
          <p:cNvPr id="10" name="Metin kutusu 9">
            <a:extLst>
              <a:ext uri="{FF2B5EF4-FFF2-40B4-BE49-F238E27FC236}">
                <a16:creationId xmlns:a16="http://schemas.microsoft.com/office/drawing/2014/main" id="{AB24B0CF-C3BD-6D51-90FF-DA7E15AFE6EC}"/>
              </a:ext>
            </a:extLst>
          </p:cNvPr>
          <p:cNvSpPr txBox="1"/>
          <p:nvPr/>
        </p:nvSpPr>
        <p:spPr>
          <a:xfrm>
            <a:off x="6096000" y="4137243"/>
            <a:ext cx="5257800" cy="1169551"/>
          </a:xfrm>
          <a:prstGeom prst="rect">
            <a:avLst/>
          </a:prstGeom>
          <a:noFill/>
        </p:spPr>
        <p:txBody>
          <a:bodyPr wrap="square">
            <a:spAutoFit/>
          </a:bodyPr>
          <a:lstStyle/>
          <a:p>
            <a:r>
              <a:rPr lang="en-US" sz="1400" b="1" dirty="0">
                <a:solidFill>
                  <a:schemeClr val="accent6">
                    <a:lumMod val="75000"/>
                  </a:schemeClr>
                </a:solidFill>
              </a:rPr>
              <a:t>Evaluation</a:t>
            </a:r>
          </a:p>
          <a:p>
            <a:pPr marL="285750" indent="-285750">
              <a:buFont typeface="Arial" panose="020B0604020202020204" pitchFamily="34" charset="0"/>
              <a:buChar char="•"/>
            </a:pPr>
            <a:r>
              <a:rPr lang="en-US" sz="1400" dirty="0"/>
              <a:t>$regex: Allows the use of regular expressions when evaluating field values</a:t>
            </a:r>
          </a:p>
          <a:p>
            <a:pPr marL="285750" indent="-285750">
              <a:buFont typeface="Arial" panose="020B0604020202020204" pitchFamily="34" charset="0"/>
              <a:buChar char="•"/>
            </a:pPr>
            <a:r>
              <a:rPr lang="en-US" sz="1400" dirty="0"/>
              <a:t>$text: Performs a text search</a:t>
            </a:r>
          </a:p>
          <a:p>
            <a:pPr marL="285750" indent="-285750">
              <a:buFont typeface="Arial" panose="020B0604020202020204" pitchFamily="34" charset="0"/>
              <a:buChar char="•"/>
            </a:pPr>
            <a:r>
              <a:rPr lang="en-US" sz="1400" dirty="0"/>
              <a:t>$where: Uses a JavaScript expression to match documents</a:t>
            </a:r>
          </a:p>
        </p:txBody>
      </p:sp>
    </p:spTree>
    <p:extLst>
      <p:ext uri="{BB962C8B-B14F-4D97-AF65-F5344CB8AC3E}">
        <p14:creationId xmlns:p14="http://schemas.microsoft.com/office/powerpoint/2010/main" val="686523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MongoDB'de View Kavramı. Selamlar, bir başka MongoDB yazımla… | by Bilal  Yıldırım | Medium">
            <a:extLst>
              <a:ext uri="{FF2B5EF4-FFF2-40B4-BE49-F238E27FC236}">
                <a16:creationId xmlns:a16="http://schemas.microsoft.com/office/drawing/2014/main" id="{3A2CB68C-1ADE-1A3A-751D-5AE12544B9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455"/>
          <a:stretch/>
        </p:blipFill>
        <p:spPr bwMode="auto">
          <a:xfrm>
            <a:off x="-617239" y="0"/>
            <a:ext cx="1280923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Dikdörtgen 4">
            <a:extLst>
              <a:ext uri="{FF2B5EF4-FFF2-40B4-BE49-F238E27FC236}">
                <a16:creationId xmlns:a16="http://schemas.microsoft.com/office/drawing/2014/main" id="{AD19D0A2-9B52-28A7-5A27-D769110388C2}"/>
              </a:ext>
            </a:extLst>
          </p:cNvPr>
          <p:cNvSpPr/>
          <p:nvPr/>
        </p:nvSpPr>
        <p:spPr>
          <a:xfrm>
            <a:off x="838200" y="365125"/>
            <a:ext cx="10515600" cy="581183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16AB774-BAC2-0C09-8F25-45A15F609FFD}"/>
              </a:ext>
            </a:extLst>
          </p:cNvPr>
          <p:cNvSpPr>
            <a:spLocks noGrp="1"/>
          </p:cNvSpPr>
          <p:nvPr>
            <p:ph type="title"/>
          </p:nvPr>
        </p:nvSpPr>
        <p:spPr/>
        <p:txBody>
          <a:bodyPr/>
          <a:lstStyle/>
          <a:p>
            <a:pPr algn="ctr"/>
            <a:r>
              <a:rPr lang="en-US" b="0" i="0" dirty="0">
                <a:solidFill>
                  <a:schemeClr val="accent6">
                    <a:lumMod val="75000"/>
                  </a:schemeClr>
                </a:solidFill>
                <a:effectLst/>
                <a:highlight>
                  <a:srgbClr val="FFFFFF"/>
                </a:highlight>
                <a:latin typeface="Calibri" panose="020F0502020204030204" pitchFamily="34" charset="0"/>
                <a:cs typeface="Calibri" panose="020F0502020204030204" pitchFamily="34" charset="0"/>
              </a:rPr>
              <a:t>MongoDB Update Operators</a:t>
            </a:r>
            <a:endParaRPr lang="en-US" dirty="0">
              <a:solidFill>
                <a:schemeClr val="accent6">
                  <a:lumMod val="75000"/>
                </a:schemeClr>
              </a:solidFill>
              <a:latin typeface="Calibri" panose="020F0502020204030204" pitchFamily="34" charset="0"/>
              <a:cs typeface="Calibri" panose="020F0502020204030204" pitchFamily="34" charset="0"/>
            </a:endParaRPr>
          </a:p>
        </p:txBody>
      </p:sp>
      <p:sp>
        <p:nvSpPr>
          <p:cNvPr id="6" name="Metin kutusu 5">
            <a:extLst>
              <a:ext uri="{FF2B5EF4-FFF2-40B4-BE49-F238E27FC236}">
                <a16:creationId xmlns:a16="http://schemas.microsoft.com/office/drawing/2014/main" id="{F99372C7-49AA-BC9E-8238-1A02B6A21827}"/>
              </a:ext>
            </a:extLst>
          </p:cNvPr>
          <p:cNvSpPr txBox="1"/>
          <p:nvPr/>
        </p:nvSpPr>
        <p:spPr>
          <a:xfrm>
            <a:off x="1374774" y="1720840"/>
            <a:ext cx="7286625" cy="3416320"/>
          </a:xfrm>
          <a:prstGeom prst="rect">
            <a:avLst/>
          </a:prstGeom>
          <a:noFill/>
        </p:spPr>
        <p:txBody>
          <a:bodyPr wrap="square">
            <a:spAutoFit/>
          </a:bodyPr>
          <a:lstStyle/>
          <a:p>
            <a:r>
              <a:rPr lang="en-US" b="1" dirty="0">
                <a:solidFill>
                  <a:schemeClr val="accent6">
                    <a:lumMod val="75000"/>
                  </a:schemeClr>
                </a:solidFill>
              </a:rPr>
              <a:t>Fields</a:t>
            </a:r>
          </a:p>
          <a:p>
            <a:pPr marL="285750" indent="-285750">
              <a:buFont typeface="Arial" panose="020B0604020202020204" pitchFamily="34" charset="0"/>
              <a:buChar char="•"/>
            </a:pPr>
            <a:r>
              <a:rPr lang="en-US" dirty="0"/>
              <a:t>$</a:t>
            </a:r>
            <a:r>
              <a:rPr lang="en-US" dirty="0" err="1"/>
              <a:t>currentDate</a:t>
            </a:r>
            <a:r>
              <a:rPr lang="en-US" dirty="0"/>
              <a:t>: Sets the field value to the current date</a:t>
            </a:r>
          </a:p>
          <a:p>
            <a:pPr marL="285750" indent="-285750">
              <a:buFont typeface="Arial" panose="020B0604020202020204" pitchFamily="34" charset="0"/>
              <a:buChar char="•"/>
            </a:pPr>
            <a:r>
              <a:rPr lang="en-US" dirty="0"/>
              <a:t>$</a:t>
            </a:r>
            <a:r>
              <a:rPr lang="en-US" dirty="0" err="1"/>
              <a:t>inc</a:t>
            </a:r>
            <a:r>
              <a:rPr lang="en-US" dirty="0"/>
              <a:t>: Increments the field value</a:t>
            </a:r>
          </a:p>
          <a:p>
            <a:pPr marL="285750" indent="-285750">
              <a:buFont typeface="Arial" panose="020B0604020202020204" pitchFamily="34" charset="0"/>
              <a:buChar char="•"/>
            </a:pPr>
            <a:r>
              <a:rPr lang="en-US" dirty="0"/>
              <a:t>$rename: Renames the field</a:t>
            </a:r>
          </a:p>
          <a:p>
            <a:pPr marL="285750" indent="-285750">
              <a:buFont typeface="Arial" panose="020B0604020202020204" pitchFamily="34" charset="0"/>
              <a:buChar char="•"/>
            </a:pPr>
            <a:r>
              <a:rPr lang="en-US" dirty="0"/>
              <a:t>$set: Sets the value of a field</a:t>
            </a:r>
          </a:p>
          <a:p>
            <a:pPr marL="285750" indent="-285750">
              <a:buFont typeface="Arial" panose="020B0604020202020204" pitchFamily="34" charset="0"/>
              <a:buChar char="•"/>
            </a:pPr>
            <a:r>
              <a:rPr lang="en-US" dirty="0"/>
              <a:t>$unset: Removes the field from the document</a:t>
            </a:r>
          </a:p>
          <a:p>
            <a:endParaRPr lang="en-US" dirty="0"/>
          </a:p>
          <a:p>
            <a:r>
              <a:rPr lang="en-US" b="1" dirty="0">
                <a:solidFill>
                  <a:schemeClr val="accent6">
                    <a:lumMod val="75000"/>
                  </a:schemeClr>
                </a:solidFill>
              </a:rPr>
              <a:t>Array</a:t>
            </a:r>
          </a:p>
          <a:p>
            <a:pPr marL="285750" indent="-285750">
              <a:buFont typeface="Arial" panose="020B0604020202020204" pitchFamily="34" charset="0"/>
              <a:buChar char="•"/>
            </a:pPr>
            <a:r>
              <a:rPr lang="en-US" dirty="0"/>
              <a:t>$</a:t>
            </a:r>
            <a:r>
              <a:rPr lang="en-US" dirty="0" err="1"/>
              <a:t>addToSet</a:t>
            </a:r>
            <a:r>
              <a:rPr lang="en-US" dirty="0"/>
              <a:t>: Adds distinct elements to an array</a:t>
            </a:r>
          </a:p>
          <a:p>
            <a:pPr marL="285750" indent="-285750">
              <a:buFont typeface="Arial" panose="020B0604020202020204" pitchFamily="34" charset="0"/>
              <a:buChar char="•"/>
            </a:pPr>
            <a:r>
              <a:rPr lang="en-US" dirty="0"/>
              <a:t>$pop: Removes the first or last element of an array</a:t>
            </a:r>
          </a:p>
          <a:p>
            <a:pPr marL="285750" indent="-285750">
              <a:buFont typeface="Arial" panose="020B0604020202020204" pitchFamily="34" charset="0"/>
              <a:buChar char="•"/>
            </a:pPr>
            <a:r>
              <a:rPr lang="en-US" dirty="0"/>
              <a:t>$pull: Removes all elements from an array that match the query</a:t>
            </a:r>
          </a:p>
          <a:p>
            <a:pPr marL="285750" indent="-285750">
              <a:buFont typeface="Arial" panose="020B0604020202020204" pitchFamily="34" charset="0"/>
              <a:buChar char="•"/>
            </a:pPr>
            <a:r>
              <a:rPr lang="en-US" dirty="0"/>
              <a:t>$push: Adds an element to an array</a:t>
            </a:r>
          </a:p>
        </p:txBody>
      </p:sp>
    </p:spTree>
    <p:extLst>
      <p:ext uri="{BB962C8B-B14F-4D97-AF65-F5344CB8AC3E}">
        <p14:creationId xmlns:p14="http://schemas.microsoft.com/office/powerpoint/2010/main" val="4252501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MongoDB'de View Kavramı. Selamlar, bir başka MongoDB yazımla… | by Bilal  Yıldırım | Medium">
            <a:extLst>
              <a:ext uri="{FF2B5EF4-FFF2-40B4-BE49-F238E27FC236}">
                <a16:creationId xmlns:a16="http://schemas.microsoft.com/office/drawing/2014/main" id="{3A2CB68C-1ADE-1A3A-751D-5AE12544B9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455"/>
          <a:stretch/>
        </p:blipFill>
        <p:spPr bwMode="auto">
          <a:xfrm>
            <a:off x="-617239" y="0"/>
            <a:ext cx="1280923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Dikdörtgen 4">
            <a:extLst>
              <a:ext uri="{FF2B5EF4-FFF2-40B4-BE49-F238E27FC236}">
                <a16:creationId xmlns:a16="http://schemas.microsoft.com/office/drawing/2014/main" id="{AD19D0A2-9B52-28A7-5A27-D769110388C2}"/>
              </a:ext>
            </a:extLst>
          </p:cNvPr>
          <p:cNvSpPr/>
          <p:nvPr/>
        </p:nvSpPr>
        <p:spPr>
          <a:xfrm>
            <a:off x="838200" y="365125"/>
            <a:ext cx="10515600" cy="581183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16AB774-BAC2-0C09-8F25-45A15F609FFD}"/>
              </a:ext>
            </a:extLst>
          </p:cNvPr>
          <p:cNvSpPr>
            <a:spLocks noGrp="1"/>
          </p:cNvSpPr>
          <p:nvPr>
            <p:ph type="title"/>
          </p:nvPr>
        </p:nvSpPr>
        <p:spPr/>
        <p:txBody>
          <a:bodyPr/>
          <a:lstStyle/>
          <a:p>
            <a:pPr algn="ctr"/>
            <a:r>
              <a:rPr lang="en-US" b="1" i="0" strike="noStrike" dirty="0">
                <a:solidFill>
                  <a:schemeClr val="accent6">
                    <a:lumMod val="75000"/>
                  </a:schemeClr>
                </a:solidFill>
                <a:effectLst/>
                <a:highlight>
                  <a:srgbClr val="FFFFFF"/>
                </a:highlight>
                <a:latin typeface="-apple-system"/>
                <a:hlinkClick r:id="rId3">
                  <a:extLst>
                    <a:ext uri="{A12FA001-AC4F-418D-AE19-62706E023703}">
                      <ahyp:hlinkClr xmlns:ahyp="http://schemas.microsoft.com/office/drawing/2018/hyperlinkcolor" val="tx"/>
                    </a:ext>
                  </a:extLst>
                </a:hlinkClick>
              </a:rPr>
              <a:t>MongoDB Sample Databases</a:t>
            </a:r>
            <a:endParaRPr lang="en-US" dirty="0">
              <a:solidFill>
                <a:schemeClr val="accent6">
                  <a:lumMod val="75000"/>
                </a:schemeClr>
              </a:solidFill>
            </a:endParaRPr>
          </a:p>
        </p:txBody>
      </p:sp>
      <p:sp>
        <p:nvSpPr>
          <p:cNvPr id="3" name="İçerik Yer Tutucusu 2">
            <a:extLst>
              <a:ext uri="{FF2B5EF4-FFF2-40B4-BE49-F238E27FC236}">
                <a16:creationId xmlns:a16="http://schemas.microsoft.com/office/drawing/2014/main" id="{2949CAF2-434D-3033-2E8B-C608106CFF20}"/>
              </a:ext>
            </a:extLst>
          </p:cNvPr>
          <p:cNvSpPr>
            <a:spLocks noGrp="1"/>
          </p:cNvSpPr>
          <p:nvPr>
            <p:ph idx="1"/>
          </p:nvPr>
        </p:nvSpPr>
        <p:spPr>
          <a:xfrm>
            <a:off x="838200" y="1825625"/>
            <a:ext cx="10426700" cy="1768475"/>
          </a:xfrm>
        </p:spPr>
        <p:txBody>
          <a:bodyPr>
            <a:normAutofit fontScale="85000" lnSpcReduction="20000"/>
          </a:bodyPr>
          <a:lstStyle/>
          <a:p>
            <a:pPr marL="0" indent="0">
              <a:buNone/>
            </a:pPr>
            <a:r>
              <a:rPr lang="en-US" sz="2400" dirty="0">
                <a:latin typeface="Calibri" panose="020F0502020204030204" pitchFamily="34" charset="0"/>
                <a:cs typeface="Calibri" panose="020F0502020204030204" pitchFamily="34" charset="0"/>
              </a:rPr>
              <a:t>Atlas provides sample data you can load into your Atlas clusters. You can use this data to quickly get started experimenting with data in MongoDB.</a:t>
            </a:r>
          </a:p>
          <a:p>
            <a:pPr marL="0" indent="0">
              <a:buNone/>
            </a:pP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MongoDB does not provide any sample databases on their website, however, they do provide sample databases for their cloud service Atlas. These databases have been dumped from a MongoDB Atlas cluster using the MongoDB Compass GUI. </a:t>
            </a:r>
          </a:p>
        </p:txBody>
      </p:sp>
      <p:pic>
        <p:nvPicPr>
          <p:cNvPr id="6" name="Resim 5">
            <a:extLst>
              <a:ext uri="{FF2B5EF4-FFF2-40B4-BE49-F238E27FC236}">
                <a16:creationId xmlns:a16="http://schemas.microsoft.com/office/drawing/2014/main" id="{1ADB5D51-FC24-9BC4-066C-B75AC2B61792}"/>
              </a:ext>
            </a:extLst>
          </p:cNvPr>
          <p:cNvPicPr>
            <a:picLocks noChangeAspect="1"/>
          </p:cNvPicPr>
          <p:nvPr/>
        </p:nvPicPr>
        <p:blipFill>
          <a:blip r:embed="rId4"/>
          <a:stretch>
            <a:fillRect/>
          </a:stretch>
        </p:blipFill>
        <p:spPr>
          <a:xfrm>
            <a:off x="3222774" y="3729037"/>
            <a:ext cx="5746452" cy="2385804"/>
          </a:xfrm>
          <a:prstGeom prst="rect">
            <a:avLst/>
          </a:prstGeom>
        </p:spPr>
      </p:pic>
    </p:spTree>
    <p:extLst>
      <p:ext uri="{BB962C8B-B14F-4D97-AF65-F5344CB8AC3E}">
        <p14:creationId xmlns:p14="http://schemas.microsoft.com/office/powerpoint/2010/main" val="471304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MongoDB'de View Kavramı. Selamlar, bir başka MongoDB yazımla… | by Bilal  Yıldırım | Medium">
            <a:extLst>
              <a:ext uri="{FF2B5EF4-FFF2-40B4-BE49-F238E27FC236}">
                <a16:creationId xmlns:a16="http://schemas.microsoft.com/office/drawing/2014/main" id="{3A2CB68C-1ADE-1A3A-751D-5AE12544B9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455"/>
          <a:stretch/>
        </p:blipFill>
        <p:spPr bwMode="auto">
          <a:xfrm>
            <a:off x="-617239" y="0"/>
            <a:ext cx="1280923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Dikdörtgen 4">
            <a:extLst>
              <a:ext uri="{FF2B5EF4-FFF2-40B4-BE49-F238E27FC236}">
                <a16:creationId xmlns:a16="http://schemas.microsoft.com/office/drawing/2014/main" id="{AD19D0A2-9B52-28A7-5A27-D769110388C2}"/>
              </a:ext>
            </a:extLst>
          </p:cNvPr>
          <p:cNvSpPr/>
          <p:nvPr/>
        </p:nvSpPr>
        <p:spPr>
          <a:xfrm>
            <a:off x="838200" y="365125"/>
            <a:ext cx="10515600" cy="581183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2949CAF2-434D-3033-2E8B-C608106CFF20}"/>
              </a:ext>
            </a:extLst>
          </p:cNvPr>
          <p:cNvSpPr>
            <a:spLocks noGrp="1"/>
          </p:cNvSpPr>
          <p:nvPr>
            <p:ph idx="1"/>
          </p:nvPr>
        </p:nvSpPr>
        <p:spPr>
          <a:xfrm>
            <a:off x="1130301" y="1463675"/>
            <a:ext cx="4254500" cy="3286125"/>
          </a:xfrm>
        </p:spPr>
        <p:txBody>
          <a:bodyPr/>
          <a:lstStyle/>
          <a:p>
            <a:r>
              <a:rPr lang="en-US" dirty="0">
                <a:latin typeface="Calibri" panose="020F0502020204030204" pitchFamily="34" charset="0"/>
                <a:cs typeface="Calibri" panose="020F0502020204030204" pitchFamily="34" charset="0"/>
              </a:rPr>
              <a:t>Using the Sample Analytics Dataset data set, it is observed what the user with account id 371138 does in the accounts, customers, transactions documents.</a:t>
            </a:r>
          </a:p>
        </p:txBody>
      </p:sp>
      <p:pic>
        <p:nvPicPr>
          <p:cNvPr id="6" name="Resim 5">
            <a:extLst>
              <a:ext uri="{FF2B5EF4-FFF2-40B4-BE49-F238E27FC236}">
                <a16:creationId xmlns:a16="http://schemas.microsoft.com/office/drawing/2014/main" id="{9C7BDFC8-C315-19E2-21CB-D6FF57DB7E24}"/>
              </a:ext>
            </a:extLst>
          </p:cNvPr>
          <p:cNvPicPr>
            <a:picLocks noChangeAspect="1"/>
          </p:cNvPicPr>
          <p:nvPr/>
        </p:nvPicPr>
        <p:blipFill>
          <a:blip r:embed="rId3"/>
          <a:stretch>
            <a:fillRect/>
          </a:stretch>
        </p:blipFill>
        <p:spPr>
          <a:xfrm>
            <a:off x="5676902" y="150757"/>
            <a:ext cx="5676898" cy="6556485"/>
          </a:xfrm>
          <a:prstGeom prst="rect">
            <a:avLst/>
          </a:prstGeom>
        </p:spPr>
      </p:pic>
      <p:cxnSp>
        <p:nvCxnSpPr>
          <p:cNvPr id="8" name="Düz Bağlayıcı 7">
            <a:extLst>
              <a:ext uri="{FF2B5EF4-FFF2-40B4-BE49-F238E27FC236}">
                <a16:creationId xmlns:a16="http://schemas.microsoft.com/office/drawing/2014/main" id="{8BDAD9F3-FC4E-C05C-E233-84EEDDC1A2EC}"/>
              </a:ext>
            </a:extLst>
          </p:cNvPr>
          <p:cNvCxnSpPr/>
          <p:nvPr/>
        </p:nvCxnSpPr>
        <p:spPr>
          <a:xfrm>
            <a:off x="6337300" y="736600"/>
            <a:ext cx="19177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F425F297-B36B-AF13-3A38-2050DB736C5F}"/>
              </a:ext>
            </a:extLst>
          </p:cNvPr>
          <p:cNvCxnSpPr/>
          <p:nvPr/>
        </p:nvCxnSpPr>
        <p:spPr>
          <a:xfrm>
            <a:off x="6337300" y="2603500"/>
            <a:ext cx="19177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Düz Bağlayıcı 9">
            <a:extLst>
              <a:ext uri="{FF2B5EF4-FFF2-40B4-BE49-F238E27FC236}">
                <a16:creationId xmlns:a16="http://schemas.microsoft.com/office/drawing/2014/main" id="{5A71D731-7040-44A8-90CC-168A46C033CA}"/>
              </a:ext>
            </a:extLst>
          </p:cNvPr>
          <p:cNvCxnSpPr/>
          <p:nvPr/>
        </p:nvCxnSpPr>
        <p:spPr>
          <a:xfrm>
            <a:off x="6337300" y="3556000"/>
            <a:ext cx="19177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490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MongoDB'de View Kavramı. Selamlar, bir başka MongoDB yazımla… | by Bilal  Yıldırım | Medium">
            <a:extLst>
              <a:ext uri="{FF2B5EF4-FFF2-40B4-BE49-F238E27FC236}">
                <a16:creationId xmlns:a16="http://schemas.microsoft.com/office/drawing/2014/main" id="{3A2CB68C-1ADE-1A3A-751D-5AE12544B9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455"/>
          <a:stretch/>
        </p:blipFill>
        <p:spPr bwMode="auto">
          <a:xfrm>
            <a:off x="-617239" y="0"/>
            <a:ext cx="1280923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Dikdörtgen 4">
            <a:extLst>
              <a:ext uri="{FF2B5EF4-FFF2-40B4-BE49-F238E27FC236}">
                <a16:creationId xmlns:a16="http://schemas.microsoft.com/office/drawing/2014/main" id="{AD19D0A2-9B52-28A7-5A27-D769110388C2}"/>
              </a:ext>
            </a:extLst>
          </p:cNvPr>
          <p:cNvSpPr/>
          <p:nvPr/>
        </p:nvSpPr>
        <p:spPr>
          <a:xfrm>
            <a:off x="838200" y="365125"/>
            <a:ext cx="10515600" cy="581183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a:extLst>
              <a:ext uri="{FF2B5EF4-FFF2-40B4-BE49-F238E27FC236}">
                <a16:creationId xmlns:a16="http://schemas.microsoft.com/office/drawing/2014/main" id="{9135A901-E2A2-561B-109E-01DC74872968}"/>
              </a:ext>
            </a:extLst>
          </p:cNvPr>
          <p:cNvPicPr>
            <a:picLocks noChangeAspect="1"/>
          </p:cNvPicPr>
          <p:nvPr/>
        </p:nvPicPr>
        <p:blipFill>
          <a:blip r:embed="rId3"/>
          <a:stretch>
            <a:fillRect/>
          </a:stretch>
        </p:blipFill>
        <p:spPr>
          <a:xfrm>
            <a:off x="1174750" y="748206"/>
            <a:ext cx="9378950" cy="3794664"/>
          </a:xfrm>
          <a:prstGeom prst="rect">
            <a:avLst/>
          </a:prstGeom>
        </p:spPr>
      </p:pic>
      <p:pic>
        <p:nvPicPr>
          <p:cNvPr id="2" name="Resim 1">
            <a:extLst>
              <a:ext uri="{FF2B5EF4-FFF2-40B4-BE49-F238E27FC236}">
                <a16:creationId xmlns:a16="http://schemas.microsoft.com/office/drawing/2014/main" id="{F9AC1FE4-0506-3EA4-E704-157F920594C3}"/>
              </a:ext>
            </a:extLst>
          </p:cNvPr>
          <p:cNvPicPr>
            <a:picLocks noChangeAspect="1"/>
          </p:cNvPicPr>
          <p:nvPr/>
        </p:nvPicPr>
        <p:blipFill>
          <a:blip r:embed="rId4"/>
          <a:stretch>
            <a:fillRect/>
          </a:stretch>
        </p:blipFill>
        <p:spPr>
          <a:xfrm>
            <a:off x="1060449" y="4416751"/>
            <a:ext cx="10177061" cy="1760212"/>
          </a:xfrm>
          <a:prstGeom prst="rect">
            <a:avLst/>
          </a:prstGeom>
        </p:spPr>
      </p:pic>
    </p:spTree>
    <p:extLst>
      <p:ext uri="{BB962C8B-B14F-4D97-AF65-F5344CB8AC3E}">
        <p14:creationId xmlns:p14="http://schemas.microsoft.com/office/powerpoint/2010/main" val="5213930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MongoDB'de View Kavramı. Selamlar, bir başka MongoDB yazımla… | by Bilal  Yıldırım | Medium">
            <a:extLst>
              <a:ext uri="{FF2B5EF4-FFF2-40B4-BE49-F238E27FC236}">
                <a16:creationId xmlns:a16="http://schemas.microsoft.com/office/drawing/2014/main" id="{3A2CB68C-1ADE-1A3A-751D-5AE12544B9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455"/>
          <a:stretch/>
        </p:blipFill>
        <p:spPr bwMode="auto">
          <a:xfrm>
            <a:off x="-617239" y="69850"/>
            <a:ext cx="1280923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Dikdörtgen 4">
            <a:extLst>
              <a:ext uri="{FF2B5EF4-FFF2-40B4-BE49-F238E27FC236}">
                <a16:creationId xmlns:a16="http://schemas.microsoft.com/office/drawing/2014/main" id="{AD19D0A2-9B52-28A7-5A27-D769110388C2}"/>
              </a:ext>
            </a:extLst>
          </p:cNvPr>
          <p:cNvSpPr/>
          <p:nvPr/>
        </p:nvSpPr>
        <p:spPr>
          <a:xfrm>
            <a:off x="838200" y="365125"/>
            <a:ext cx="10515600" cy="581183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İçerik Yer Tutucusu 5">
            <a:extLst>
              <a:ext uri="{FF2B5EF4-FFF2-40B4-BE49-F238E27FC236}">
                <a16:creationId xmlns:a16="http://schemas.microsoft.com/office/drawing/2014/main" id="{FF2E0132-7BA5-451F-DF52-EDCF9B2C9BC3}"/>
              </a:ext>
            </a:extLst>
          </p:cNvPr>
          <p:cNvGraphicFramePr>
            <a:graphicFrameLocks noGrp="1"/>
          </p:cNvGraphicFramePr>
          <p:nvPr>
            <p:ph idx="1"/>
            <p:extLst>
              <p:ext uri="{D42A27DB-BD31-4B8C-83A1-F6EECF244321}">
                <p14:modId xmlns:p14="http://schemas.microsoft.com/office/powerpoint/2010/main" val="2437160298"/>
              </p:ext>
            </p:extLst>
          </p:nvPr>
        </p:nvGraphicFramePr>
        <p:xfrm>
          <a:off x="1127911" y="657117"/>
          <a:ext cx="2430311" cy="3679898"/>
        </p:xfrm>
        <a:graphic>
          <a:graphicData uri="http://schemas.openxmlformats.org/drawingml/2006/table">
            <a:tbl>
              <a:tblPr/>
              <a:tblGrid>
                <a:gridCol w="2430311">
                  <a:extLst>
                    <a:ext uri="{9D8B030D-6E8A-4147-A177-3AD203B41FA5}">
                      <a16:colId xmlns:a16="http://schemas.microsoft.com/office/drawing/2014/main" val="3513773248"/>
                    </a:ext>
                  </a:extLst>
                </a:gridCol>
              </a:tblGrid>
              <a:tr h="272468">
                <a:tc>
                  <a:txBody>
                    <a:bodyPr/>
                    <a:lstStyle/>
                    <a:p>
                      <a:pPr fontAlgn="t"/>
                      <a:r>
                        <a:rPr lang="en-US" sz="1300">
                          <a:effectLst/>
                        </a:rPr>
                        <a:t>[</a:t>
                      </a:r>
                    </a:p>
                  </a:txBody>
                  <a:tcPr marL="106650" marR="106650" marT="31995" marB="31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67685835"/>
                  </a:ext>
                </a:extLst>
              </a:tr>
              <a:tr h="244765">
                <a:tc>
                  <a:txBody>
                    <a:bodyPr/>
                    <a:lstStyle/>
                    <a:p>
                      <a:pPr fontAlgn="t"/>
                      <a:r>
                        <a:rPr lang="en-US" sz="1300">
                          <a:effectLst/>
                        </a:rPr>
                        <a:t>{</a:t>
                      </a:r>
                    </a:p>
                  </a:txBody>
                  <a:tcPr marL="106650" marR="106650" marT="31995" marB="31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06227643"/>
                  </a:ext>
                </a:extLst>
              </a:tr>
              <a:tr h="244765">
                <a:tc>
                  <a:txBody>
                    <a:bodyPr/>
                    <a:lstStyle/>
                    <a:p>
                      <a:pPr fontAlgn="t"/>
                      <a:r>
                        <a:rPr lang="en-US" sz="1300">
                          <a:solidFill>
                            <a:srgbClr val="D83713"/>
                          </a:solidFill>
                          <a:effectLst/>
                        </a:rPr>
                        <a:t>$match</a:t>
                      </a:r>
                      <a:r>
                        <a:rPr lang="en-US" sz="1300">
                          <a:effectLst/>
                        </a:rPr>
                        <a:t>:</a:t>
                      </a:r>
                    </a:p>
                  </a:txBody>
                  <a:tcPr marL="106650" marR="106650" marT="31995" marB="31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20472284"/>
                  </a:ext>
                </a:extLst>
              </a:tr>
              <a:tr h="244765">
                <a:tc>
                  <a:txBody>
                    <a:bodyPr/>
                    <a:lstStyle/>
                    <a:p>
                      <a:pPr fontAlgn="t"/>
                      <a:r>
                        <a:rPr lang="en-US" sz="1300" dirty="0">
                          <a:effectLst/>
                        </a:rPr>
                        <a:t>{</a:t>
                      </a:r>
                    </a:p>
                  </a:txBody>
                  <a:tcPr marL="106650" marR="106650" marT="31995" marB="31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1918049"/>
                  </a:ext>
                </a:extLst>
              </a:tr>
              <a:tr h="244765">
                <a:tc>
                  <a:txBody>
                    <a:bodyPr/>
                    <a:lstStyle/>
                    <a:p>
                      <a:pPr fontAlgn="t"/>
                      <a:r>
                        <a:rPr lang="en-US" sz="1300">
                          <a:solidFill>
                            <a:srgbClr val="D83713"/>
                          </a:solidFill>
                          <a:effectLst/>
                        </a:rPr>
                        <a:t>products</a:t>
                      </a:r>
                      <a:r>
                        <a:rPr lang="en-US" sz="1300">
                          <a:effectLst/>
                        </a:rPr>
                        <a:t>: </a:t>
                      </a:r>
                      <a:r>
                        <a:rPr lang="en-US" sz="1300" b="1">
                          <a:solidFill>
                            <a:srgbClr val="12824D"/>
                          </a:solidFill>
                          <a:effectLst/>
                        </a:rPr>
                        <a:t>"Derivatives"</a:t>
                      </a:r>
                      <a:r>
                        <a:rPr lang="en-US" sz="1300">
                          <a:effectLst/>
                        </a:rPr>
                        <a:t>,</a:t>
                      </a:r>
                    </a:p>
                  </a:txBody>
                  <a:tcPr marL="106650" marR="106650" marT="31995" marB="31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74143028"/>
                  </a:ext>
                </a:extLst>
              </a:tr>
              <a:tr h="244765">
                <a:tc>
                  <a:txBody>
                    <a:bodyPr/>
                    <a:lstStyle/>
                    <a:p>
                      <a:pPr fontAlgn="t"/>
                      <a:r>
                        <a:rPr lang="en-US" sz="1300" dirty="0">
                          <a:solidFill>
                            <a:srgbClr val="D83713"/>
                          </a:solidFill>
                          <a:effectLst/>
                        </a:rPr>
                        <a:t>limit</a:t>
                      </a:r>
                      <a:r>
                        <a:rPr lang="en-US" sz="1300" dirty="0">
                          <a:effectLst/>
                        </a:rPr>
                        <a:t>: {</a:t>
                      </a:r>
                    </a:p>
                  </a:txBody>
                  <a:tcPr marL="106650" marR="106650" marT="31995" marB="31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4480223"/>
                  </a:ext>
                </a:extLst>
              </a:tr>
              <a:tr h="244765">
                <a:tc>
                  <a:txBody>
                    <a:bodyPr/>
                    <a:lstStyle/>
                    <a:p>
                      <a:pPr fontAlgn="t"/>
                      <a:r>
                        <a:rPr lang="en-US" sz="1300">
                          <a:solidFill>
                            <a:srgbClr val="D83713"/>
                          </a:solidFill>
                          <a:effectLst/>
                        </a:rPr>
                        <a:t>$lte</a:t>
                      </a:r>
                      <a:r>
                        <a:rPr lang="en-US" sz="1300">
                          <a:effectLst/>
                        </a:rPr>
                        <a:t>: </a:t>
                      </a:r>
                      <a:r>
                        <a:rPr lang="en-US" sz="1300">
                          <a:solidFill>
                            <a:srgbClr val="016EE9"/>
                          </a:solidFill>
                          <a:effectLst/>
                        </a:rPr>
                        <a:t>5000</a:t>
                      </a:r>
                      <a:endParaRPr lang="en-US" sz="1300">
                        <a:effectLst/>
                      </a:endParaRPr>
                    </a:p>
                  </a:txBody>
                  <a:tcPr marL="106650" marR="106650" marT="31995" marB="31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33908126"/>
                  </a:ext>
                </a:extLst>
              </a:tr>
              <a:tr h="244765">
                <a:tc>
                  <a:txBody>
                    <a:bodyPr/>
                    <a:lstStyle/>
                    <a:p>
                      <a:pPr fontAlgn="t"/>
                      <a:r>
                        <a:rPr lang="en-US" sz="1300" dirty="0">
                          <a:effectLst/>
                        </a:rPr>
                        <a:t>}</a:t>
                      </a:r>
                    </a:p>
                  </a:txBody>
                  <a:tcPr marL="106650" marR="106650" marT="31995" marB="31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35877629"/>
                  </a:ext>
                </a:extLst>
              </a:tr>
              <a:tr h="244765">
                <a:tc>
                  <a:txBody>
                    <a:bodyPr/>
                    <a:lstStyle/>
                    <a:p>
                      <a:pPr fontAlgn="t"/>
                      <a:r>
                        <a:rPr lang="en-US" sz="1300">
                          <a:effectLst/>
                        </a:rPr>
                        <a:t>}</a:t>
                      </a:r>
                    </a:p>
                  </a:txBody>
                  <a:tcPr marL="106650" marR="106650" marT="31995" marB="31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65980980"/>
                  </a:ext>
                </a:extLst>
              </a:tr>
              <a:tr h="244765">
                <a:tc>
                  <a:txBody>
                    <a:bodyPr/>
                    <a:lstStyle/>
                    <a:p>
                      <a:pPr fontAlgn="t"/>
                      <a:r>
                        <a:rPr lang="en-US" sz="1300">
                          <a:effectLst/>
                        </a:rPr>
                        <a:t>},</a:t>
                      </a:r>
                    </a:p>
                  </a:txBody>
                  <a:tcPr marL="106650" marR="106650" marT="31995" marB="31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43656016"/>
                  </a:ext>
                </a:extLst>
              </a:tr>
              <a:tr h="244765">
                <a:tc>
                  <a:txBody>
                    <a:bodyPr/>
                    <a:lstStyle/>
                    <a:p>
                      <a:pPr fontAlgn="t"/>
                      <a:r>
                        <a:rPr lang="en-US" sz="1300">
                          <a:effectLst/>
                        </a:rPr>
                        <a:t>{</a:t>
                      </a:r>
                    </a:p>
                  </a:txBody>
                  <a:tcPr marL="106650" marR="106650" marT="31995" marB="31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9286796"/>
                  </a:ext>
                </a:extLst>
              </a:tr>
              <a:tr h="244765">
                <a:tc>
                  <a:txBody>
                    <a:bodyPr/>
                    <a:lstStyle/>
                    <a:p>
                      <a:pPr fontAlgn="t"/>
                      <a:r>
                        <a:rPr lang="en-US" sz="1300">
                          <a:solidFill>
                            <a:srgbClr val="D83713"/>
                          </a:solidFill>
                          <a:effectLst/>
                        </a:rPr>
                        <a:t>$unwind</a:t>
                      </a:r>
                      <a:r>
                        <a:rPr lang="en-US" sz="1300">
                          <a:effectLst/>
                        </a:rPr>
                        <a:t>: </a:t>
                      </a:r>
                      <a:r>
                        <a:rPr lang="en-US" sz="1300" b="1">
                          <a:solidFill>
                            <a:srgbClr val="12824D"/>
                          </a:solidFill>
                          <a:effectLst/>
                        </a:rPr>
                        <a:t>"$products"</a:t>
                      </a:r>
                      <a:endParaRPr lang="en-US" sz="1300">
                        <a:effectLst/>
                      </a:endParaRPr>
                    </a:p>
                  </a:txBody>
                  <a:tcPr marL="106650" marR="106650" marT="31995" marB="31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1580754"/>
                  </a:ext>
                </a:extLst>
              </a:tr>
              <a:tr h="244765">
                <a:tc>
                  <a:txBody>
                    <a:bodyPr/>
                    <a:lstStyle/>
                    <a:p>
                      <a:pPr fontAlgn="t"/>
                      <a:r>
                        <a:rPr lang="en-US" sz="1300">
                          <a:effectLst/>
                        </a:rPr>
                        <a:t>}</a:t>
                      </a:r>
                    </a:p>
                  </a:txBody>
                  <a:tcPr marL="106650" marR="106650" marT="31995" marB="31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5876063"/>
                  </a:ext>
                </a:extLst>
              </a:tr>
              <a:tr h="244765">
                <a:tc>
                  <a:txBody>
                    <a:bodyPr/>
                    <a:lstStyle/>
                    <a:p>
                      <a:pPr fontAlgn="t"/>
                      <a:r>
                        <a:rPr lang="en-US" sz="1300" dirty="0">
                          <a:effectLst/>
                        </a:rPr>
                        <a:t>]</a:t>
                      </a:r>
                    </a:p>
                  </a:txBody>
                  <a:tcPr marL="106650" marR="106650" marT="31995" marB="31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10035667"/>
                  </a:ext>
                </a:extLst>
              </a:tr>
            </a:tbl>
          </a:graphicData>
        </a:graphic>
      </p:graphicFrame>
      <p:pic>
        <p:nvPicPr>
          <p:cNvPr id="7" name="Resim 6">
            <a:extLst>
              <a:ext uri="{FF2B5EF4-FFF2-40B4-BE49-F238E27FC236}">
                <a16:creationId xmlns:a16="http://schemas.microsoft.com/office/drawing/2014/main" id="{94CFA650-BD95-2BFA-EFBB-874B7CB8341A}"/>
              </a:ext>
            </a:extLst>
          </p:cNvPr>
          <p:cNvPicPr>
            <a:picLocks noChangeAspect="1"/>
          </p:cNvPicPr>
          <p:nvPr/>
        </p:nvPicPr>
        <p:blipFill>
          <a:blip r:embed="rId3"/>
          <a:stretch>
            <a:fillRect/>
          </a:stretch>
        </p:blipFill>
        <p:spPr>
          <a:xfrm>
            <a:off x="921959" y="4676848"/>
            <a:ext cx="10431841" cy="1500116"/>
          </a:xfrm>
          <a:prstGeom prst="rect">
            <a:avLst/>
          </a:prstGeom>
        </p:spPr>
      </p:pic>
      <p:pic>
        <p:nvPicPr>
          <p:cNvPr id="3" name="Resim 2">
            <a:extLst>
              <a:ext uri="{FF2B5EF4-FFF2-40B4-BE49-F238E27FC236}">
                <a16:creationId xmlns:a16="http://schemas.microsoft.com/office/drawing/2014/main" id="{02C83BB4-AE3D-B4E8-AD54-515D926C0808}"/>
              </a:ext>
            </a:extLst>
          </p:cNvPr>
          <p:cNvPicPr>
            <a:picLocks noChangeAspect="1"/>
          </p:cNvPicPr>
          <p:nvPr/>
        </p:nvPicPr>
        <p:blipFill>
          <a:blip r:embed="rId4"/>
          <a:stretch>
            <a:fillRect/>
          </a:stretch>
        </p:blipFill>
        <p:spPr>
          <a:xfrm>
            <a:off x="3601719" y="1127694"/>
            <a:ext cx="7708584" cy="2371156"/>
          </a:xfrm>
          <a:prstGeom prst="rect">
            <a:avLst/>
          </a:prstGeom>
        </p:spPr>
      </p:pic>
    </p:spTree>
    <p:extLst>
      <p:ext uri="{BB962C8B-B14F-4D97-AF65-F5344CB8AC3E}">
        <p14:creationId xmlns:p14="http://schemas.microsoft.com/office/powerpoint/2010/main" val="2082367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MongoDB'de View Kavramı. Selamlar, bir başka MongoDB yazımla… | by Bilal  Yıldırım | Medium">
            <a:extLst>
              <a:ext uri="{FF2B5EF4-FFF2-40B4-BE49-F238E27FC236}">
                <a16:creationId xmlns:a16="http://schemas.microsoft.com/office/drawing/2014/main" id="{3A2CB68C-1ADE-1A3A-751D-5AE12544B9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455"/>
          <a:stretch/>
        </p:blipFill>
        <p:spPr bwMode="auto">
          <a:xfrm>
            <a:off x="-617239" y="0"/>
            <a:ext cx="1280923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Dikdörtgen 4">
            <a:extLst>
              <a:ext uri="{FF2B5EF4-FFF2-40B4-BE49-F238E27FC236}">
                <a16:creationId xmlns:a16="http://schemas.microsoft.com/office/drawing/2014/main" id="{AD19D0A2-9B52-28A7-5A27-D769110388C2}"/>
              </a:ext>
            </a:extLst>
          </p:cNvPr>
          <p:cNvSpPr/>
          <p:nvPr/>
        </p:nvSpPr>
        <p:spPr>
          <a:xfrm>
            <a:off x="838200" y="365125"/>
            <a:ext cx="10515600" cy="581183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a:extLst>
              <a:ext uri="{FF2B5EF4-FFF2-40B4-BE49-F238E27FC236}">
                <a16:creationId xmlns:a16="http://schemas.microsoft.com/office/drawing/2014/main" id="{BAA06008-3C08-2453-4D63-6902492BF234}"/>
              </a:ext>
            </a:extLst>
          </p:cNvPr>
          <p:cNvPicPr>
            <a:picLocks noChangeAspect="1"/>
          </p:cNvPicPr>
          <p:nvPr/>
        </p:nvPicPr>
        <p:blipFill>
          <a:blip r:embed="rId3"/>
          <a:stretch>
            <a:fillRect/>
          </a:stretch>
        </p:blipFill>
        <p:spPr>
          <a:xfrm>
            <a:off x="838200" y="365125"/>
            <a:ext cx="10515600" cy="3867329"/>
          </a:xfrm>
          <a:prstGeom prst="rect">
            <a:avLst/>
          </a:prstGeom>
        </p:spPr>
      </p:pic>
      <p:pic>
        <p:nvPicPr>
          <p:cNvPr id="6" name="Resim 5">
            <a:extLst>
              <a:ext uri="{FF2B5EF4-FFF2-40B4-BE49-F238E27FC236}">
                <a16:creationId xmlns:a16="http://schemas.microsoft.com/office/drawing/2014/main" id="{60CBD696-7760-11EB-A36F-CFF7C0CADCAE}"/>
              </a:ext>
            </a:extLst>
          </p:cNvPr>
          <p:cNvPicPr>
            <a:picLocks noChangeAspect="1"/>
          </p:cNvPicPr>
          <p:nvPr/>
        </p:nvPicPr>
        <p:blipFill rotWithShape="1">
          <a:blip r:embed="rId4"/>
          <a:srcRect t="9155" r="9069" b="8760"/>
          <a:stretch/>
        </p:blipFill>
        <p:spPr>
          <a:xfrm>
            <a:off x="838201" y="4180965"/>
            <a:ext cx="10515600" cy="2017738"/>
          </a:xfrm>
          <a:prstGeom prst="rect">
            <a:avLst/>
          </a:prstGeom>
        </p:spPr>
      </p:pic>
    </p:spTree>
    <p:extLst>
      <p:ext uri="{BB962C8B-B14F-4D97-AF65-F5344CB8AC3E}">
        <p14:creationId xmlns:p14="http://schemas.microsoft.com/office/powerpoint/2010/main" val="4096247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MongoDB'de View Kavramı. Selamlar, bir başka MongoDB yazımla… | by Bilal  Yıldırım | Medium">
            <a:extLst>
              <a:ext uri="{FF2B5EF4-FFF2-40B4-BE49-F238E27FC236}">
                <a16:creationId xmlns:a16="http://schemas.microsoft.com/office/drawing/2014/main" id="{3A2CB68C-1ADE-1A3A-751D-5AE12544B9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455"/>
          <a:stretch/>
        </p:blipFill>
        <p:spPr bwMode="auto">
          <a:xfrm>
            <a:off x="-617239" y="0"/>
            <a:ext cx="1280923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Dikdörtgen 4">
            <a:extLst>
              <a:ext uri="{FF2B5EF4-FFF2-40B4-BE49-F238E27FC236}">
                <a16:creationId xmlns:a16="http://schemas.microsoft.com/office/drawing/2014/main" id="{AD19D0A2-9B52-28A7-5A27-D769110388C2}"/>
              </a:ext>
            </a:extLst>
          </p:cNvPr>
          <p:cNvSpPr/>
          <p:nvPr/>
        </p:nvSpPr>
        <p:spPr>
          <a:xfrm>
            <a:off x="838200" y="365125"/>
            <a:ext cx="10515600" cy="581183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a:extLst>
              <a:ext uri="{FF2B5EF4-FFF2-40B4-BE49-F238E27FC236}">
                <a16:creationId xmlns:a16="http://schemas.microsoft.com/office/drawing/2014/main" id="{5E1CB8E6-A6EB-EB37-4DDF-15A613B5FDD6}"/>
              </a:ext>
            </a:extLst>
          </p:cNvPr>
          <p:cNvPicPr>
            <a:picLocks noChangeAspect="1"/>
          </p:cNvPicPr>
          <p:nvPr/>
        </p:nvPicPr>
        <p:blipFill>
          <a:blip r:embed="rId3"/>
          <a:stretch>
            <a:fillRect/>
          </a:stretch>
        </p:blipFill>
        <p:spPr>
          <a:xfrm>
            <a:off x="816073" y="755740"/>
            <a:ext cx="8382248" cy="4549057"/>
          </a:xfrm>
          <a:prstGeom prst="rect">
            <a:avLst/>
          </a:prstGeom>
        </p:spPr>
      </p:pic>
      <p:pic>
        <p:nvPicPr>
          <p:cNvPr id="6" name="Resim 5">
            <a:extLst>
              <a:ext uri="{FF2B5EF4-FFF2-40B4-BE49-F238E27FC236}">
                <a16:creationId xmlns:a16="http://schemas.microsoft.com/office/drawing/2014/main" id="{D0D17572-F8CD-A068-0591-C5716C4DAFD6}"/>
              </a:ext>
            </a:extLst>
          </p:cNvPr>
          <p:cNvPicPr>
            <a:picLocks noChangeAspect="1"/>
          </p:cNvPicPr>
          <p:nvPr/>
        </p:nvPicPr>
        <p:blipFill rotWithShape="1">
          <a:blip r:embed="rId4"/>
          <a:srcRect t="400" r="45365" b="1439"/>
          <a:stretch/>
        </p:blipFill>
        <p:spPr>
          <a:xfrm>
            <a:off x="7496269" y="1692865"/>
            <a:ext cx="3785103" cy="3156358"/>
          </a:xfrm>
          <a:prstGeom prst="rect">
            <a:avLst/>
          </a:prstGeom>
        </p:spPr>
      </p:pic>
    </p:spTree>
    <p:extLst>
      <p:ext uri="{BB962C8B-B14F-4D97-AF65-F5344CB8AC3E}">
        <p14:creationId xmlns:p14="http://schemas.microsoft.com/office/powerpoint/2010/main" val="34202862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MongoDB'de View Kavramı. Selamlar, bir başka MongoDB yazımla… | by Bilal  Yıldırım | Medium">
            <a:extLst>
              <a:ext uri="{FF2B5EF4-FFF2-40B4-BE49-F238E27FC236}">
                <a16:creationId xmlns:a16="http://schemas.microsoft.com/office/drawing/2014/main" id="{3A2CB68C-1ADE-1A3A-751D-5AE12544B9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455"/>
          <a:stretch/>
        </p:blipFill>
        <p:spPr bwMode="auto">
          <a:xfrm>
            <a:off x="-617239" y="0"/>
            <a:ext cx="1280923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Dikdörtgen 4">
            <a:extLst>
              <a:ext uri="{FF2B5EF4-FFF2-40B4-BE49-F238E27FC236}">
                <a16:creationId xmlns:a16="http://schemas.microsoft.com/office/drawing/2014/main" id="{AD19D0A2-9B52-28A7-5A27-D769110388C2}"/>
              </a:ext>
            </a:extLst>
          </p:cNvPr>
          <p:cNvSpPr/>
          <p:nvPr/>
        </p:nvSpPr>
        <p:spPr>
          <a:xfrm>
            <a:off x="838200" y="365125"/>
            <a:ext cx="10515600" cy="581183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16AB774-BAC2-0C09-8F25-45A15F609FFD}"/>
              </a:ext>
            </a:extLst>
          </p:cNvPr>
          <p:cNvSpPr>
            <a:spLocks noGrp="1"/>
          </p:cNvSpPr>
          <p:nvPr>
            <p:ph type="title"/>
          </p:nvPr>
        </p:nvSpPr>
        <p:spPr/>
        <p:txBody>
          <a:bodyPr/>
          <a:lstStyle/>
          <a:p>
            <a:endParaRPr lang="en-US"/>
          </a:p>
        </p:txBody>
      </p:sp>
      <p:sp>
        <p:nvSpPr>
          <p:cNvPr id="3" name="İçerik Yer Tutucusu 2">
            <a:extLst>
              <a:ext uri="{FF2B5EF4-FFF2-40B4-BE49-F238E27FC236}">
                <a16:creationId xmlns:a16="http://schemas.microsoft.com/office/drawing/2014/main" id="{2949CAF2-434D-3033-2E8B-C608106CFF20}"/>
              </a:ext>
            </a:extLst>
          </p:cNvPr>
          <p:cNvSpPr>
            <a:spLocks noGrp="1"/>
          </p:cNvSpPr>
          <p:nvPr>
            <p:ph idx="1"/>
          </p:nvPr>
        </p:nvSpPr>
        <p:spPr/>
        <p:txBody>
          <a:bodyPr/>
          <a:lstStyle/>
          <a:p>
            <a:endParaRPr lang="en-US" dirty="0"/>
          </a:p>
        </p:txBody>
      </p:sp>
      <p:pic>
        <p:nvPicPr>
          <p:cNvPr id="4" name="Resim 3">
            <a:extLst>
              <a:ext uri="{FF2B5EF4-FFF2-40B4-BE49-F238E27FC236}">
                <a16:creationId xmlns:a16="http://schemas.microsoft.com/office/drawing/2014/main" id="{F20B53A8-1F7B-9F03-827C-655D21D567A4}"/>
              </a:ext>
            </a:extLst>
          </p:cNvPr>
          <p:cNvPicPr>
            <a:picLocks noChangeAspect="1"/>
          </p:cNvPicPr>
          <p:nvPr/>
        </p:nvPicPr>
        <p:blipFill>
          <a:blip r:embed="rId3"/>
          <a:stretch>
            <a:fillRect/>
          </a:stretch>
        </p:blipFill>
        <p:spPr>
          <a:xfrm>
            <a:off x="838200" y="365125"/>
            <a:ext cx="10478353" cy="5737225"/>
          </a:xfrm>
          <a:prstGeom prst="rect">
            <a:avLst/>
          </a:prstGeom>
        </p:spPr>
      </p:pic>
    </p:spTree>
    <p:extLst>
      <p:ext uri="{BB962C8B-B14F-4D97-AF65-F5344CB8AC3E}">
        <p14:creationId xmlns:p14="http://schemas.microsoft.com/office/powerpoint/2010/main" val="486997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MongoDB'de View Kavramı. Selamlar, bir başka MongoDB yazımla… | by Bilal  Yıldırım | Medium">
            <a:extLst>
              <a:ext uri="{FF2B5EF4-FFF2-40B4-BE49-F238E27FC236}">
                <a16:creationId xmlns:a16="http://schemas.microsoft.com/office/drawing/2014/main" id="{3A2CB68C-1ADE-1A3A-751D-5AE12544B9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455"/>
          <a:stretch/>
        </p:blipFill>
        <p:spPr bwMode="auto">
          <a:xfrm>
            <a:off x="-617239" y="0"/>
            <a:ext cx="1280923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Dikdörtgen 4">
            <a:extLst>
              <a:ext uri="{FF2B5EF4-FFF2-40B4-BE49-F238E27FC236}">
                <a16:creationId xmlns:a16="http://schemas.microsoft.com/office/drawing/2014/main" id="{AD19D0A2-9B52-28A7-5A27-D769110388C2}"/>
              </a:ext>
            </a:extLst>
          </p:cNvPr>
          <p:cNvSpPr/>
          <p:nvPr/>
        </p:nvSpPr>
        <p:spPr>
          <a:xfrm>
            <a:off x="838200" y="365125"/>
            <a:ext cx="10515600" cy="581183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3">
            <a:extLst>
              <a:ext uri="{FF2B5EF4-FFF2-40B4-BE49-F238E27FC236}">
                <a16:creationId xmlns:a16="http://schemas.microsoft.com/office/drawing/2014/main" id="{0795F350-752F-2E32-4A8B-C7A9AA1CFE4C}"/>
              </a:ext>
            </a:extLst>
          </p:cNvPr>
          <p:cNvPicPr>
            <a:picLocks noChangeAspect="1"/>
          </p:cNvPicPr>
          <p:nvPr/>
        </p:nvPicPr>
        <p:blipFill>
          <a:blip r:embed="rId3"/>
          <a:stretch>
            <a:fillRect/>
          </a:stretch>
        </p:blipFill>
        <p:spPr>
          <a:xfrm>
            <a:off x="2078704" y="681037"/>
            <a:ext cx="8034592" cy="2988830"/>
          </a:xfrm>
          <a:prstGeom prst="rect">
            <a:avLst/>
          </a:prstGeom>
        </p:spPr>
      </p:pic>
      <p:pic>
        <p:nvPicPr>
          <p:cNvPr id="6" name="Picture 5">
            <a:extLst>
              <a:ext uri="{FF2B5EF4-FFF2-40B4-BE49-F238E27FC236}">
                <a16:creationId xmlns:a16="http://schemas.microsoft.com/office/drawing/2014/main" id="{69B09E2F-5F7F-B6AF-77CF-08FB1647B071}"/>
              </a:ext>
            </a:extLst>
          </p:cNvPr>
          <p:cNvPicPr>
            <a:picLocks noChangeAspect="1"/>
          </p:cNvPicPr>
          <p:nvPr/>
        </p:nvPicPr>
        <p:blipFill>
          <a:blip r:embed="rId4"/>
          <a:stretch>
            <a:fillRect/>
          </a:stretch>
        </p:blipFill>
        <p:spPr>
          <a:xfrm>
            <a:off x="2481041" y="3882592"/>
            <a:ext cx="3106524" cy="1822494"/>
          </a:xfrm>
          <a:prstGeom prst="rect">
            <a:avLst/>
          </a:prstGeom>
        </p:spPr>
      </p:pic>
      <p:pic>
        <p:nvPicPr>
          <p:cNvPr id="7" name="Picture 8">
            <a:extLst>
              <a:ext uri="{FF2B5EF4-FFF2-40B4-BE49-F238E27FC236}">
                <a16:creationId xmlns:a16="http://schemas.microsoft.com/office/drawing/2014/main" id="{79998A4A-BA77-7EFB-2459-7DA8C474F43D}"/>
              </a:ext>
            </a:extLst>
          </p:cNvPr>
          <p:cNvPicPr>
            <a:picLocks noChangeAspect="1"/>
          </p:cNvPicPr>
          <p:nvPr/>
        </p:nvPicPr>
        <p:blipFill>
          <a:blip r:embed="rId5"/>
          <a:stretch>
            <a:fillRect/>
          </a:stretch>
        </p:blipFill>
        <p:spPr>
          <a:xfrm>
            <a:off x="6886695" y="4034992"/>
            <a:ext cx="3226601" cy="1822494"/>
          </a:xfrm>
          <a:prstGeom prst="rect">
            <a:avLst/>
          </a:prstGeom>
        </p:spPr>
      </p:pic>
    </p:spTree>
    <p:extLst>
      <p:ext uri="{BB962C8B-B14F-4D97-AF65-F5344CB8AC3E}">
        <p14:creationId xmlns:p14="http://schemas.microsoft.com/office/powerpoint/2010/main" val="2665758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MongoDB'de View Kavramı. Selamlar, bir başka MongoDB yazımla… | by Bilal  Yıldırım | Medium">
            <a:extLst>
              <a:ext uri="{FF2B5EF4-FFF2-40B4-BE49-F238E27FC236}">
                <a16:creationId xmlns:a16="http://schemas.microsoft.com/office/drawing/2014/main" id="{3A2CB68C-1ADE-1A3A-751D-5AE12544B9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455"/>
          <a:stretch/>
        </p:blipFill>
        <p:spPr bwMode="auto">
          <a:xfrm>
            <a:off x="-617239" y="0"/>
            <a:ext cx="1280923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Resim 3">
            <a:extLst>
              <a:ext uri="{FF2B5EF4-FFF2-40B4-BE49-F238E27FC236}">
                <a16:creationId xmlns:a16="http://schemas.microsoft.com/office/drawing/2014/main" id="{9100C30C-A3EF-9773-379F-2CB228EAA92D}"/>
              </a:ext>
            </a:extLst>
          </p:cNvPr>
          <p:cNvPicPr>
            <a:picLocks noChangeAspect="1"/>
          </p:cNvPicPr>
          <p:nvPr/>
        </p:nvPicPr>
        <p:blipFill>
          <a:blip r:embed="rId3"/>
          <a:stretch>
            <a:fillRect/>
          </a:stretch>
        </p:blipFill>
        <p:spPr>
          <a:xfrm>
            <a:off x="1766179" y="33417"/>
            <a:ext cx="8600037" cy="3487776"/>
          </a:xfrm>
          <a:prstGeom prst="rect">
            <a:avLst/>
          </a:prstGeom>
        </p:spPr>
      </p:pic>
      <p:pic>
        <p:nvPicPr>
          <p:cNvPr id="6" name="Resim 5">
            <a:extLst>
              <a:ext uri="{FF2B5EF4-FFF2-40B4-BE49-F238E27FC236}">
                <a16:creationId xmlns:a16="http://schemas.microsoft.com/office/drawing/2014/main" id="{26400F92-714F-8990-7EFF-80130A51A736}"/>
              </a:ext>
            </a:extLst>
          </p:cNvPr>
          <p:cNvPicPr>
            <a:picLocks noChangeAspect="1"/>
          </p:cNvPicPr>
          <p:nvPr/>
        </p:nvPicPr>
        <p:blipFill rotWithShape="1">
          <a:blip r:embed="rId4"/>
          <a:srcRect r="12645"/>
          <a:stretch/>
        </p:blipFill>
        <p:spPr>
          <a:xfrm>
            <a:off x="1766180" y="3521194"/>
            <a:ext cx="8600038" cy="3303390"/>
          </a:xfrm>
          <a:prstGeom prst="rect">
            <a:avLst/>
          </a:prstGeom>
        </p:spPr>
      </p:pic>
    </p:spTree>
    <p:extLst>
      <p:ext uri="{BB962C8B-B14F-4D97-AF65-F5344CB8AC3E}">
        <p14:creationId xmlns:p14="http://schemas.microsoft.com/office/powerpoint/2010/main" val="1325746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MongoDB'de View Kavramı. Selamlar, bir başka MongoDB yazımla… | by Bilal  Yıldırım | Medium">
            <a:extLst>
              <a:ext uri="{FF2B5EF4-FFF2-40B4-BE49-F238E27FC236}">
                <a16:creationId xmlns:a16="http://schemas.microsoft.com/office/drawing/2014/main" id="{3A2CB68C-1ADE-1A3A-751D-5AE12544B9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455"/>
          <a:stretch/>
        </p:blipFill>
        <p:spPr bwMode="auto">
          <a:xfrm>
            <a:off x="-617239" y="0"/>
            <a:ext cx="1280923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Dikdörtgen 4">
            <a:extLst>
              <a:ext uri="{FF2B5EF4-FFF2-40B4-BE49-F238E27FC236}">
                <a16:creationId xmlns:a16="http://schemas.microsoft.com/office/drawing/2014/main" id="{AD19D0A2-9B52-28A7-5A27-D769110388C2}"/>
              </a:ext>
            </a:extLst>
          </p:cNvPr>
          <p:cNvSpPr/>
          <p:nvPr/>
        </p:nvSpPr>
        <p:spPr>
          <a:xfrm>
            <a:off x="838200" y="365125"/>
            <a:ext cx="10515600" cy="581183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etin kutusu 3">
            <a:extLst>
              <a:ext uri="{FF2B5EF4-FFF2-40B4-BE49-F238E27FC236}">
                <a16:creationId xmlns:a16="http://schemas.microsoft.com/office/drawing/2014/main" id="{9D0C26EE-AD5E-00CA-06E9-34A342EA0EE5}"/>
              </a:ext>
            </a:extLst>
          </p:cNvPr>
          <p:cNvSpPr txBox="1"/>
          <p:nvPr/>
        </p:nvSpPr>
        <p:spPr>
          <a:xfrm>
            <a:off x="838200" y="573543"/>
            <a:ext cx="4908550" cy="738664"/>
          </a:xfrm>
          <a:prstGeom prst="rect">
            <a:avLst/>
          </a:prstGeom>
          <a:noFill/>
          <a:ln>
            <a:solidFill>
              <a:schemeClr val="tx1"/>
            </a:solidFill>
          </a:ln>
        </p:spPr>
        <p:txBody>
          <a:bodyPr wrap="square">
            <a:spAutoFit/>
          </a:bodyPr>
          <a:lstStyle/>
          <a:p>
            <a:r>
              <a:rPr lang="en-US" sz="1400" dirty="0"/>
              <a:t>Find all users with the name "Greg".</a:t>
            </a:r>
            <a:endParaRPr lang="tr-TR" sz="1400" dirty="0"/>
          </a:p>
          <a:p>
            <a:r>
              <a:rPr lang="en-US" sz="1400" dirty="0"/>
              <a:t>Find all users with an email that includes "@</a:t>
            </a:r>
            <a:r>
              <a:rPr lang="en-US" sz="1400" dirty="0" err="1"/>
              <a:t>fakegmail</a:t>
            </a:r>
            <a:r>
              <a:rPr lang="en-US" sz="1400" dirty="0"/>
              <a:t>".</a:t>
            </a:r>
            <a:endParaRPr lang="tr-TR" sz="1400" dirty="0"/>
          </a:p>
          <a:p>
            <a:r>
              <a:rPr lang="en-US" sz="1400" dirty="0"/>
              <a:t>Sort these users by the date field.</a:t>
            </a:r>
          </a:p>
        </p:txBody>
      </p:sp>
      <p:sp>
        <p:nvSpPr>
          <p:cNvPr id="6" name="Metin kutusu 5">
            <a:extLst>
              <a:ext uri="{FF2B5EF4-FFF2-40B4-BE49-F238E27FC236}">
                <a16:creationId xmlns:a16="http://schemas.microsoft.com/office/drawing/2014/main" id="{002CA771-FA93-9E69-AF96-EED94CB31837}"/>
              </a:ext>
            </a:extLst>
          </p:cNvPr>
          <p:cNvSpPr txBox="1"/>
          <p:nvPr/>
        </p:nvSpPr>
        <p:spPr>
          <a:xfrm>
            <a:off x="6096000" y="612739"/>
            <a:ext cx="5103137" cy="738664"/>
          </a:xfrm>
          <a:prstGeom prst="rect">
            <a:avLst/>
          </a:prstGeom>
          <a:noFill/>
          <a:ln>
            <a:solidFill>
              <a:schemeClr val="tx1"/>
            </a:solidFill>
          </a:ln>
        </p:spPr>
        <p:txBody>
          <a:bodyPr wrap="square">
            <a:spAutoFit/>
          </a:bodyPr>
          <a:lstStyle/>
          <a:p>
            <a:r>
              <a:rPr lang="en-US" sz="1400" dirty="0" err="1"/>
              <a:t>db.reviews.find</a:t>
            </a:r>
            <a:r>
              <a:rPr lang="en-US" sz="1400" dirty="0"/>
              <a:t>({name: { $regex: "Greg", $options: "</a:t>
            </a:r>
            <a:r>
              <a:rPr lang="en-US" sz="1400" dirty="0" err="1"/>
              <a:t>i</a:t>
            </a:r>
            <a:r>
              <a:rPr lang="en-US" sz="1400" dirty="0"/>
              <a:t>" }});</a:t>
            </a:r>
            <a:endParaRPr lang="tr-TR" sz="1400" dirty="0"/>
          </a:p>
          <a:p>
            <a:r>
              <a:rPr lang="en-US" sz="1400" dirty="0" err="1"/>
              <a:t>db.reviews.find</a:t>
            </a:r>
            <a:r>
              <a:rPr lang="en-US" sz="1400" dirty="0"/>
              <a:t>({ email: /@fakegmail\.com$/ });</a:t>
            </a:r>
            <a:endParaRPr lang="tr-TR" sz="1400" dirty="0"/>
          </a:p>
          <a:p>
            <a:r>
              <a:rPr lang="en-US" sz="1400" dirty="0" err="1"/>
              <a:t>db.reviews.find</a:t>
            </a:r>
            <a:r>
              <a:rPr lang="en-US" sz="1400" dirty="0"/>
              <a:t>({ email: /@fakegmail\.com$/ }).sort({ date: 1 });</a:t>
            </a:r>
          </a:p>
        </p:txBody>
      </p:sp>
      <p:sp>
        <p:nvSpPr>
          <p:cNvPr id="7" name="Metin kutusu 6">
            <a:extLst>
              <a:ext uri="{FF2B5EF4-FFF2-40B4-BE49-F238E27FC236}">
                <a16:creationId xmlns:a16="http://schemas.microsoft.com/office/drawing/2014/main" id="{6CA24F9F-667C-7A1D-D92B-D164A3E6294A}"/>
              </a:ext>
            </a:extLst>
          </p:cNvPr>
          <p:cNvSpPr txBox="1"/>
          <p:nvPr/>
        </p:nvSpPr>
        <p:spPr>
          <a:xfrm>
            <a:off x="928294" y="1478439"/>
            <a:ext cx="2462956" cy="3764974"/>
          </a:xfrm>
          <a:prstGeom prst="rect">
            <a:avLst/>
          </a:prstGeom>
          <a:noFill/>
          <a:ln>
            <a:solidFill>
              <a:schemeClr val="tx1"/>
            </a:solidFill>
          </a:ln>
        </p:spPr>
        <p:txBody>
          <a:bodyPr wrap="square">
            <a:spAutoFit/>
          </a:bodyPr>
          <a:lstStyle/>
          <a:p>
            <a:r>
              <a:rPr lang="en-US" sz="1200" dirty="0"/>
              <a:t>[</a:t>
            </a:r>
          </a:p>
          <a:p>
            <a:r>
              <a:rPr lang="en-US" sz="1200" dirty="0"/>
              <a:t>  {</a:t>
            </a:r>
          </a:p>
          <a:p>
            <a:r>
              <a:rPr lang="en-US" sz="1200" dirty="0"/>
              <a:t>    $match:</a:t>
            </a:r>
          </a:p>
          <a:p>
            <a:r>
              <a:rPr lang="en-US" sz="1200" dirty="0"/>
              <a:t>      {</a:t>
            </a:r>
          </a:p>
          <a:p>
            <a:r>
              <a:rPr lang="en-US" sz="1200" dirty="0"/>
              <a:t>        name: {</a:t>
            </a:r>
          </a:p>
          <a:p>
            <a:r>
              <a:rPr lang="en-US" sz="1200" dirty="0"/>
              <a:t>          $regex: "Greg",</a:t>
            </a:r>
          </a:p>
          <a:p>
            <a:r>
              <a:rPr lang="en-US" sz="1200" dirty="0"/>
              <a:t>          $options: "</a:t>
            </a:r>
            <a:r>
              <a:rPr lang="en-US" sz="1200" dirty="0" err="1"/>
              <a:t>i</a:t>
            </a:r>
            <a:r>
              <a:rPr lang="en-US" sz="1200" dirty="0"/>
              <a:t>"</a:t>
            </a:r>
          </a:p>
          <a:p>
            <a:r>
              <a:rPr lang="en-US" sz="1200" dirty="0"/>
              <a:t>        },</a:t>
            </a:r>
          </a:p>
          <a:p>
            <a:r>
              <a:rPr lang="en-US" sz="1200" dirty="0"/>
              <a:t>        email: {</a:t>
            </a:r>
          </a:p>
          <a:p>
            <a:r>
              <a:rPr lang="en-US" sz="1200" dirty="0"/>
              <a:t>          $regex: "@</a:t>
            </a:r>
            <a:r>
              <a:rPr lang="en-US" sz="1200" dirty="0" err="1"/>
              <a:t>fakegmail</a:t>
            </a:r>
            <a:r>
              <a:rPr lang="en-US" sz="1200" dirty="0"/>
              <a:t>\\.com$"</a:t>
            </a:r>
          </a:p>
          <a:p>
            <a:r>
              <a:rPr lang="en-US" sz="1200" dirty="0"/>
              <a:t>        }</a:t>
            </a:r>
          </a:p>
          <a:p>
            <a:r>
              <a:rPr lang="en-US" sz="1200" dirty="0"/>
              <a:t>      }</a:t>
            </a:r>
          </a:p>
          <a:p>
            <a:r>
              <a:rPr lang="en-US" sz="1200" dirty="0"/>
              <a:t>  },</a:t>
            </a:r>
          </a:p>
          <a:p>
            <a:r>
              <a:rPr lang="en-US" sz="1200" dirty="0"/>
              <a:t>  {</a:t>
            </a:r>
          </a:p>
          <a:p>
            <a:r>
              <a:rPr lang="en-US" sz="1200" dirty="0"/>
              <a:t>    $sort:</a:t>
            </a:r>
          </a:p>
          <a:p>
            <a:r>
              <a:rPr lang="en-US" sz="1200" dirty="0"/>
              <a:t>      {</a:t>
            </a:r>
          </a:p>
          <a:p>
            <a:r>
              <a:rPr lang="en-US" sz="1200" dirty="0"/>
              <a:t>        date: 1</a:t>
            </a:r>
          </a:p>
          <a:p>
            <a:r>
              <a:rPr lang="en-US" sz="1200" dirty="0"/>
              <a:t>      }</a:t>
            </a:r>
          </a:p>
          <a:p>
            <a:r>
              <a:rPr lang="en-US" sz="1200" dirty="0"/>
              <a:t>  }</a:t>
            </a:r>
          </a:p>
          <a:p>
            <a:r>
              <a:rPr lang="en-US" sz="1200" dirty="0"/>
              <a:t>]</a:t>
            </a:r>
          </a:p>
        </p:txBody>
      </p:sp>
      <p:pic>
        <p:nvPicPr>
          <p:cNvPr id="8" name="Resim 7">
            <a:extLst>
              <a:ext uri="{FF2B5EF4-FFF2-40B4-BE49-F238E27FC236}">
                <a16:creationId xmlns:a16="http://schemas.microsoft.com/office/drawing/2014/main" id="{D4C1C6BA-5A1B-99A8-8AC4-3FC4694B8D9B}"/>
              </a:ext>
            </a:extLst>
          </p:cNvPr>
          <p:cNvPicPr>
            <a:picLocks noChangeAspect="1"/>
          </p:cNvPicPr>
          <p:nvPr/>
        </p:nvPicPr>
        <p:blipFill>
          <a:blip r:embed="rId3"/>
          <a:stretch>
            <a:fillRect/>
          </a:stretch>
        </p:blipFill>
        <p:spPr>
          <a:xfrm>
            <a:off x="3426967" y="1892174"/>
            <a:ext cx="7906034" cy="3055588"/>
          </a:xfrm>
          <a:prstGeom prst="rect">
            <a:avLst/>
          </a:prstGeom>
        </p:spPr>
      </p:pic>
    </p:spTree>
    <p:extLst>
      <p:ext uri="{BB962C8B-B14F-4D97-AF65-F5344CB8AC3E}">
        <p14:creationId xmlns:p14="http://schemas.microsoft.com/office/powerpoint/2010/main" val="3237002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MongoDB'de View Kavramı. Selamlar, bir başka MongoDB yazımla… | by Bilal  Yıldırım | Medium">
            <a:extLst>
              <a:ext uri="{FF2B5EF4-FFF2-40B4-BE49-F238E27FC236}">
                <a16:creationId xmlns:a16="http://schemas.microsoft.com/office/drawing/2014/main" id="{3A2CB68C-1ADE-1A3A-751D-5AE12544B9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455"/>
          <a:stretch/>
        </p:blipFill>
        <p:spPr bwMode="auto">
          <a:xfrm>
            <a:off x="-617239" y="0"/>
            <a:ext cx="1280923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Dikdörtgen 4">
            <a:extLst>
              <a:ext uri="{FF2B5EF4-FFF2-40B4-BE49-F238E27FC236}">
                <a16:creationId xmlns:a16="http://schemas.microsoft.com/office/drawing/2014/main" id="{AD19D0A2-9B52-28A7-5A27-D769110388C2}"/>
              </a:ext>
            </a:extLst>
          </p:cNvPr>
          <p:cNvSpPr/>
          <p:nvPr/>
        </p:nvSpPr>
        <p:spPr>
          <a:xfrm>
            <a:off x="838200" y="365125"/>
            <a:ext cx="10515600" cy="581183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16AB774-BAC2-0C09-8F25-45A15F609FFD}"/>
              </a:ext>
            </a:extLst>
          </p:cNvPr>
          <p:cNvSpPr>
            <a:spLocks noGrp="1"/>
          </p:cNvSpPr>
          <p:nvPr>
            <p:ph type="title"/>
          </p:nvPr>
        </p:nvSpPr>
        <p:spPr/>
        <p:txBody>
          <a:bodyPr/>
          <a:lstStyle/>
          <a:p>
            <a:pPr algn="ctr"/>
            <a:r>
              <a:rPr lang="tr-TR" dirty="0">
                <a:solidFill>
                  <a:schemeClr val="accent6">
                    <a:lumMod val="75000"/>
                  </a:schemeClr>
                </a:solidFill>
              </a:rPr>
              <a:t>Reference</a:t>
            </a:r>
            <a:endParaRPr lang="en-US" dirty="0">
              <a:solidFill>
                <a:schemeClr val="accent6">
                  <a:lumMod val="75000"/>
                </a:schemeClr>
              </a:solidFill>
            </a:endParaRPr>
          </a:p>
        </p:txBody>
      </p:sp>
      <p:sp>
        <p:nvSpPr>
          <p:cNvPr id="3" name="İçerik Yer Tutucusu 2">
            <a:extLst>
              <a:ext uri="{FF2B5EF4-FFF2-40B4-BE49-F238E27FC236}">
                <a16:creationId xmlns:a16="http://schemas.microsoft.com/office/drawing/2014/main" id="{2949CAF2-434D-3033-2E8B-C608106CFF20}"/>
              </a:ext>
            </a:extLst>
          </p:cNvPr>
          <p:cNvSpPr>
            <a:spLocks noGrp="1"/>
          </p:cNvSpPr>
          <p:nvPr>
            <p:ph idx="1"/>
          </p:nvPr>
        </p:nvSpPr>
        <p:spPr/>
        <p:txBody>
          <a:bodyPr/>
          <a:lstStyle/>
          <a:p>
            <a:r>
              <a:rPr lang="en-US" dirty="0">
                <a:hlinkClick r:id="rId3"/>
              </a:rPr>
              <a:t>https://www.mongodb.com/</a:t>
            </a:r>
            <a:endParaRPr lang="tr-TR" dirty="0"/>
          </a:p>
          <a:p>
            <a:r>
              <a:rPr lang="en-US" dirty="0">
                <a:hlinkClick r:id="rId4"/>
              </a:rPr>
              <a:t>https://www.w3schools.com/mongodb/</a:t>
            </a:r>
            <a:endParaRPr lang="tr-TR" dirty="0"/>
          </a:p>
          <a:p>
            <a:r>
              <a:rPr lang="en-US" dirty="0">
                <a:hlinkClick r:id="rId5"/>
              </a:rPr>
              <a:t>https://www.youtube.com/watch?v=c2M-rlkkT5o&amp;t=1796s</a:t>
            </a:r>
            <a:endParaRPr lang="tr-TR" dirty="0"/>
          </a:p>
          <a:p>
            <a:r>
              <a:rPr lang="en-US" dirty="0">
                <a:hlinkClick r:id="rId6"/>
              </a:rPr>
              <a:t>https://github.com/mongodb</a:t>
            </a:r>
            <a:endParaRPr lang="tr-TR" dirty="0"/>
          </a:p>
          <a:p>
            <a:r>
              <a:rPr lang="en-US" dirty="0">
                <a:hlinkClick r:id="rId7"/>
              </a:rPr>
              <a:t>https://www.mongodb.com/docs/atlas/tutorial/create-new-cluster/</a:t>
            </a:r>
            <a:endParaRPr lang="tr-TR" dirty="0"/>
          </a:p>
          <a:p>
            <a:r>
              <a:rPr lang="en-US" dirty="0">
                <a:hlinkClick r:id="rId8"/>
              </a:rPr>
              <a:t>https://docs.elastic.co/integrations/mongodb_atlas</a:t>
            </a:r>
            <a:endParaRPr lang="tr-TR" dirty="0"/>
          </a:p>
          <a:p>
            <a:r>
              <a:rPr lang="tr-TR" dirty="0">
                <a:hlinkClick r:id="rId9"/>
              </a:rPr>
              <a:t>https://www.mongodb.com/docs/atlas/sample-data/sample-airbnb/</a:t>
            </a:r>
            <a:endParaRPr lang="tr-TR" dirty="0"/>
          </a:p>
          <a:p>
            <a:endParaRPr lang="tr-TR" dirty="0"/>
          </a:p>
          <a:p>
            <a:endParaRPr lang="en-US" dirty="0"/>
          </a:p>
        </p:txBody>
      </p:sp>
    </p:spTree>
    <p:extLst>
      <p:ext uri="{BB962C8B-B14F-4D97-AF65-F5344CB8AC3E}">
        <p14:creationId xmlns:p14="http://schemas.microsoft.com/office/powerpoint/2010/main" val="3509225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MongoDB'de View Kavramı. Selamlar, bir başka MongoDB yazımla… | by Bilal  Yıldırım | Medium">
            <a:extLst>
              <a:ext uri="{FF2B5EF4-FFF2-40B4-BE49-F238E27FC236}">
                <a16:creationId xmlns:a16="http://schemas.microsoft.com/office/drawing/2014/main" id="{3A2CB68C-1ADE-1A3A-751D-5AE12544B9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455"/>
          <a:stretch/>
        </p:blipFill>
        <p:spPr bwMode="auto">
          <a:xfrm>
            <a:off x="-617239" y="0"/>
            <a:ext cx="1280923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Dikdörtgen 4">
            <a:extLst>
              <a:ext uri="{FF2B5EF4-FFF2-40B4-BE49-F238E27FC236}">
                <a16:creationId xmlns:a16="http://schemas.microsoft.com/office/drawing/2014/main" id="{AD19D0A2-9B52-28A7-5A27-D769110388C2}"/>
              </a:ext>
            </a:extLst>
          </p:cNvPr>
          <p:cNvSpPr/>
          <p:nvPr/>
        </p:nvSpPr>
        <p:spPr>
          <a:xfrm>
            <a:off x="838200" y="365125"/>
            <a:ext cx="10515600" cy="581183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16AB774-BAC2-0C09-8F25-45A15F609FFD}"/>
              </a:ext>
            </a:extLst>
          </p:cNvPr>
          <p:cNvSpPr>
            <a:spLocks noGrp="1"/>
          </p:cNvSpPr>
          <p:nvPr>
            <p:ph type="title"/>
          </p:nvPr>
        </p:nvSpPr>
        <p:spPr/>
        <p:txBody>
          <a:bodyPr/>
          <a:lstStyle/>
          <a:p>
            <a:pPr algn="ctr"/>
            <a:r>
              <a:rPr lang="tr-TR" dirty="0" err="1">
                <a:solidFill>
                  <a:schemeClr val="accent3"/>
                </a:solidFill>
                <a:latin typeface="Calibri" panose="020F0502020204030204" pitchFamily="34" charset="0"/>
              </a:rPr>
              <a:t>When</a:t>
            </a:r>
            <a:r>
              <a:rPr lang="tr-TR" dirty="0">
                <a:solidFill>
                  <a:schemeClr val="accent3"/>
                </a:solidFill>
                <a:latin typeface="Calibri" panose="020F0502020204030204" pitchFamily="34" charset="0"/>
              </a:rPr>
              <a:t> </a:t>
            </a:r>
            <a:r>
              <a:rPr lang="tr-TR" dirty="0" err="1">
                <a:solidFill>
                  <a:schemeClr val="accent3"/>
                </a:solidFill>
                <a:latin typeface="Calibri" panose="020F0502020204030204" pitchFamily="34" charset="0"/>
              </a:rPr>
              <a:t>to</a:t>
            </a:r>
            <a:r>
              <a:rPr lang="tr-TR" dirty="0">
                <a:solidFill>
                  <a:schemeClr val="accent3"/>
                </a:solidFill>
                <a:latin typeface="Calibri" panose="020F0502020204030204" pitchFamily="34" charset="0"/>
              </a:rPr>
              <a:t> </a:t>
            </a:r>
            <a:r>
              <a:rPr lang="tr-TR" dirty="0" err="1">
                <a:solidFill>
                  <a:schemeClr val="accent3"/>
                </a:solidFill>
                <a:latin typeface="Calibri" panose="020F0502020204030204" pitchFamily="34" charset="0"/>
              </a:rPr>
              <a:t>use</a:t>
            </a:r>
            <a:r>
              <a:rPr lang="tr-TR" dirty="0">
                <a:solidFill>
                  <a:schemeClr val="accent3"/>
                </a:solidFill>
                <a:latin typeface="Calibri" panose="020F0502020204030204" pitchFamily="34" charset="0"/>
              </a:rPr>
              <a:t> </a:t>
            </a:r>
            <a:r>
              <a:rPr lang="tr-TR" dirty="0" err="1">
                <a:solidFill>
                  <a:schemeClr val="accent3"/>
                </a:solidFill>
                <a:latin typeface="Calibri" panose="020F0502020204030204" pitchFamily="34" charset="0"/>
              </a:rPr>
              <a:t>NoSQL</a:t>
            </a:r>
            <a:r>
              <a:rPr lang="en-US" dirty="0">
                <a:solidFill>
                  <a:schemeClr val="accent3"/>
                </a:solidFill>
                <a:latin typeface="Calibri" panose="020F0502020204030204" pitchFamily="34" charset="0"/>
              </a:rPr>
              <a:t> </a:t>
            </a:r>
            <a:r>
              <a:rPr lang="tr-TR" dirty="0">
                <a:solidFill>
                  <a:schemeClr val="accent3"/>
                </a:solidFill>
                <a:latin typeface="Calibri" panose="020F0502020204030204" pitchFamily="34" charset="0"/>
              </a:rPr>
              <a:t>?</a:t>
            </a:r>
            <a:endParaRPr lang="en-US" dirty="0"/>
          </a:p>
        </p:txBody>
      </p:sp>
      <p:sp>
        <p:nvSpPr>
          <p:cNvPr id="3" name="İçerik Yer Tutucusu 2">
            <a:extLst>
              <a:ext uri="{FF2B5EF4-FFF2-40B4-BE49-F238E27FC236}">
                <a16:creationId xmlns:a16="http://schemas.microsoft.com/office/drawing/2014/main" id="{2949CAF2-434D-3033-2E8B-C608106CFF20}"/>
              </a:ext>
            </a:extLst>
          </p:cNvPr>
          <p:cNvSpPr>
            <a:spLocks noGrp="1"/>
          </p:cNvSpPr>
          <p:nvPr>
            <p:ph idx="1"/>
          </p:nvPr>
        </p:nvSpPr>
        <p:spPr/>
        <p:txBody>
          <a:bodyPr/>
          <a:lstStyle/>
          <a:p>
            <a:r>
              <a:rPr lang="en-US" dirty="0"/>
              <a:t>When huge amount data needs to be stored.</a:t>
            </a:r>
          </a:p>
          <a:p>
            <a:r>
              <a:rPr lang="en-US" dirty="0"/>
              <a:t>The </a:t>
            </a:r>
            <a:r>
              <a:rPr lang="en-US" dirty="0" err="1"/>
              <a:t>relat</a:t>
            </a:r>
            <a:r>
              <a:rPr lang="tr-TR" dirty="0" err="1"/>
              <a:t>ionship</a:t>
            </a:r>
            <a:r>
              <a:rPr lang="tr-TR" dirty="0"/>
              <a:t> </a:t>
            </a:r>
            <a:r>
              <a:rPr lang="tr-TR" dirty="0" err="1"/>
              <a:t>between</a:t>
            </a:r>
            <a:r>
              <a:rPr lang="tr-TR" dirty="0"/>
              <a:t> </a:t>
            </a:r>
            <a:r>
              <a:rPr lang="tr-TR" dirty="0" err="1"/>
              <a:t>the</a:t>
            </a:r>
            <a:r>
              <a:rPr lang="tr-TR" dirty="0"/>
              <a:t> data </a:t>
            </a:r>
            <a:r>
              <a:rPr lang="tr-TR" dirty="0" err="1"/>
              <a:t>your</a:t>
            </a:r>
            <a:r>
              <a:rPr lang="tr-TR" dirty="0"/>
              <a:t> </a:t>
            </a:r>
            <a:r>
              <a:rPr lang="tr-TR" dirty="0" err="1"/>
              <a:t>store</a:t>
            </a:r>
            <a:r>
              <a:rPr lang="tr-TR" dirty="0"/>
              <a:t> is not </a:t>
            </a:r>
            <a:r>
              <a:rPr lang="tr-TR" dirty="0" err="1"/>
              <a:t>that</a:t>
            </a:r>
            <a:r>
              <a:rPr lang="tr-TR" dirty="0"/>
              <a:t> </a:t>
            </a:r>
            <a:r>
              <a:rPr lang="tr-TR" dirty="0" err="1"/>
              <a:t>important</a:t>
            </a:r>
            <a:endParaRPr lang="tr-TR" dirty="0"/>
          </a:p>
          <a:p>
            <a:r>
              <a:rPr lang="tr-TR" dirty="0" err="1"/>
              <a:t>The</a:t>
            </a:r>
            <a:r>
              <a:rPr lang="tr-TR" dirty="0"/>
              <a:t> Data </a:t>
            </a:r>
            <a:r>
              <a:rPr lang="tr-TR" dirty="0" err="1"/>
              <a:t>changes</a:t>
            </a:r>
            <a:r>
              <a:rPr lang="tr-TR" dirty="0"/>
              <a:t> </a:t>
            </a:r>
            <a:r>
              <a:rPr lang="tr-TR" dirty="0" err="1"/>
              <a:t>over</a:t>
            </a:r>
            <a:r>
              <a:rPr lang="tr-TR" dirty="0"/>
              <a:t> time </a:t>
            </a:r>
            <a:r>
              <a:rPr lang="tr-TR" dirty="0" err="1"/>
              <a:t>and</a:t>
            </a:r>
            <a:r>
              <a:rPr lang="tr-TR" dirty="0"/>
              <a:t> is not </a:t>
            </a:r>
            <a:r>
              <a:rPr lang="tr-TR" dirty="0" err="1"/>
              <a:t>structured</a:t>
            </a:r>
            <a:r>
              <a:rPr lang="tr-TR" dirty="0"/>
              <a:t>.</a:t>
            </a:r>
            <a:endParaRPr lang="en-US" dirty="0"/>
          </a:p>
        </p:txBody>
      </p:sp>
      <p:pic>
        <p:nvPicPr>
          <p:cNvPr id="8194" name="Picture 2" descr="If and When Strategies: the power of language in parenting | Thirty Days of  Autism">
            <a:extLst>
              <a:ext uri="{FF2B5EF4-FFF2-40B4-BE49-F238E27FC236}">
                <a16:creationId xmlns:a16="http://schemas.microsoft.com/office/drawing/2014/main" id="{740473F5-9CC9-8E13-8154-2CC02031F1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5731" y="4843463"/>
            <a:ext cx="1948069" cy="133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2250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MongoDB'de View Kavramı. Selamlar, bir başka MongoDB yazımla… | by Bilal  Yıldırım | Medium">
            <a:extLst>
              <a:ext uri="{FF2B5EF4-FFF2-40B4-BE49-F238E27FC236}">
                <a16:creationId xmlns:a16="http://schemas.microsoft.com/office/drawing/2014/main" id="{3A2CB68C-1ADE-1A3A-751D-5AE12544B9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455"/>
          <a:stretch/>
        </p:blipFill>
        <p:spPr bwMode="auto">
          <a:xfrm>
            <a:off x="-617239" y="0"/>
            <a:ext cx="1280923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Dikdörtgen 4">
            <a:extLst>
              <a:ext uri="{FF2B5EF4-FFF2-40B4-BE49-F238E27FC236}">
                <a16:creationId xmlns:a16="http://schemas.microsoft.com/office/drawing/2014/main" id="{AD19D0A2-9B52-28A7-5A27-D769110388C2}"/>
              </a:ext>
            </a:extLst>
          </p:cNvPr>
          <p:cNvSpPr/>
          <p:nvPr/>
        </p:nvSpPr>
        <p:spPr>
          <a:xfrm>
            <a:off x="838200" y="365125"/>
            <a:ext cx="10515600" cy="581183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16AB774-BAC2-0C09-8F25-45A15F609FFD}"/>
              </a:ext>
            </a:extLst>
          </p:cNvPr>
          <p:cNvSpPr>
            <a:spLocks noGrp="1"/>
          </p:cNvSpPr>
          <p:nvPr>
            <p:ph type="title"/>
          </p:nvPr>
        </p:nvSpPr>
        <p:spPr/>
        <p:txBody>
          <a:bodyPr/>
          <a:lstStyle/>
          <a:p>
            <a:pPr algn="ctr"/>
            <a:r>
              <a:rPr lang="en-US" altLang="zh-CN" sz="4400" dirty="0">
                <a:solidFill>
                  <a:schemeClr val="accent3"/>
                </a:solidFill>
                <a:latin typeface="Calibri" panose="020F0502020204030204" pitchFamily="34" charset="0"/>
              </a:rPr>
              <a:t>What is MongoDB?</a:t>
            </a:r>
            <a:endParaRPr lang="en-US" dirty="0"/>
          </a:p>
        </p:txBody>
      </p:sp>
      <p:sp>
        <p:nvSpPr>
          <p:cNvPr id="3" name="İçerik Yer Tutucusu 2">
            <a:extLst>
              <a:ext uri="{FF2B5EF4-FFF2-40B4-BE49-F238E27FC236}">
                <a16:creationId xmlns:a16="http://schemas.microsoft.com/office/drawing/2014/main" id="{2949CAF2-434D-3033-2E8B-C608106CFF20}"/>
              </a:ext>
            </a:extLst>
          </p:cNvPr>
          <p:cNvSpPr>
            <a:spLocks noGrp="1"/>
          </p:cNvSpPr>
          <p:nvPr>
            <p:ph idx="1"/>
          </p:nvPr>
        </p:nvSpPr>
        <p:spPr/>
        <p:txBody>
          <a:bodyPr>
            <a:normAutofit fontScale="85000" lnSpcReduction="20000"/>
          </a:bodyPr>
          <a:lstStyle/>
          <a:p>
            <a:r>
              <a:rPr lang="en-US" dirty="0"/>
              <a:t>MongoDB is obviously a database</a:t>
            </a:r>
          </a:p>
          <a:p>
            <a:r>
              <a:rPr lang="en-US" dirty="0"/>
              <a:t>NoSQL</a:t>
            </a:r>
          </a:p>
          <a:p>
            <a:r>
              <a:rPr lang="en-US" dirty="0"/>
              <a:t>MongoDB is a document database with the scalability and flexibility that you want, and with the querying and indexing that you need.</a:t>
            </a:r>
          </a:p>
          <a:p>
            <a:r>
              <a:rPr lang="en-US" dirty="0"/>
              <a:t>Document based: MongoDB stores data in documents(data structures like JSON)</a:t>
            </a:r>
          </a:p>
          <a:p>
            <a:r>
              <a:rPr lang="en-US" dirty="0"/>
              <a:t>Scalable: Very easy to distribute data across multiple machines as your users and </a:t>
            </a:r>
            <a:r>
              <a:rPr lang="en-US" dirty="0" err="1"/>
              <a:t>amont</a:t>
            </a:r>
            <a:r>
              <a:rPr lang="en-US" dirty="0"/>
              <a:t> of data grows.</a:t>
            </a:r>
          </a:p>
          <a:p>
            <a:r>
              <a:rPr lang="en-US" dirty="0"/>
              <a:t>Flexible: No doc. Data schema req, so each doc. Can have </a:t>
            </a:r>
            <a:r>
              <a:rPr lang="en-US" dirty="0" err="1"/>
              <a:t>diffrent</a:t>
            </a:r>
            <a:r>
              <a:rPr lang="en-US" dirty="0"/>
              <a:t> numbers and typos of fields</a:t>
            </a:r>
          </a:p>
          <a:p>
            <a:r>
              <a:rPr lang="en-US" dirty="0"/>
              <a:t>Performant: Embedded data models, indexing, sharding, </a:t>
            </a:r>
            <a:r>
              <a:rPr lang="en-US" dirty="0" err="1"/>
              <a:t>fixible</a:t>
            </a:r>
            <a:r>
              <a:rPr lang="en-US" dirty="0"/>
              <a:t> doc., native duplication, Etc.</a:t>
            </a:r>
          </a:p>
          <a:p>
            <a:r>
              <a:rPr lang="en-US" dirty="0"/>
              <a:t>is a free and open-source database, published under the SSPL license.</a:t>
            </a:r>
            <a:endParaRPr lang="en-US" b="0" i="0" dirty="0">
              <a:solidFill>
                <a:srgbClr val="2D2F31"/>
              </a:solidFill>
              <a:effectLst/>
              <a:latin typeface="Udemy Sans"/>
            </a:endParaRPr>
          </a:p>
        </p:txBody>
      </p:sp>
    </p:spTree>
    <p:extLst>
      <p:ext uri="{BB962C8B-B14F-4D97-AF65-F5344CB8AC3E}">
        <p14:creationId xmlns:p14="http://schemas.microsoft.com/office/powerpoint/2010/main" val="2960287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MongoDB'de View Kavramı. Selamlar, bir başka MongoDB yazımla… | by Bilal  Yıldırım | Medium">
            <a:extLst>
              <a:ext uri="{FF2B5EF4-FFF2-40B4-BE49-F238E27FC236}">
                <a16:creationId xmlns:a16="http://schemas.microsoft.com/office/drawing/2014/main" id="{3A2CB68C-1ADE-1A3A-751D-5AE12544B9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455"/>
          <a:stretch/>
        </p:blipFill>
        <p:spPr bwMode="auto">
          <a:xfrm>
            <a:off x="-617239" y="0"/>
            <a:ext cx="1280923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Dikdörtgen 4">
            <a:extLst>
              <a:ext uri="{FF2B5EF4-FFF2-40B4-BE49-F238E27FC236}">
                <a16:creationId xmlns:a16="http://schemas.microsoft.com/office/drawing/2014/main" id="{AD19D0A2-9B52-28A7-5A27-D769110388C2}"/>
              </a:ext>
            </a:extLst>
          </p:cNvPr>
          <p:cNvSpPr/>
          <p:nvPr/>
        </p:nvSpPr>
        <p:spPr>
          <a:xfrm>
            <a:off x="838200" y="365125"/>
            <a:ext cx="10515600" cy="581183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2949CAF2-434D-3033-2E8B-C608106CFF20}"/>
              </a:ext>
            </a:extLst>
          </p:cNvPr>
          <p:cNvSpPr>
            <a:spLocks noGrp="1"/>
          </p:cNvSpPr>
          <p:nvPr>
            <p:ph idx="1"/>
          </p:nvPr>
        </p:nvSpPr>
        <p:spPr>
          <a:xfrm>
            <a:off x="838200" y="454025"/>
            <a:ext cx="10515600" cy="4351338"/>
          </a:xfrm>
        </p:spPr>
        <p:txBody>
          <a:bodyPr/>
          <a:lstStyle/>
          <a:p>
            <a:pPr algn="l"/>
            <a:r>
              <a:rPr lang="tr-TR" dirty="0"/>
              <a:t>«</a:t>
            </a:r>
            <a:r>
              <a:rPr lang="en-US" b="0" i="0" dirty="0">
                <a:solidFill>
                  <a:srgbClr val="2D2F31"/>
                </a:solidFill>
                <a:effectLst/>
                <a:latin typeface="Udemy Sans"/>
              </a:rPr>
              <a:t>And in fact, Mongo is probably the most used database</a:t>
            </a:r>
            <a:r>
              <a:rPr lang="tr-TR" b="0" i="0" dirty="0">
                <a:solidFill>
                  <a:srgbClr val="2D2F31"/>
                </a:solidFill>
                <a:effectLst/>
                <a:latin typeface="Udemy Sans"/>
              </a:rPr>
              <a:t> </a:t>
            </a:r>
            <a:r>
              <a:rPr lang="en-US" b="0" i="0" dirty="0">
                <a:solidFill>
                  <a:srgbClr val="2D2F31"/>
                </a:solidFill>
                <a:effectLst/>
                <a:highlight>
                  <a:srgbClr val="FFFF00"/>
                </a:highlight>
                <a:latin typeface="Udemy Sans"/>
              </a:rPr>
              <a:t>with no</a:t>
            </a:r>
            <a:r>
              <a:rPr lang="tr-TR" b="0" i="0" dirty="0">
                <a:solidFill>
                  <a:srgbClr val="2D2F31"/>
                </a:solidFill>
                <a:effectLst/>
                <a:highlight>
                  <a:srgbClr val="FFFF00"/>
                </a:highlight>
                <a:latin typeface="Udemy Sans"/>
              </a:rPr>
              <a:t>de</a:t>
            </a:r>
            <a:r>
              <a:rPr lang="en-US" b="0" i="0" dirty="0">
                <a:solidFill>
                  <a:srgbClr val="2D2F31"/>
                </a:solidFill>
                <a:effectLst/>
                <a:highlight>
                  <a:srgbClr val="FFFF00"/>
                </a:highlight>
                <a:latin typeface="Udemy Sans"/>
              </a:rPr>
              <a:t> JS</a:t>
            </a:r>
            <a:r>
              <a:rPr lang="tr-TR" b="0" i="0" dirty="0">
                <a:solidFill>
                  <a:srgbClr val="2D2F31"/>
                </a:solidFill>
                <a:effectLst/>
                <a:highlight>
                  <a:srgbClr val="FFFF00"/>
                </a:highlight>
                <a:latin typeface="Udemy Sans"/>
              </a:rPr>
              <a:t>»</a:t>
            </a:r>
          </a:p>
          <a:p>
            <a:pPr algn="l"/>
            <a:r>
              <a:rPr lang="tr-TR" dirty="0">
                <a:solidFill>
                  <a:srgbClr val="2D2F31"/>
                </a:solidFill>
                <a:latin typeface="Udemy Sans"/>
              </a:rPr>
              <a:t>BSON: Data format </a:t>
            </a:r>
            <a:r>
              <a:rPr lang="tr-TR" dirty="0" err="1">
                <a:solidFill>
                  <a:srgbClr val="2D2F31"/>
                </a:solidFill>
                <a:latin typeface="Udemy Sans"/>
              </a:rPr>
              <a:t>MongoDB</a:t>
            </a:r>
            <a:r>
              <a:rPr lang="tr-TR" dirty="0">
                <a:solidFill>
                  <a:srgbClr val="2D2F31"/>
                </a:solidFill>
                <a:latin typeface="Udemy Sans"/>
              </a:rPr>
              <a:t> </a:t>
            </a:r>
            <a:r>
              <a:rPr lang="tr-TR" dirty="0" err="1">
                <a:solidFill>
                  <a:srgbClr val="2D2F31"/>
                </a:solidFill>
                <a:latin typeface="Udemy Sans"/>
              </a:rPr>
              <a:t>uses</a:t>
            </a:r>
            <a:r>
              <a:rPr lang="tr-TR" dirty="0">
                <a:solidFill>
                  <a:srgbClr val="2D2F31"/>
                </a:solidFill>
                <a:latin typeface="Udemy Sans"/>
              </a:rPr>
              <a:t> </a:t>
            </a:r>
            <a:r>
              <a:rPr lang="tr-TR" dirty="0" err="1">
                <a:solidFill>
                  <a:srgbClr val="2D2F31"/>
                </a:solidFill>
                <a:latin typeface="Udemy Sans"/>
              </a:rPr>
              <a:t>for</a:t>
            </a:r>
            <a:r>
              <a:rPr lang="tr-TR" dirty="0">
                <a:solidFill>
                  <a:srgbClr val="2D2F31"/>
                </a:solidFill>
                <a:latin typeface="Udemy Sans"/>
              </a:rPr>
              <a:t> data </a:t>
            </a:r>
            <a:r>
              <a:rPr lang="tr-TR" dirty="0" err="1">
                <a:solidFill>
                  <a:srgbClr val="2D2F31"/>
                </a:solidFill>
                <a:latin typeface="Udemy Sans"/>
              </a:rPr>
              <a:t>storage</a:t>
            </a:r>
            <a:r>
              <a:rPr lang="tr-TR" dirty="0">
                <a:solidFill>
                  <a:srgbClr val="2D2F31"/>
                </a:solidFill>
                <a:highlight>
                  <a:srgbClr val="FFFF00"/>
                </a:highlight>
                <a:latin typeface="Udemy Sans"/>
              </a:rPr>
              <a:t>. LİKE </a:t>
            </a:r>
            <a:r>
              <a:rPr lang="tr-TR" dirty="0" err="1">
                <a:solidFill>
                  <a:srgbClr val="2D2F31"/>
                </a:solidFill>
                <a:highlight>
                  <a:srgbClr val="FFFF00"/>
                </a:highlight>
                <a:latin typeface="Udemy Sans"/>
              </a:rPr>
              <a:t>json</a:t>
            </a:r>
            <a:r>
              <a:rPr lang="tr-TR" dirty="0">
                <a:solidFill>
                  <a:srgbClr val="2D2F31"/>
                </a:solidFill>
                <a:highlight>
                  <a:srgbClr val="FFFF00"/>
                </a:highlight>
                <a:latin typeface="Udemy Sans"/>
              </a:rPr>
              <a:t>, but </a:t>
            </a:r>
            <a:r>
              <a:rPr lang="tr-TR" dirty="0" err="1">
                <a:solidFill>
                  <a:srgbClr val="2D2F31"/>
                </a:solidFill>
                <a:highlight>
                  <a:srgbClr val="FFFF00"/>
                </a:highlight>
                <a:latin typeface="Udemy Sans"/>
              </a:rPr>
              <a:t>typed</a:t>
            </a:r>
            <a:endParaRPr lang="tr-TR" b="0" i="0" dirty="0">
              <a:solidFill>
                <a:srgbClr val="2D2F31"/>
              </a:solidFill>
              <a:effectLst/>
              <a:highlight>
                <a:srgbClr val="FFFF00"/>
              </a:highlight>
              <a:latin typeface="Udemy Sans"/>
            </a:endParaRPr>
          </a:p>
          <a:p>
            <a:pPr marL="0" indent="0">
              <a:buNone/>
            </a:pPr>
            <a:endParaRPr lang="en-US" dirty="0"/>
          </a:p>
        </p:txBody>
      </p:sp>
      <p:pic>
        <p:nvPicPr>
          <p:cNvPr id="6" name="Picture 2" descr="Relational VS Non Relational Databases">
            <a:extLst>
              <a:ext uri="{FF2B5EF4-FFF2-40B4-BE49-F238E27FC236}">
                <a16:creationId xmlns:a16="http://schemas.microsoft.com/office/drawing/2014/main" id="{01F3DDAA-6174-A658-0F0B-412C047361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132" y="2716225"/>
            <a:ext cx="4699000" cy="264486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F8F75D29-F43A-3C51-5C96-CF9D24DD3DCC}"/>
              </a:ext>
            </a:extLst>
          </p:cNvPr>
          <p:cNvPicPr>
            <a:picLocks noChangeAspect="1"/>
          </p:cNvPicPr>
          <p:nvPr/>
        </p:nvPicPr>
        <p:blipFill>
          <a:blip r:embed="rId4"/>
          <a:stretch>
            <a:fillRect/>
          </a:stretch>
        </p:blipFill>
        <p:spPr>
          <a:xfrm>
            <a:off x="5965825" y="2629694"/>
            <a:ext cx="5243043" cy="2888700"/>
          </a:xfrm>
          <a:prstGeom prst="rect">
            <a:avLst/>
          </a:prstGeom>
          <a:ln>
            <a:solidFill>
              <a:schemeClr val="tx1"/>
            </a:solidFill>
          </a:ln>
        </p:spPr>
      </p:pic>
    </p:spTree>
    <p:extLst>
      <p:ext uri="{BB962C8B-B14F-4D97-AF65-F5344CB8AC3E}">
        <p14:creationId xmlns:p14="http://schemas.microsoft.com/office/powerpoint/2010/main" val="757167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MongoDB'de View Kavramı. Selamlar, bir başka MongoDB yazımla… | by Bilal  Yıldırım | Medium">
            <a:extLst>
              <a:ext uri="{FF2B5EF4-FFF2-40B4-BE49-F238E27FC236}">
                <a16:creationId xmlns:a16="http://schemas.microsoft.com/office/drawing/2014/main" id="{3A2CB68C-1ADE-1A3A-751D-5AE12544B9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455"/>
          <a:stretch/>
        </p:blipFill>
        <p:spPr bwMode="auto">
          <a:xfrm>
            <a:off x="-617239" y="0"/>
            <a:ext cx="1280923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Dikdörtgen 4">
            <a:extLst>
              <a:ext uri="{FF2B5EF4-FFF2-40B4-BE49-F238E27FC236}">
                <a16:creationId xmlns:a16="http://schemas.microsoft.com/office/drawing/2014/main" id="{AD19D0A2-9B52-28A7-5A27-D769110388C2}"/>
              </a:ext>
            </a:extLst>
          </p:cNvPr>
          <p:cNvSpPr/>
          <p:nvPr/>
        </p:nvSpPr>
        <p:spPr>
          <a:xfrm>
            <a:off x="838200" y="365125"/>
            <a:ext cx="10515600" cy="581183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16AB774-BAC2-0C09-8F25-45A15F609FFD}"/>
              </a:ext>
            </a:extLst>
          </p:cNvPr>
          <p:cNvSpPr>
            <a:spLocks noGrp="1"/>
          </p:cNvSpPr>
          <p:nvPr>
            <p:ph type="title"/>
          </p:nvPr>
        </p:nvSpPr>
        <p:spPr/>
        <p:txBody>
          <a:bodyPr/>
          <a:lstStyle/>
          <a:p>
            <a:pPr algn="ctr"/>
            <a:r>
              <a:rPr lang="en-US" altLang="zh-CN" sz="4400" dirty="0">
                <a:solidFill>
                  <a:schemeClr val="accent3"/>
                </a:solidFill>
                <a:latin typeface="Calibri" panose="020F0502020204030204" pitchFamily="34" charset="0"/>
              </a:rPr>
              <a:t>RDBMS vs MongoDB</a:t>
            </a:r>
            <a:endParaRPr lang="en-US" dirty="0"/>
          </a:p>
        </p:txBody>
      </p:sp>
      <p:graphicFrame>
        <p:nvGraphicFramePr>
          <p:cNvPr id="7" name="İçerik Yer Tutucusu 6">
            <a:extLst>
              <a:ext uri="{FF2B5EF4-FFF2-40B4-BE49-F238E27FC236}">
                <a16:creationId xmlns:a16="http://schemas.microsoft.com/office/drawing/2014/main" id="{98C23916-363F-56FF-6636-1677FAFAE13B}"/>
              </a:ext>
            </a:extLst>
          </p:cNvPr>
          <p:cNvGraphicFramePr>
            <a:graphicFrameLocks noGrp="1"/>
          </p:cNvGraphicFramePr>
          <p:nvPr>
            <p:ph idx="1"/>
            <p:extLst>
              <p:ext uri="{D42A27DB-BD31-4B8C-83A1-F6EECF244321}">
                <p14:modId xmlns:p14="http://schemas.microsoft.com/office/powerpoint/2010/main" val="357027893"/>
              </p:ext>
            </p:extLst>
          </p:nvPr>
        </p:nvGraphicFramePr>
        <p:xfrm>
          <a:off x="3310576" y="2522537"/>
          <a:ext cx="5570848" cy="3340112"/>
        </p:xfrm>
        <a:graphic>
          <a:graphicData uri="http://schemas.openxmlformats.org/drawingml/2006/table">
            <a:tbl>
              <a:tblPr firstRow="1" bandRow="1">
                <a:tableStyleId>{F5AB1C69-6EDB-4FF4-983F-18BD219EF322}</a:tableStyleId>
              </a:tblPr>
              <a:tblGrid>
                <a:gridCol w="1719764">
                  <a:extLst>
                    <a:ext uri="{9D8B030D-6E8A-4147-A177-3AD203B41FA5}">
                      <a16:colId xmlns:a16="http://schemas.microsoft.com/office/drawing/2014/main" val="3788182662"/>
                    </a:ext>
                  </a:extLst>
                </a:gridCol>
                <a:gridCol w="560895">
                  <a:extLst>
                    <a:ext uri="{9D8B030D-6E8A-4147-A177-3AD203B41FA5}">
                      <a16:colId xmlns:a16="http://schemas.microsoft.com/office/drawing/2014/main" val="1285107913"/>
                    </a:ext>
                  </a:extLst>
                </a:gridCol>
                <a:gridCol w="3290189">
                  <a:extLst>
                    <a:ext uri="{9D8B030D-6E8A-4147-A177-3AD203B41FA5}">
                      <a16:colId xmlns:a16="http://schemas.microsoft.com/office/drawing/2014/main" val="4278006562"/>
                    </a:ext>
                  </a:extLst>
                </a:gridCol>
              </a:tblGrid>
              <a:tr h="417514">
                <a:tc>
                  <a:txBody>
                    <a:bodyPr/>
                    <a:lstStyle/>
                    <a:p>
                      <a:r>
                        <a:rPr lang="en-US" sz="1800" noProof="0" dirty="0"/>
                        <a:t>RDBMS</a:t>
                      </a:r>
                    </a:p>
                  </a:txBody>
                  <a:tcPr marL="91427" marR="91427" marT="45711" marB="45711"/>
                </a:tc>
                <a:tc>
                  <a:txBody>
                    <a:bodyPr/>
                    <a:lstStyle/>
                    <a:p>
                      <a:endParaRPr lang="en-US" sz="1800" noProof="0" dirty="0"/>
                    </a:p>
                  </a:txBody>
                  <a:tcPr marL="91427" marR="91427" marT="45711" marB="45711"/>
                </a:tc>
                <a:tc>
                  <a:txBody>
                    <a:bodyPr/>
                    <a:lstStyle/>
                    <a:p>
                      <a:r>
                        <a:rPr lang="en-US" sz="1800" noProof="0" dirty="0"/>
                        <a:t>MongoDB</a:t>
                      </a:r>
                    </a:p>
                  </a:txBody>
                  <a:tcPr marL="91427" marR="91427" marT="45711" marB="45711"/>
                </a:tc>
                <a:extLst>
                  <a:ext uri="{0D108BD9-81ED-4DB2-BD59-A6C34878D82A}">
                    <a16:rowId xmlns:a16="http://schemas.microsoft.com/office/drawing/2014/main" val="789769627"/>
                  </a:ext>
                </a:extLst>
              </a:tr>
              <a:tr h="417514">
                <a:tc>
                  <a:txBody>
                    <a:bodyPr/>
                    <a:lstStyle/>
                    <a:p>
                      <a:r>
                        <a:rPr lang="en-US" sz="1800" noProof="0" dirty="0"/>
                        <a:t>Database</a:t>
                      </a:r>
                    </a:p>
                  </a:txBody>
                  <a:tcPr marL="91427" marR="91427" marT="45711" marB="45711"/>
                </a:tc>
                <a:tc>
                  <a:txBody>
                    <a:bodyPr/>
                    <a:lstStyle/>
                    <a:p>
                      <a:endParaRPr lang="en-US" sz="1800" noProof="0" dirty="0"/>
                    </a:p>
                  </a:txBody>
                  <a:tcPr marL="91427" marR="91427" marT="45711" marB="45711"/>
                </a:tc>
                <a:tc>
                  <a:txBody>
                    <a:bodyPr/>
                    <a:lstStyle/>
                    <a:p>
                      <a:r>
                        <a:rPr lang="en-US" sz="1800" noProof="0" dirty="0"/>
                        <a:t>Database</a:t>
                      </a:r>
                    </a:p>
                  </a:txBody>
                  <a:tcPr marL="91427" marR="91427" marT="45711" marB="45711"/>
                </a:tc>
                <a:extLst>
                  <a:ext uri="{0D108BD9-81ED-4DB2-BD59-A6C34878D82A}">
                    <a16:rowId xmlns:a16="http://schemas.microsoft.com/office/drawing/2014/main" val="971220048"/>
                  </a:ext>
                </a:extLst>
              </a:tr>
              <a:tr h="417514">
                <a:tc>
                  <a:txBody>
                    <a:bodyPr/>
                    <a:lstStyle/>
                    <a:p>
                      <a:r>
                        <a:rPr lang="en-US" sz="1800" noProof="0" dirty="0"/>
                        <a:t>Table</a:t>
                      </a:r>
                    </a:p>
                  </a:txBody>
                  <a:tcPr marL="91427" marR="91427" marT="45711" marB="45711"/>
                </a:tc>
                <a:tc>
                  <a:txBody>
                    <a:bodyPr/>
                    <a:lstStyle/>
                    <a:p>
                      <a:endParaRPr lang="en-US" sz="1800" noProof="0" dirty="0"/>
                    </a:p>
                  </a:txBody>
                  <a:tcPr marL="91427" marR="91427" marT="45711" marB="45711"/>
                </a:tc>
                <a:tc>
                  <a:txBody>
                    <a:bodyPr/>
                    <a:lstStyle/>
                    <a:p>
                      <a:r>
                        <a:rPr lang="en-US" sz="1800" noProof="0" dirty="0"/>
                        <a:t>Collection</a:t>
                      </a:r>
                    </a:p>
                  </a:txBody>
                  <a:tcPr marL="91427" marR="91427" marT="45711" marB="45711"/>
                </a:tc>
                <a:extLst>
                  <a:ext uri="{0D108BD9-81ED-4DB2-BD59-A6C34878D82A}">
                    <a16:rowId xmlns:a16="http://schemas.microsoft.com/office/drawing/2014/main" val="455147455"/>
                  </a:ext>
                </a:extLst>
              </a:tr>
              <a:tr h="417514">
                <a:tc>
                  <a:txBody>
                    <a:bodyPr/>
                    <a:lstStyle/>
                    <a:p>
                      <a:r>
                        <a:rPr lang="en-US" sz="1800" noProof="0" dirty="0"/>
                        <a:t>Row</a:t>
                      </a:r>
                    </a:p>
                  </a:txBody>
                  <a:tcPr marL="91427" marR="91427" marT="45711" marB="45711"/>
                </a:tc>
                <a:tc>
                  <a:txBody>
                    <a:bodyPr/>
                    <a:lstStyle/>
                    <a:p>
                      <a:endParaRPr lang="en-US" sz="1800" noProof="0" dirty="0"/>
                    </a:p>
                  </a:txBody>
                  <a:tcPr marL="91427" marR="91427" marT="45711" marB="45711"/>
                </a:tc>
                <a:tc>
                  <a:txBody>
                    <a:bodyPr/>
                    <a:lstStyle/>
                    <a:p>
                      <a:r>
                        <a:rPr lang="en-US" sz="1800" noProof="0" dirty="0"/>
                        <a:t>Document (JSON, BSON)</a:t>
                      </a:r>
                    </a:p>
                  </a:txBody>
                  <a:tcPr marL="91427" marR="91427" marT="45711" marB="45711"/>
                </a:tc>
                <a:extLst>
                  <a:ext uri="{0D108BD9-81ED-4DB2-BD59-A6C34878D82A}">
                    <a16:rowId xmlns:a16="http://schemas.microsoft.com/office/drawing/2014/main" val="957774141"/>
                  </a:ext>
                </a:extLst>
              </a:tr>
              <a:tr h="417514">
                <a:tc>
                  <a:txBody>
                    <a:bodyPr/>
                    <a:lstStyle/>
                    <a:p>
                      <a:r>
                        <a:rPr lang="en-US" sz="1800" noProof="0" dirty="0"/>
                        <a:t>Column</a:t>
                      </a:r>
                    </a:p>
                  </a:txBody>
                  <a:tcPr marL="91427" marR="91427" marT="45711" marB="45711"/>
                </a:tc>
                <a:tc>
                  <a:txBody>
                    <a:bodyPr/>
                    <a:lstStyle/>
                    <a:p>
                      <a:endParaRPr lang="en-US" sz="1800" noProof="0" dirty="0"/>
                    </a:p>
                  </a:txBody>
                  <a:tcPr marL="91427" marR="91427" marT="45711" marB="45711"/>
                </a:tc>
                <a:tc>
                  <a:txBody>
                    <a:bodyPr/>
                    <a:lstStyle/>
                    <a:p>
                      <a:r>
                        <a:rPr lang="en-US" sz="1800" noProof="0" dirty="0"/>
                        <a:t>Field</a:t>
                      </a:r>
                    </a:p>
                  </a:txBody>
                  <a:tcPr marL="91427" marR="91427" marT="45711" marB="45711"/>
                </a:tc>
                <a:extLst>
                  <a:ext uri="{0D108BD9-81ED-4DB2-BD59-A6C34878D82A}">
                    <a16:rowId xmlns:a16="http://schemas.microsoft.com/office/drawing/2014/main" val="844351506"/>
                  </a:ext>
                </a:extLst>
              </a:tr>
              <a:tr h="417514">
                <a:tc>
                  <a:txBody>
                    <a:bodyPr/>
                    <a:lstStyle/>
                    <a:p>
                      <a:r>
                        <a:rPr lang="en-US" sz="1800" noProof="0" dirty="0"/>
                        <a:t>Index</a:t>
                      </a:r>
                    </a:p>
                  </a:txBody>
                  <a:tcPr marL="91427" marR="91427" marT="45711" marB="45711"/>
                </a:tc>
                <a:tc>
                  <a:txBody>
                    <a:bodyPr/>
                    <a:lstStyle/>
                    <a:p>
                      <a:endParaRPr lang="en-US" sz="1800" noProof="0" dirty="0"/>
                    </a:p>
                  </a:txBody>
                  <a:tcPr marL="91427" marR="91427" marT="45711" marB="45711"/>
                </a:tc>
                <a:tc>
                  <a:txBody>
                    <a:bodyPr/>
                    <a:lstStyle/>
                    <a:p>
                      <a:r>
                        <a:rPr lang="en-US" sz="1800" noProof="0" dirty="0"/>
                        <a:t>Index</a:t>
                      </a:r>
                    </a:p>
                  </a:txBody>
                  <a:tcPr marL="91427" marR="91427" marT="45711" marB="45711"/>
                </a:tc>
                <a:extLst>
                  <a:ext uri="{0D108BD9-81ED-4DB2-BD59-A6C34878D82A}">
                    <a16:rowId xmlns:a16="http://schemas.microsoft.com/office/drawing/2014/main" val="2347043271"/>
                  </a:ext>
                </a:extLst>
              </a:tr>
              <a:tr h="417514">
                <a:tc>
                  <a:txBody>
                    <a:bodyPr/>
                    <a:lstStyle/>
                    <a:p>
                      <a:r>
                        <a:rPr lang="en-US" sz="1800" b="0" noProof="0" dirty="0"/>
                        <a:t>Join</a:t>
                      </a:r>
                    </a:p>
                  </a:txBody>
                  <a:tcPr marL="91427" marR="91427" marT="45711" marB="45711"/>
                </a:tc>
                <a:tc>
                  <a:txBody>
                    <a:bodyPr/>
                    <a:lstStyle/>
                    <a:p>
                      <a:endParaRPr lang="en-US" sz="1800" b="0" noProof="0" dirty="0"/>
                    </a:p>
                  </a:txBody>
                  <a:tcPr marL="91427" marR="91427" marT="45711" marB="45711"/>
                </a:tc>
                <a:tc>
                  <a:txBody>
                    <a:bodyPr/>
                    <a:lstStyle/>
                    <a:p>
                      <a:r>
                        <a:rPr lang="en-US" sz="1800" b="0" noProof="0" dirty="0"/>
                        <a:t>Embedded Document</a:t>
                      </a:r>
                    </a:p>
                  </a:txBody>
                  <a:tcPr marL="91427" marR="91427" marT="45711" marB="45711"/>
                </a:tc>
                <a:extLst>
                  <a:ext uri="{0D108BD9-81ED-4DB2-BD59-A6C34878D82A}">
                    <a16:rowId xmlns:a16="http://schemas.microsoft.com/office/drawing/2014/main" val="2796308477"/>
                  </a:ext>
                </a:extLst>
              </a:tr>
              <a:tr h="417514">
                <a:tc>
                  <a:txBody>
                    <a:bodyPr/>
                    <a:lstStyle/>
                    <a:p>
                      <a:r>
                        <a:rPr lang="en-US" sz="1800" noProof="0" dirty="0"/>
                        <a:t>Partition</a:t>
                      </a:r>
                    </a:p>
                  </a:txBody>
                  <a:tcPr marL="91427" marR="91427" marT="45711" marB="45711"/>
                </a:tc>
                <a:tc>
                  <a:txBody>
                    <a:bodyPr/>
                    <a:lstStyle/>
                    <a:p>
                      <a:endParaRPr lang="en-US" sz="1800" noProof="0" dirty="0"/>
                    </a:p>
                  </a:txBody>
                  <a:tcPr marL="91427" marR="91427" marT="45711" marB="45711"/>
                </a:tc>
                <a:tc>
                  <a:txBody>
                    <a:bodyPr/>
                    <a:lstStyle/>
                    <a:p>
                      <a:r>
                        <a:rPr lang="en-US" sz="1800" noProof="0" dirty="0"/>
                        <a:t>Shard</a:t>
                      </a:r>
                    </a:p>
                  </a:txBody>
                  <a:tcPr marL="91427" marR="91427" marT="45711" marB="45711"/>
                </a:tc>
                <a:extLst>
                  <a:ext uri="{0D108BD9-81ED-4DB2-BD59-A6C34878D82A}">
                    <a16:rowId xmlns:a16="http://schemas.microsoft.com/office/drawing/2014/main" val="1758389011"/>
                  </a:ext>
                </a:extLst>
              </a:tr>
            </a:tbl>
          </a:graphicData>
        </a:graphic>
      </p:graphicFrame>
      <p:sp>
        <p:nvSpPr>
          <p:cNvPr id="9" name="Metin kutusu 8">
            <a:extLst>
              <a:ext uri="{FF2B5EF4-FFF2-40B4-BE49-F238E27FC236}">
                <a16:creationId xmlns:a16="http://schemas.microsoft.com/office/drawing/2014/main" id="{A6D6434A-AA87-00EB-BC85-D0D9740144DB}"/>
              </a:ext>
            </a:extLst>
          </p:cNvPr>
          <p:cNvSpPr txBox="1"/>
          <p:nvPr/>
        </p:nvSpPr>
        <p:spPr>
          <a:xfrm>
            <a:off x="993775" y="1732647"/>
            <a:ext cx="5673725" cy="646331"/>
          </a:xfrm>
          <a:prstGeom prst="rect">
            <a:avLst/>
          </a:prstGeom>
          <a:noFill/>
        </p:spPr>
        <p:txBody>
          <a:bodyPr wrap="square">
            <a:spAutoFit/>
          </a:bodyPr>
          <a:lstStyle/>
          <a:p>
            <a:r>
              <a:rPr lang="en-US" dirty="0"/>
              <a:t>MongoDB does not need any pre-defined data schema</a:t>
            </a:r>
          </a:p>
          <a:p>
            <a:r>
              <a:rPr lang="en-US" dirty="0"/>
              <a:t>Every document could have different data!</a:t>
            </a:r>
          </a:p>
        </p:txBody>
      </p:sp>
    </p:spTree>
    <p:extLst>
      <p:ext uri="{BB962C8B-B14F-4D97-AF65-F5344CB8AC3E}">
        <p14:creationId xmlns:p14="http://schemas.microsoft.com/office/powerpoint/2010/main" val="198066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MongoDB'de View Kavramı. Selamlar, bir başka MongoDB yazımla… | by Bilal  Yıldırım | Medium">
            <a:extLst>
              <a:ext uri="{FF2B5EF4-FFF2-40B4-BE49-F238E27FC236}">
                <a16:creationId xmlns:a16="http://schemas.microsoft.com/office/drawing/2014/main" id="{3A2CB68C-1ADE-1A3A-751D-5AE12544B9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455"/>
          <a:stretch/>
        </p:blipFill>
        <p:spPr bwMode="auto">
          <a:xfrm>
            <a:off x="-617239" y="0"/>
            <a:ext cx="1280923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Dikdörtgen 4">
            <a:extLst>
              <a:ext uri="{FF2B5EF4-FFF2-40B4-BE49-F238E27FC236}">
                <a16:creationId xmlns:a16="http://schemas.microsoft.com/office/drawing/2014/main" id="{AD19D0A2-9B52-28A7-5A27-D769110388C2}"/>
              </a:ext>
            </a:extLst>
          </p:cNvPr>
          <p:cNvSpPr/>
          <p:nvPr/>
        </p:nvSpPr>
        <p:spPr>
          <a:xfrm>
            <a:off x="838200" y="365125"/>
            <a:ext cx="10515600" cy="581183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16AB774-BAC2-0C09-8F25-45A15F609FFD}"/>
              </a:ext>
            </a:extLst>
          </p:cNvPr>
          <p:cNvSpPr>
            <a:spLocks noGrp="1"/>
          </p:cNvSpPr>
          <p:nvPr>
            <p:ph type="title"/>
          </p:nvPr>
        </p:nvSpPr>
        <p:spPr/>
        <p:txBody>
          <a:bodyPr/>
          <a:lstStyle/>
          <a:p>
            <a:pPr algn="ctr"/>
            <a:r>
              <a:rPr lang="en-US" b="0" i="0" dirty="0">
                <a:solidFill>
                  <a:schemeClr val="accent6">
                    <a:lumMod val="75000"/>
                  </a:schemeClr>
                </a:solidFill>
                <a:effectLst/>
                <a:latin typeface="Calibri" panose="020F0502020204030204" pitchFamily="34" charset="0"/>
                <a:cs typeface="Calibri" panose="020F0502020204030204" pitchFamily="34" charset="0"/>
              </a:rPr>
              <a:t>Features of MongoDB</a:t>
            </a:r>
            <a:endParaRPr lang="en-US" dirty="0">
              <a:solidFill>
                <a:schemeClr val="accent6">
                  <a:lumMod val="75000"/>
                </a:schemeClr>
              </a:solidFill>
              <a:latin typeface="Calibri" panose="020F0502020204030204" pitchFamily="34" charset="0"/>
              <a:cs typeface="Calibri" panose="020F0502020204030204" pitchFamily="34" charset="0"/>
            </a:endParaRPr>
          </a:p>
        </p:txBody>
      </p:sp>
      <p:sp>
        <p:nvSpPr>
          <p:cNvPr id="3" name="İçerik Yer Tutucusu 2">
            <a:extLst>
              <a:ext uri="{FF2B5EF4-FFF2-40B4-BE49-F238E27FC236}">
                <a16:creationId xmlns:a16="http://schemas.microsoft.com/office/drawing/2014/main" id="{2949CAF2-434D-3033-2E8B-C608106CFF20}"/>
              </a:ext>
            </a:extLst>
          </p:cNvPr>
          <p:cNvSpPr>
            <a:spLocks noGrp="1"/>
          </p:cNvSpPr>
          <p:nvPr>
            <p:ph idx="1"/>
          </p:nvPr>
        </p:nvSpPr>
        <p:spPr/>
        <p:txBody>
          <a:bodyPr>
            <a:normAutofit/>
          </a:bodyPr>
          <a:lstStyle/>
          <a:p>
            <a:r>
              <a:rPr lang="en-US" sz="2000" b="1" dirty="0">
                <a:solidFill>
                  <a:schemeClr val="accent6">
                    <a:lumMod val="75000"/>
                  </a:schemeClr>
                </a:solidFill>
              </a:rPr>
              <a:t>Indexing</a:t>
            </a:r>
            <a:r>
              <a:rPr lang="en-US" sz="2000" dirty="0"/>
              <a:t>: Efficient search and data processing in very little time.</a:t>
            </a:r>
          </a:p>
          <a:p>
            <a:r>
              <a:rPr lang="en-US" sz="2000" b="1" dirty="0">
                <a:solidFill>
                  <a:schemeClr val="accent6">
                    <a:lumMod val="75000"/>
                  </a:schemeClr>
                </a:solidFill>
              </a:rPr>
              <a:t>Scalability</a:t>
            </a:r>
            <a:r>
              <a:rPr lang="en-US" sz="2000" dirty="0"/>
              <a:t>: MongoDB scales horizontally using sharding, which involves partitioning data across various servers. Additionally, new machines can be added to a running database.</a:t>
            </a:r>
          </a:p>
          <a:p>
            <a:r>
              <a:rPr lang="en-US" sz="2000" b="1" dirty="0">
                <a:solidFill>
                  <a:schemeClr val="accent6">
                    <a:lumMod val="75000"/>
                  </a:schemeClr>
                </a:solidFill>
              </a:rPr>
              <a:t>Replication &amp; High Availability</a:t>
            </a:r>
            <a:r>
              <a:rPr lang="en-US" sz="2000" dirty="0"/>
              <a:t>: Multiple copies of data are replicated on different servers, protecting the database from hardware failures. If one server goes down, data can be easily retrieved from other active servers that also store the data.</a:t>
            </a:r>
          </a:p>
          <a:p>
            <a:r>
              <a:rPr lang="en-US" sz="2000" b="1" dirty="0">
                <a:solidFill>
                  <a:schemeClr val="accent6">
                    <a:lumMod val="75000"/>
                  </a:schemeClr>
                </a:solidFill>
              </a:rPr>
              <a:t>Load Balancing</a:t>
            </a:r>
            <a:r>
              <a:rPr lang="en-US" sz="2000" dirty="0"/>
              <a:t>: MongoDB has automatic load balancing configuration due to data placement in shards.</a:t>
            </a:r>
          </a:p>
          <a:p>
            <a:r>
              <a:rPr lang="en-US" sz="2000" b="1" dirty="0">
                <a:solidFill>
                  <a:schemeClr val="accent6">
                    <a:lumMod val="75000"/>
                  </a:schemeClr>
                </a:solidFill>
              </a:rPr>
              <a:t>Aggregation</a:t>
            </a:r>
            <a:r>
              <a:rPr lang="en-US" sz="2000" dirty="0"/>
              <a:t>: Aggregation operations process data records and return computed results. It is akin to the GROUP BY clause in SQL. Some aggregation expressions include sum, avg, min, max, etc.</a:t>
            </a:r>
          </a:p>
          <a:p>
            <a:r>
              <a:rPr lang="en-US" sz="2000" b="1" dirty="0">
                <a:solidFill>
                  <a:schemeClr val="accent6">
                    <a:lumMod val="75000"/>
                  </a:schemeClr>
                </a:solidFill>
              </a:rPr>
              <a:t>Languages Supported</a:t>
            </a:r>
            <a:r>
              <a:rPr lang="en-US" sz="2000" dirty="0"/>
              <a:t>: MongoDB supports a variety of languages including Node.js, C, C++, C#, Go, Java, Perl, PHP, Python, Ruby, Rust, Scala, and Swift.</a:t>
            </a:r>
          </a:p>
          <a:p>
            <a:endParaRPr lang="en-US" sz="2000" dirty="0"/>
          </a:p>
        </p:txBody>
      </p:sp>
    </p:spTree>
    <p:extLst>
      <p:ext uri="{BB962C8B-B14F-4D97-AF65-F5344CB8AC3E}">
        <p14:creationId xmlns:p14="http://schemas.microsoft.com/office/powerpoint/2010/main" val="162208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MongoDB'de View Kavramı. Selamlar, bir başka MongoDB yazımla… | by Bilal  Yıldırım | Medium">
            <a:extLst>
              <a:ext uri="{FF2B5EF4-FFF2-40B4-BE49-F238E27FC236}">
                <a16:creationId xmlns:a16="http://schemas.microsoft.com/office/drawing/2014/main" id="{3A2CB68C-1ADE-1A3A-751D-5AE12544B9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455"/>
          <a:stretch/>
        </p:blipFill>
        <p:spPr bwMode="auto">
          <a:xfrm>
            <a:off x="-617239" y="0"/>
            <a:ext cx="1280923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Dikdörtgen 4">
            <a:extLst>
              <a:ext uri="{FF2B5EF4-FFF2-40B4-BE49-F238E27FC236}">
                <a16:creationId xmlns:a16="http://schemas.microsoft.com/office/drawing/2014/main" id="{AD19D0A2-9B52-28A7-5A27-D769110388C2}"/>
              </a:ext>
            </a:extLst>
          </p:cNvPr>
          <p:cNvSpPr/>
          <p:nvPr/>
        </p:nvSpPr>
        <p:spPr>
          <a:xfrm>
            <a:off x="838200" y="365125"/>
            <a:ext cx="10515600" cy="581183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16AB774-BAC2-0C09-8F25-45A15F609FFD}"/>
              </a:ext>
            </a:extLst>
          </p:cNvPr>
          <p:cNvSpPr>
            <a:spLocks noGrp="1"/>
          </p:cNvSpPr>
          <p:nvPr>
            <p:ph type="title"/>
          </p:nvPr>
        </p:nvSpPr>
        <p:spPr/>
        <p:txBody>
          <a:bodyPr/>
          <a:lstStyle/>
          <a:p>
            <a:pPr algn="ctr"/>
            <a:r>
              <a:rPr lang="tr-TR" dirty="0" err="1">
                <a:solidFill>
                  <a:schemeClr val="accent6">
                    <a:lumMod val="75000"/>
                  </a:schemeClr>
                </a:solidFill>
                <a:latin typeface="Calibri" panose="020F0502020204030204" pitchFamily="34" charset="0"/>
                <a:cs typeface="Calibri" panose="020F0502020204030204" pitchFamily="34" charset="0"/>
              </a:rPr>
              <a:t>MongoDB</a:t>
            </a:r>
            <a:r>
              <a:rPr lang="tr-TR" dirty="0">
                <a:solidFill>
                  <a:schemeClr val="accent6">
                    <a:lumMod val="75000"/>
                  </a:schemeClr>
                </a:solidFill>
                <a:latin typeface="Calibri" panose="020F0502020204030204" pitchFamily="34" charset="0"/>
                <a:cs typeface="Calibri" panose="020F0502020204030204" pitchFamily="34" charset="0"/>
              </a:rPr>
              <a:t> Data </a:t>
            </a:r>
            <a:r>
              <a:rPr lang="tr-TR" dirty="0" err="1">
                <a:solidFill>
                  <a:schemeClr val="accent6">
                    <a:lumMod val="75000"/>
                  </a:schemeClr>
                </a:solidFill>
                <a:latin typeface="Calibri" panose="020F0502020204030204" pitchFamily="34" charset="0"/>
                <a:cs typeface="Calibri" panose="020F0502020204030204" pitchFamily="34" charset="0"/>
              </a:rPr>
              <a:t>Types</a:t>
            </a:r>
            <a:endParaRPr lang="en-US" dirty="0">
              <a:solidFill>
                <a:schemeClr val="accent6">
                  <a:lumMod val="75000"/>
                </a:schemeClr>
              </a:solidFill>
              <a:latin typeface="Calibri" panose="020F0502020204030204" pitchFamily="34" charset="0"/>
              <a:cs typeface="Calibri" panose="020F0502020204030204" pitchFamily="34" charset="0"/>
            </a:endParaRPr>
          </a:p>
        </p:txBody>
      </p:sp>
      <p:pic>
        <p:nvPicPr>
          <p:cNvPr id="6" name="Resim 5">
            <a:extLst>
              <a:ext uri="{FF2B5EF4-FFF2-40B4-BE49-F238E27FC236}">
                <a16:creationId xmlns:a16="http://schemas.microsoft.com/office/drawing/2014/main" id="{45619947-98F4-E532-F542-31696D75C038}"/>
              </a:ext>
            </a:extLst>
          </p:cNvPr>
          <p:cNvPicPr>
            <a:picLocks noChangeAspect="1"/>
          </p:cNvPicPr>
          <p:nvPr/>
        </p:nvPicPr>
        <p:blipFill>
          <a:blip r:embed="rId3"/>
          <a:stretch>
            <a:fillRect/>
          </a:stretch>
        </p:blipFill>
        <p:spPr>
          <a:xfrm>
            <a:off x="1320800" y="1271828"/>
            <a:ext cx="9550400" cy="4765515"/>
          </a:xfrm>
          <a:prstGeom prst="rect">
            <a:avLst/>
          </a:prstGeom>
        </p:spPr>
      </p:pic>
    </p:spTree>
    <p:extLst>
      <p:ext uri="{BB962C8B-B14F-4D97-AF65-F5344CB8AC3E}">
        <p14:creationId xmlns:p14="http://schemas.microsoft.com/office/powerpoint/2010/main" val="207949169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457</TotalTime>
  <Words>1351</Words>
  <Application>Microsoft Office PowerPoint</Application>
  <PresentationFormat>Geniş ekran</PresentationFormat>
  <Paragraphs>169</Paragraphs>
  <Slides>32</Slides>
  <Notes>0</Notes>
  <HiddenSlides>0</HiddenSlides>
  <MMClips>0</MMClips>
  <ScaleCrop>false</ScaleCrop>
  <HeadingPairs>
    <vt:vector size="6" baseType="variant">
      <vt:variant>
        <vt:lpstr>Kullanılan Yazı Tipleri</vt:lpstr>
      </vt:variant>
      <vt:variant>
        <vt:i4>9</vt:i4>
      </vt:variant>
      <vt:variant>
        <vt:lpstr>Tema</vt:lpstr>
      </vt:variant>
      <vt:variant>
        <vt:i4>1</vt:i4>
      </vt:variant>
      <vt:variant>
        <vt:lpstr>Slayt Başlıkları</vt:lpstr>
      </vt:variant>
      <vt:variant>
        <vt:i4>32</vt:i4>
      </vt:variant>
    </vt:vector>
  </HeadingPairs>
  <TitlesOfParts>
    <vt:vector size="42" baseType="lpstr">
      <vt:lpstr>-apple-system</vt:lpstr>
      <vt:lpstr>Aptos</vt:lpstr>
      <vt:lpstr>Aptos Display</vt:lpstr>
      <vt:lpstr>Arial</vt:lpstr>
      <vt:lpstr>Calibri</vt:lpstr>
      <vt:lpstr>Constantia</vt:lpstr>
      <vt:lpstr>Times New Roman</vt:lpstr>
      <vt:lpstr>Udemy Sans</vt:lpstr>
      <vt:lpstr>Verdana</vt:lpstr>
      <vt:lpstr>Office Teması</vt:lpstr>
      <vt:lpstr>Seng 477 Term Project</vt:lpstr>
      <vt:lpstr>SQL vs NoSQL</vt:lpstr>
      <vt:lpstr>PowerPoint Sunusu</vt:lpstr>
      <vt:lpstr>When to use NoSQL ?</vt:lpstr>
      <vt:lpstr>What is MongoDB?</vt:lpstr>
      <vt:lpstr>PowerPoint Sunusu</vt:lpstr>
      <vt:lpstr>RDBMS vs MongoDB</vt:lpstr>
      <vt:lpstr>Features of MongoDB</vt:lpstr>
      <vt:lpstr>MongoDB Data Types</vt:lpstr>
      <vt:lpstr>PowerPoint Sunusu</vt:lpstr>
      <vt:lpstr>MongoDB Installation</vt:lpstr>
      <vt:lpstr>PowerPoint Sunusu</vt:lpstr>
      <vt:lpstr>Create Local Database</vt:lpstr>
      <vt:lpstr>PowerPoint Sunusu</vt:lpstr>
      <vt:lpstr>List All DB</vt:lpstr>
      <vt:lpstr>Create Collection</vt:lpstr>
      <vt:lpstr>PowerPoint Sunusu</vt:lpstr>
      <vt:lpstr>Find Data</vt:lpstr>
      <vt:lpstr>Update Document</vt:lpstr>
      <vt:lpstr>Delete Documents</vt:lpstr>
      <vt:lpstr>MongoDB Query Operators</vt:lpstr>
      <vt:lpstr>MongoDB Update Operators</vt:lpstr>
      <vt:lpstr>MongoDB Sample Databases</vt:lpstr>
      <vt:lpstr>PowerPoint Sunusu</vt:lpstr>
      <vt:lpstr>PowerPoint Sunusu</vt:lpstr>
      <vt:lpstr>PowerPoint Sunusu</vt:lpstr>
      <vt:lpstr>PowerPoint Sunusu</vt:lpstr>
      <vt:lpstr>PowerPoint Sunusu</vt:lpstr>
      <vt:lpstr>PowerPoint Sunusu</vt:lpstr>
      <vt:lpstr>PowerPoint Sunusu</vt:lpstr>
      <vt:lpstr>PowerPoint Sunusu</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Seng 477 Term Project</dc:title>
  <dc:creator>Ayhan Tan Açar</dc:creator>
  <cp:lastModifiedBy>Ayhan Tan Açar</cp:lastModifiedBy>
  <cp:revision>13</cp:revision>
  <dcterms:created xsi:type="dcterms:W3CDTF">2024-05-11T23:25:19Z</dcterms:created>
  <dcterms:modified xsi:type="dcterms:W3CDTF">2024-05-22T20:04:40Z</dcterms:modified>
</cp:coreProperties>
</file>