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8288000" cy="10287000"/>
  <p:notesSz cx="6858000" cy="9144000"/>
  <p:embeddedFontLst>
    <p:embeddedFont>
      <p:font typeface="DM Sans" pitchFamily="2" charset="-94"/>
      <p:regular r:id="rId10"/>
    </p:embeddedFont>
    <p:embeddedFont>
      <p:font typeface="DM Sans Italics" panose="020B0604020202020204" charset="-94"/>
      <p:regular r:id="rId11"/>
    </p:embeddedFont>
    <p:embeddedFont>
      <p:font typeface="Montserrat Classic Bold" panose="020B0604020202020204" charset="-94"/>
      <p:regular r:id="rId12"/>
    </p:embeddedFont>
    <p:embeddedFont>
      <p:font typeface="Oswald Bold" panose="020B0604020202020204" charset="-9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4" d="100"/>
          <a:sy n="54" d="100"/>
        </p:scale>
        <p:origin x="11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5" name="Group 5"/>
          <p:cNvGrpSpPr/>
          <p:nvPr/>
        </p:nvGrpSpPr>
        <p:grpSpPr>
          <a:xfrm>
            <a:off x="4236347" y="1822429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36347" y="2968965"/>
            <a:ext cx="9815307" cy="5632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b="1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SATRANÇPROEJESİ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2058287"/>
            <a:ext cx="9815307" cy="1186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b="1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HOŞGEDLİNİZ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44851" y="8357106"/>
            <a:ext cx="12848809" cy="226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ÖĞRENCININ ADI:FERHAT KARA </a:t>
            </a:r>
          </a:p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ÖĞRENCININ NUMARASI:231041008</a:t>
            </a:r>
          </a:p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DERSIN HOCASI:ARZU KILITCI</a:t>
            </a:r>
          </a:p>
          <a:p>
            <a:pPr algn="ctr">
              <a:lnSpc>
                <a:spcPts val="3661"/>
              </a:lnSpc>
            </a:pPr>
            <a:endParaRPr lang="en-US" sz="2653" b="1" spc="140">
              <a:solidFill>
                <a:srgbClr val="231F2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  <a:p>
            <a:pPr algn="ctr">
              <a:lnSpc>
                <a:spcPts val="3661"/>
              </a:lnSpc>
            </a:pPr>
            <a:endParaRPr lang="en-US" sz="2653" b="1" spc="140">
              <a:solidFill>
                <a:srgbClr val="231F2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3" name="Group 3"/>
          <p:cNvGrpSpPr/>
          <p:nvPr/>
        </p:nvGrpSpPr>
        <p:grpSpPr>
          <a:xfrm>
            <a:off x="3820556" y="2138290"/>
            <a:ext cx="1587814" cy="7361707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657838" y="166928"/>
            <a:ext cx="10152283" cy="1645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60"/>
              </a:lnSpc>
            </a:pPr>
            <a:r>
              <a:rPr lang="en-US" sz="9681" b="1" spc="94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ALGORİTMA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TextBox 8"/>
          <p:cNvSpPr txBox="1"/>
          <p:nvPr/>
        </p:nvSpPr>
        <p:spPr>
          <a:xfrm>
            <a:off x="4057120" y="2500306"/>
            <a:ext cx="1045653" cy="73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sz="4766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57120" y="3389651"/>
            <a:ext cx="1045653" cy="73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sz="4766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57120" y="4372755"/>
            <a:ext cx="1045653" cy="73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sz="4766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57120" y="5262099"/>
            <a:ext cx="1045653" cy="73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sz="4766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78989" y="6146152"/>
            <a:ext cx="1045653" cy="73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sz="4766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78989" y="7073257"/>
            <a:ext cx="1045653" cy="73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sz="4766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078989" y="8021926"/>
            <a:ext cx="1045653" cy="73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sz="4766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21092" y="2623011"/>
            <a:ext cx="9299883" cy="478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9"/>
              </a:lnSpc>
            </a:pPr>
            <a:r>
              <a:rPr lang="en-US" sz="2861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OYUNCULAR ISIMLERINI GIRERLER.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21092" y="3523463"/>
            <a:ext cx="9759417" cy="478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9"/>
              </a:lnSpc>
            </a:pPr>
            <a:r>
              <a:rPr lang="en-US" sz="2861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MENÜ ILE OYUN BAŞLAR YA DA ÇIKIŞ YAPILIR.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621092" y="4566625"/>
            <a:ext cx="9299883" cy="478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49"/>
              </a:lnSpc>
              <a:spcBef>
                <a:spcPct val="0"/>
              </a:spcBef>
            </a:pPr>
            <a:r>
              <a:rPr lang="en-US" sz="2861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OYUNCULAR TAHTANIN RENGINI SEÇER.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21092" y="5467078"/>
            <a:ext cx="9759417" cy="975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49"/>
              </a:lnSpc>
              <a:spcBef>
                <a:spcPct val="0"/>
              </a:spcBef>
            </a:pPr>
            <a:r>
              <a:rPr lang="en-US" sz="2861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OYUNCULAR DÖNGÜ IÇINDE SIRASIYLA HAMLE YAPAR.(IKI OLAN KAZANIR)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621092" y="6375043"/>
            <a:ext cx="11997126" cy="975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9"/>
              </a:lnSpc>
            </a:pPr>
            <a:r>
              <a:rPr lang="en-US" sz="2861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TAHTA GÜNCELLENIR VE (ŞAH, MAT, PAT) KONTROL EDILIR.</a:t>
            </a:r>
          </a:p>
          <a:p>
            <a:pPr marL="617854" lvl="1" indent="-308927" algn="l">
              <a:lnSpc>
                <a:spcPts val="3949"/>
              </a:lnSpc>
              <a:spcBef>
                <a:spcPct val="0"/>
              </a:spcBef>
              <a:buFont typeface="Arial"/>
              <a:buChar char="•"/>
            </a:pPr>
            <a:endParaRPr lang="en-US" sz="2861" spc="28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621092" y="7273408"/>
            <a:ext cx="10861798" cy="478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49"/>
              </a:lnSpc>
              <a:spcBef>
                <a:spcPct val="0"/>
              </a:spcBef>
            </a:pPr>
            <a:r>
              <a:rPr lang="en-US" sz="2861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KAZANAN VEYA BERABERE DURUMU KONTROL EDILIR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21092" y="8230733"/>
            <a:ext cx="9759417" cy="975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49"/>
              </a:lnSpc>
              <a:spcBef>
                <a:spcPct val="0"/>
              </a:spcBef>
            </a:pPr>
            <a:r>
              <a:rPr lang="en-US" sz="2861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PUAN DURUMU GÖSTERILIR VE YENIDEN OYNAMAK ISTEYIP ISTEMEDIĞI SORULUR.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Freeform 5"/>
          <p:cNvSpPr/>
          <p:nvPr/>
        </p:nvSpPr>
        <p:spPr>
          <a:xfrm>
            <a:off x="11726664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Freeform 6"/>
          <p:cNvSpPr/>
          <p:nvPr/>
        </p:nvSpPr>
        <p:spPr>
          <a:xfrm>
            <a:off x="13804097" y="8030085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Freeform 7"/>
          <p:cNvSpPr/>
          <p:nvPr/>
        </p:nvSpPr>
        <p:spPr>
          <a:xfrm>
            <a:off x="1028700" y="3521352"/>
            <a:ext cx="3848714" cy="3972866"/>
          </a:xfrm>
          <a:custGeom>
            <a:avLst/>
            <a:gdLst/>
            <a:ahLst/>
            <a:cxnLst/>
            <a:rect l="l" t="t" r="r" b="b"/>
            <a:pathLst>
              <a:path w="3848714" h="3972866">
                <a:moveTo>
                  <a:pt x="0" y="0"/>
                </a:moveTo>
                <a:lnTo>
                  <a:pt x="3848714" y="0"/>
                </a:lnTo>
                <a:lnTo>
                  <a:pt x="3848714" y="3972866"/>
                </a:lnTo>
                <a:lnTo>
                  <a:pt x="0" y="39728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Freeform 8"/>
          <p:cNvSpPr/>
          <p:nvPr/>
        </p:nvSpPr>
        <p:spPr>
          <a:xfrm>
            <a:off x="6245251" y="3521352"/>
            <a:ext cx="3853680" cy="3972866"/>
          </a:xfrm>
          <a:custGeom>
            <a:avLst/>
            <a:gdLst/>
            <a:ahLst/>
            <a:cxnLst/>
            <a:rect l="l" t="t" r="r" b="b"/>
            <a:pathLst>
              <a:path w="3853680" h="3972866">
                <a:moveTo>
                  <a:pt x="0" y="0"/>
                </a:moveTo>
                <a:lnTo>
                  <a:pt x="3853680" y="0"/>
                </a:lnTo>
                <a:lnTo>
                  <a:pt x="3853680" y="3972866"/>
                </a:lnTo>
                <a:lnTo>
                  <a:pt x="0" y="39728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Freeform 9"/>
          <p:cNvSpPr/>
          <p:nvPr/>
        </p:nvSpPr>
        <p:spPr>
          <a:xfrm>
            <a:off x="11247408" y="3358359"/>
            <a:ext cx="4058312" cy="4135859"/>
          </a:xfrm>
          <a:custGeom>
            <a:avLst/>
            <a:gdLst/>
            <a:ahLst/>
            <a:cxnLst/>
            <a:rect l="l" t="t" r="r" b="b"/>
            <a:pathLst>
              <a:path w="4058312" h="4135859">
                <a:moveTo>
                  <a:pt x="0" y="0"/>
                </a:moveTo>
                <a:lnTo>
                  <a:pt x="4058312" y="0"/>
                </a:lnTo>
                <a:lnTo>
                  <a:pt x="4058312" y="4135859"/>
                </a:lnTo>
                <a:lnTo>
                  <a:pt x="0" y="41358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TextBox 10"/>
          <p:cNvSpPr txBox="1"/>
          <p:nvPr/>
        </p:nvSpPr>
        <p:spPr>
          <a:xfrm>
            <a:off x="1847717" y="150672"/>
            <a:ext cx="13617940" cy="1594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TAHTA RENKLERİ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3216380" y="12343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7" name="Group 7"/>
          <p:cNvGrpSpPr/>
          <p:nvPr/>
        </p:nvGrpSpPr>
        <p:grpSpPr>
          <a:xfrm>
            <a:off x="2142191" y="3396305"/>
            <a:ext cx="9610044" cy="2182640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474235" y="3673321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12" name="Group 12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tr-TR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2371799" y="6162574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6" name="TextBox 16"/>
          <p:cNvSpPr txBox="1"/>
          <p:nvPr/>
        </p:nvSpPr>
        <p:spPr>
          <a:xfrm>
            <a:off x="3908899" y="6005886"/>
            <a:ext cx="7132181" cy="1571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2210" spc="2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overload: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gidilecekkareler,sahkontrol</a:t>
            </a:r>
            <a:endParaRPr lang="tr-TR" sz="221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050"/>
              </a:lnSpc>
            </a:pPr>
            <a:r>
              <a:rPr lang="tr-TR" sz="2210" spc="2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Constructor</a:t>
            </a:r>
            <a:r>
              <a:rPr lang="tr-TR" sz="2210" spc="2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tr-TR" sz="2210" spc="2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method</a:t>
            </a:r>
            <a:r>
              <a:rPr lang="tr-TR" sz="2210" spc="2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tr-TR" sz="2210" spc="2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Abstract</a:t>
            </a:r>
            <a:r>
              <a:rPr lang="tr-TR" sz="2210" spc="2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Taş </a:t>
            </a:r>
            <a:endParaRPr lang="en-US" sz="221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050"/>
              </a:lnSpc>
            </a:pPr>
            <a:r>
              <a:rPr lang="en-US" sz="2210" spc="2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static constructor method: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tahta</a:t>
            </a:r>
            <a:endParaRPr lang="en-US" sz="221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static class: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tahta</a:t>
            </a:r>
            <a:endParaRPr lang="en-US" sz="221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8" name="Freeform 18"/>
          <p:cNvSpPr/>
          <p:nvPr/>
        </p:nvSpPr>
        <p:spPr>
          <a:xfrm>
            <a:off x="11752235" y="1600358"/>
            <a:ext cx="5792778" cy="6126088"/>
          </a:xfrm>
          <a:custGeom>
            <a:avLst/>
            <a:gdLst/>
            <a:ahLst/>
            <a:cxnLst/>
            <a:rect l="l" t="t" r="r" b="b"/>
            <a:pathLst>
              <a:path w="5792778" h="6126088">
                <a:moveTo>
                  <a:pt x="0" y="0"/>
                </a:moveTo>
                <a:lnTo>
                  <a:pt x="5792778" y="0"/>
                </a:lnTo>
                <a:lnTo>
                  <a:pt x="5792778" y="6126087"/>
                </a:lnTo>
                <a:lnTo>
                  <a:pt x="0" y="612608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953" b="-1815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9" name="TextBox 19"/>
          <p:cNvSpPr txBox="1"/>
          <p:nvPr/>
        </p:nvSpPr>
        <p:spPr>
          <a:xfrm>
            <a:off x="2750336" y="461902"/>
            <a:ext cx="7490780" cy="3019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24"/>
              </a:lnSpc>
            </a:pPr>
            <a:r>
              <a:rPr lang="en-US" sz="8785" b="1" spc="86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NELER KKULLANDIM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908899" y="3624745"/>
            <a:ext cx="7132181" cy="2366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2210" spc="2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ENUM:Harfler</a:t>
            </a:r>
            <a:endParaRPr lang="tr-TR" sz="221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050"/>
              </a:lnSpc>
            </a:pPr>
            <a:r>
              <a:rPr lang="tr-TR" sz="2210" spc="2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Property</a:t>
            </a:r>
            <a:r>
              <a:rPr lang="tr-TR" sz="2210" spc="2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 renk</a:t>
            </a:r>
            <a:endParaRPr lang="en-US" sz="221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050"/>
              </a:lnSpc>
            </a:pPr>
            <a:r>
              <a:rPr lang="en-US" sz="2210" spc="2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İnterface:Ikontroller</a:t>
            </a:r>
            <a:endParaRPr lang="en-US" sz="221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050"/>
              </a:lnSpc>
            </a:pPr>
            <a:r>
              <a:rPr lang="en-US" sz="2210" spc="2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Abstract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Class:Taş</a:t>
            </a:r>
            <a:endParaRPr lang="en-US" sz="221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050"/>
              </a:lnSpc>
            </a:pPr>
            <a:r>
              <a:rPr lang="en-US" sz="2210" spc="2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Overiride:bir</a:t>
            </a:r>
            <a:r>
              <a:rPr lang="en-US" sz="2210" spc="2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örnek</a:t>
            </a:r>
            <a:r>
              <a:rPr lang="en-US" sz="2210" spc="2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gidilecekkareler</a:t>
            </a:r>
            <a:r>
              <a:rPr lang="en-US" sz="2210" spc="2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()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1028700" y="3501709"/>
            <a:ext cx="15077589" cy="2382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459"/>
              </a:lnSpc>
            </a:pPr>
            <a:r>
              <a:rPr lang="en-US" sz="14101" b="1" spc="74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AKIŞ DİYAGRAMI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 dirty="0"/>
          </a:p>
        </p:txBody>
      </p:sp>
      <p:grpSp>
        <p:nvGrpSpPr>
          <p:cNvPr id="70" name="Group 3"/>
          <p:cNvGrpSpPr/>
          <p:nvPr/>
        </p:nvGrpSpPr>
        <p:grpSpPr>
          <a:xfrm>
            <a:off x="1028700" y="327490"/>
            <a:ext cx="2345681" cy="1172841"/>
            <a:chOff x="0" y="0"/>
            <a:chExt cx="812800" cy="406400"/>
          </a:xfrm>
        </p:grpSpPr>
        <p:sp>
          <p:nvSpPr>
            <p:cNvPr id="71" name="Freeform 4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72" name="TextBox 5"/>
            <p:cNvSpPr txBox="1"/>
            <p:nvPr/>
          </p:nvSpPr>
          <p:spPr>
            <a:xfrm>
              <a:off x="0" y="-66675"/>
              <a:ext cx="812800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20"/>
                </a:lnSpc>
              </a:pPr>
              <a:r>
                <a:rPr lang="en-US" sz="3710" spc="363">
                  <a:solidFill>
                    <a:srgbClr val="363636"/>
                  </a:solidFill>
                  <a:latin typeface="DM Sans"/>
                  <a:ea typeface="DM Sans"/>
                  <a:cs typeface="DM Sans"/>
                  <a:sym typeface="DM Sans"/>
                </a:rPr>
                <a:t>BAŞLA</a:t>
              </a:r>
            </a:p>
          </p:txBody>
        </p:sp>
      </p:grpSp>
      <p:grpSp>
        <p:nvGrpSpPr>
          <p:cNvPr id="73" name="Group 6"/>
          <p:cNvGrpSpPr/>
          <p:nvPr/>
        </p:nvGrpSpPr>
        <p:grpSpPr>
          <a:xfrm>
            <a:off x="3802597" y="327490"/>
            <a:ext cx="4378625" cy="1288998"/>
            <a:chOff x="0" y="0"/>
            <a:chExt cx="2070764" cy="609600"/>
          </a:xfrm>
        </p:grpSpPr>
        <p:sp>
          <p:nvSpPr>
            <p:cNvPr id="74" name="Freeform 7"/>
            <p:cNvSpPr/>
            <p:nvPr/>
          </p:nvSpPr>
          <p:spPr>
            <a:xfrm>
              <a:off x="0" y="0"/>
              <a:ext cx="2070764" cy="609600"/>
            </a:xfrm>
            <a:custGeom>
              <a:avLst/>
              <a:gdLst/>
              <a:ahLst/>
              <a:cxnLst/>
              <a:rect l="l" t="t" r="r" b="b"/>
              <a:pathLst>
                <a:path w="2070764" h="609600">
                  <a:moveTo>
                    <a:pt x="203200" y="0"/>
                  </a:moveTo>
                  <a:lnTo>
                    <a:pt x="2070764" y="0"/>
                  </a:lnTo>
                  <a:lnTo>
                    <a:pt x="1867564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5" name="TextBox 8"/>
            <p:cNvSpPr txBox="1"/>
            <p:nvPr/>
          </p:nvSpPr>
          <p:spPr>
            <a:xfrm>
              <a:off x="101600" y="-66675"/>
              <a:ext cx="1867564" cy="676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r>
                <a:rPr lang="en-US" sz="3710" spc="363">
                  <a:solidFill>
                    <a:srgbClr val="363636"/>
                  </a:solidFill>
                  <a:latin typeface="DM Sans"/>
                  <a:ea typeface="DM Sans"/>
                  <a:cs typeface="DM Sans"/>
                  <a:sym typeface="DM Sans"/>
                </a:rPr>
                <a:t>İSİMGİR</a:t>
              </a:r>
            </a:p>
          </p:txBody>
        </p:sp>
      </p:grpSp>
      <p:grpSp>
        <p:nvGrpSpPr>
          <p:cNvPr id="76" name="Group 9"/>
          <p:cNvGrpSpPr/>
          <p:nvPr/>
        </p:nvGrpSpPr>
        <p:grpSpPr>
          <a:xfrm>
            <a:off x="8609846" y="30019"/>
            <a:ext cx="3882774" cy="2162600"/>
            <a:chOff x="0" y="0"/>
            <a:chExt cx="1101042" cy="613251"/>
          </a:xfrm>
        </p:grpSpPr>
        <p:sp>
          <p:nvSpPr>
            <p:cNvPr id="77" name="Freeform 10"/>
            <p:cNvSpPr/>
            <p:nvPr/>
          </p:nvSpPr>
          <p:spPr>
            <a:xfrm>
              <a:off x="0" y="0"/>
              <a:ext cx="1101042" cy="613251"/>
            </a:xfrm>
            <a:custGeom>
              <a:avLst/>
              <a:gdLst/>
              <a:ahLst/>
              <a:cxnLst/>
              <a:rect l="l" t="t" r="r" b="b"/>
              <a:pathLst>
                <a:path w="1101042" h="613251">
                  <a:moveTo>
                    <a:pt x="897842" y="0"/>
                  </a:moveTo>
                  <a:lnTo>
                    <a:pt x="203200" y="0"/>
                  </a:lnTo>
                  <a:lnTo>
                    <a:pt x="0" y="306625"/>
                  </a:lnTo>
                  <a:lnTo>
                    <a:pt x="203200" y="613251"/>
                  </a:lnTo>
                  <a:lnTo>
                    <a:pt x="897842" y="613251"/>
                  </a:lnTo>
                  <a:lnTo>
                    <a:pt x="1101042" y="306625"/>
                  </a:lnTo>
                  <a:lnTo>
                    <a:pt x="897842" y="0"/>
                  </a:ln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8" name="TextBox 11"/>
            <p:cNvSpPr txBox="1"/>
            <p:nvPr/>
          </p:nvSpPr>
          <p:spPr>
            <a:xfrm>
              <a:off x="152400" y="-66675"/>
              <a:ext cx="796242" cy="6799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r>
                <a:rPr lang="en-US" sz="3710" u="none" strike="noStrike" spc="363">
                  <a:solidFill>
                    <a:srgbClr val="363636"/>
                  </a:solidFill>
                  <a:latin typeface="DM Sans"/>
                  <a:ea typeface="DM Sans"/>
                  <a:cs typeface="DM Sans"/>
                  <a:sym typeface="DM Sans"/>
                </a:rPr>
                <a:t>OYUNA BAŞLA,ÇIKIŞ</a:t>
              </a:r>
            </a:p>
          </p:txBody>
        </p:sp>
      </p:grpSp>
      <p:grpSp>
        <p:nvGrpSpPr>
          <p:cNvPr id="79" name="Group 12"/>
          <p:cNvGrpSpPr/>
          <p:nvPr/>
        </p:nvGrpSpPr>
        <p:grpSpPr>
          <a:xfrm>
            <a:off x="1573257" y="7784817"/>
            <a:ext cx="4986536" cy="1488140"/>
            <a:chOff x="0" y="0"/>
            <a:chExt cx="1261164" cy="376371"/>
          </a:xfrm>
        </p:grpSpPr>
        <p:sp>
          <p:nvSpPr>
            <p:cNvPr id="80" name="Freeform 13"/>
            <p:cNvSpPr/>
            <p:nvPr/>
          </p:nvSpPr>
          <p:spPr>
            <a:xfrm>
              <a:off x="0" y="0"/>
              <a:ext cx="1261164" cy="376371"/>
            </a:xfrm>
            <a:custGeom>
              <a:avLst/>
              <a:gdLst/>
              <a:ahLst/>
              <a:cxnLst/>
              <a:rect l="l" t="t" r="r" b="b"/>
              <a:pathLst>
                <a:path w="1261164" h="376371">
                  <a:moveTo>
                    <a:pt x="0" y="0"/>
                  </a:moveTo>
                  <a:lnTo>
                    <a:pt x="1261164" y="0"/>
                  </a:lnTo>
                  <a:lnTo>
                    <a:pt x="1261164" y="376371"/>
                  </a:lnTo>
                  <a:lnTo>
                    <a:pt x="0" y="376371"/>
                  </a:ln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1" name="TextBox 14"/>
            <p:cNvSpPr txBox="1"/>
            <p:nvPr/>
          </p:nvSpPr>
          <p:spPr>
            <a:xfrm>
              <a:off x="0" y="-66675"/>
              <a:ext cx="1261164" cy="4430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r>
                <a:rPr lang="en-US" sz="3710" spc="363">
                  <a:solidFill>
                    <a:srgbClr val="363636"/>
                  </a:solidFill>
                  <a:latin typeface="DM Sans"/>
                  <a:ea typeface="DM Sans"/>
                  <a:cs typeface="DM Sans"/>
                  <a:sym typeface="DM Sans"/>
                </a:rPr>
                <a:t>ŞAH MAT PAT KONTROL</a:t>
              </a:r>
            </a:p>
          </p:txBody>
        </p:sp>
      </p:grpSp>
      <p:grpSp>
        <p:nvGrpSpPr>
          <p:cNvPr id="82" name="Group 15"/>
          <p:cNvGrpSpPr/>
          <p:nvPr/>
        </p:nvGrpSpPr>
        <p:grpSpPr>
          <a:xfrm>
            <a:off x="8113996" y="2727506"/>
            <a:ext cx="4378625" cy="1288998"/>
            <a:chOff x="0" y="0"/>
            <a:chExt cx="2070764" cy="609600"/>
          </a:xfrm>
        </p:grpSpPr>
        <p:sp>
          <p:nvSpPr>
            <p:cNvPr id="83" name="Freeform 16"/>
            <p:cNvSpPr/>
            <p:nvPr/>
          </p:nvSpPr>
          <p:spPr>
            <a:xfrm>
              <a:off x="0" y="0"/>
              <a:ext cx="2070764" cy="609600"/>
            </a:xfrm>
            <a:custGeom>
              <a:avLst/>
              <a:gdLst/>
              <a:ahLst/>
              <a:cxnLst/>
              <a:rect l="l" t="t" r="r" b="b"/>
              <a:pathLst>
                <a:path w="2070764" h="609600">
                  <a:moveTo>
                    <a:pt x="203200" y="0"/>
                  </a:moveTo>
                  <a:lnTo>
                    <a:pt x="2070764" y="0"/>
                  </a:lnTo>
                  <a:lnTo>
                    <a:pt x="1867564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4" name="TextBox 17"/>
            <p:cNvSpPr txBox="1"/>
            <p:nvPr/>
          </p:nvSpPr>
          <p:spPr>
            <a:xfrm>
              <a:off x="101600" y="-66675"/>
              <a:ext cx="1867564" cy="676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r>
                <a:rPr lang="en-US" sz="3710" spc="363">
                  <a:solidFill>
                    <a:srgbClr val="363636"/>
                  </a:solidFill>
                  <a:latin typeface="DM Sans"/>
                  <a:ea typeface="DM Sans"/>
                  <a:cs typeface="DM Sans"/>
                  <a:sym typeface="DM Sans"/>
                </a:rPr>
                <a:t>RENK SEÇ</a:t>
              </a:r>
            </a:p>
          </p:txBody>
        </p:sp>
      </p:grpSp>
      <p:grpSp>
        <p:nvGrpSpPr>
          <p:cNvPr id="85" name="Group 18"/>
          <p:cNvGrpSpPr/>
          <p:nvPr/>
        </p:nvGrpSpPr>
        <p:grpSpPr>
          <a:xfrm>
            <a:off x="2269075" y="2525968"/>
            <a:ext cx="3882774" cy="1488140"/>
            <a:chOff x="0" y="0"/>
            <a:chExt cx="1101042" cy="421993"/>
          </a:xfrm>
        </p:grpSpPr>
        <p:sp>
          <p:nvSpPr>
            <p:cNvPr id="86" name="Freeform 19"/>
            <p:cNvSpPr/>
            <p:nvPr/>
          </p:nvSpPr>
          <p:spPr>
            <a:xfrm>
              <a:off x="0" y="0"/>
              <a:ext cx="1101042" cy="421993"/>
            </a:xfrm>
            <a:custGeom>
              <a:avLst/>
              <a:gdLst/>
              <a:ahLst/>
              <a:cxnLst/>
              <a:rect l="l" t="t" r="r" b="b"/>
              <a:pathLst>
                <a:path w="1101042" h="421993">
                  <a:moveTo>
                    <a:pt x="897842" y="0"/>
                  </a:moveTo>
                  <a:lnTo>
                    <a:pt x="203200" y="0"/>
                  </a:lnTo>
                  <a:lnTo>
                    <a:pt x="0" y="210997"/>
                  </a:lnTo>
                  <a:lnTo>
                    <a:pt x="203200" y="421993"/>
                  </a:lnTo>
                  <a:lnTo>
                    <a:pt x="897842" y="421993"/>
                  </a:lnTo>
                  <a:lnTo>
                    <a:pt x="1101042" y="210997"/>
                  </a:lnTo>
                  <a:lnTo>
                    <a:pt x="897842" y="0"/>
                  </a:ln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7" name="TextBox 20"/>
            <p:cNvSpPr txBox="1"/>
            <p:nvPr/>
          </p:nvSpPr>
          <p:spPr>
            <a:xfrm>
              <a:off x="152400" y="-66675"/>
              <a:ext cx="796242" cy="488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r>
                <a:rPr lang="en-US" sz="3710" spc="363">
                  <a:solidFill>
                    <a:srgbClr val="363636"/>
                  </a:solidFill>
                  <a:latin typeface="DM Sans"/>
                  <a:ea typeface="DM Sans"/>
                  <a:cs typeface="DM Sans"/>
                  <a:sym typeface="DM Sans"/>
                </a:rPr>
                <a:t>İKİ OLAN KAZANIR</a:t>
              </a:r>
            </a:p>
          </p:txBody>
        </p:sp>
      </p:grpSp>
      <p:grpSp>
        <p:nvGrpSpPr>
          <p:cNvPr id="88" name="Group 21"/>
          <p:cNvGrpSpPr/>
          <p:nvPr/>
        </p:nvGrpSpPr>
        <p:grpSpPr>
          <a:xfrm>
            <a:off x="1953615" y="5579140"/>
            <a:ext cx="4378625" cy="1288998"/>
            <a:chOff x="0" y="0"/>
            <a:chExt cx="2070764" cy="609600"/>
          </a:xfrm>
        </p:grpSpPr>
        <p:sp>
          <p:nvSpPr>
            <p:cNvPr id="89" name="Freeform 22"/>
            <p:cNvSpPr/>
            <p:nvPr/>
          </p:nvSpPr>
          <p:spPr>
            <a:xfrm>
              <a:off x="0" y="0"/>
              <a:ext cx="2070764" cy="609600"/>
            </a:xfrm>
            <a:custGeom>
              <a:avLst/>
              <a:gdLst/>
              <a:ahLst/>
              <a:cxnLst/>
              <a:rect l="l" t="t" r="r" b="b"/>
              <a:pathLst>
                <a:path w="2070764" h="609600">
                  <a:moveTo>
                    <a:pt x="203200" y="0"/>
                  </a:moveTo>
                  <a:lnTo>
                    <a:pt x="2070764" y="0"/>
                  </a:lnTo>
                  <a:lnTo>
                    <a:pt x="1867564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0" name="TextBox 23"/>
            <p:cNvSpPr txBox="1"/>
            <p:nvPr/>
          </p:nvSpPr>
          <p:spPr>
            <a:xfrm>
              <a:off x="101600" y="-66675"/>
              <a:ext cx="1867564" cy="676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r>
                <a:rPr lang="en-US" sz="3710" spc="363">
                  <a:solidFill>
                    <a:srgbClr val="363636"/>
                  </a:solidFill>
                  <a:latin typeface="DM Sans"/>
                  <a:ea typeface="DM Sans"/>
                  <a:cs typeface="DM Sans"/>
                  <a:sym typeface="DM Sans"/>
                </a:rPr>
                <a:t>HAMLE YAP</a:t>
              </a:r>
            </a:p>
          </p:txBody>
        </p:sp>
      </p:grpSp>
      <p:sp>
        <p:nvSpPr>
          <p:cNvPr id="91" name="AutoShape 24"/>
          <p:cNvSpPr/>
          <p:nvPr/>
        </p:nvSpPr>
        <p:spPr>
          <a:xfrm>
            <a:off x="3374111" y="931878"/>
            <a:ext cx="653352" cy="100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92" name="AutoShape 25"/>
          <p:cNvSpPr/>
          <p:nvPr/>
        </p:nvSpPr>
        <p:spPr>
          <a:xfrm flipH="1">
            <a:off x="4157664" y="4014108"/>
            <a:ext cx="35784" cy="156503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93" name="AutoShape 26"/>
          <p:cNvSpPr/>
          <p:nvPr/>
        </p:nvSpPr>
        <p:spPr>
          <a:xfrm flipV="1">
            <a:off x="12492621" y="1111320"/>
            <a:ext cx="70428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94" name="AutoShape 27"/>
          <p:cNvSpPr/>
          <p:nvPr/>
        </p:nvSpPr>
        <p:spPr>
          <a:xfrm>
            <a:off x="7946478" y="1031720"/>
            <a:ext cx="701904" cy="214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95" name="AutoShape 28"/>
          <p:cNvSpPr/>
          <p:nvPr/>
        </p:nvSpPr>
        <p:spPr>
          <a:xfrm flipH="1" flipV="1">
            <a:off x="6121056" y="3302013"/>
            <a:ext cx="2218726" cy="3713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96" name="AutoShape 29"/>
          <p:cNvSpPr/>
          <p:nvPr/>
        </p:nvSpPr>
        <p:spPr>
          <a:xfrm flipH="1">
            <a:off x="10373989" y="2192620"/>
            <a:ext cx="58660" cy="53488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97" name="Group 30"/>
          <p:cNvGrpSpPr/>
          <p:nvPr/>
        </p:nvGrpSpPr>
        <p:grpSpPr>
          <a:xfrm>
            <a:off x="14575693" y="4621614"/>
            <a:ext cx="618901" cy="618901"/>
            <a:chOff x="0" y="0"/>
            <a:chExt cx="812800" cy="812800"/>
          </a:xfrm>
        </p:grpSpPr>
        <p:sp>
          <p:nvSpPr>
            <p:cNvPr id="98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9" name="TextBox 3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13196909" y="524899"/>
            <a:ext cx="2345681" cy="1172841"/>
            <a:chOff x="0" y="0"/>
            <a:chExt cx="812800" cy="406400"/>
          </a:xfrm>
        </p:grpSpPr>
        <p:sp>
          <p:nvSpPr>
            <p:cNvPr id="101" name="Freeform 34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102" name="TextBox 35"/>
            <p:cNvSpPr txBox="1"/>
            <p:nvPr/>
          </p:nvSpPr>
          <p:spPr>
            <a:xfrm>
              <a:off x="0" y="-66675"/>
              <a:ext cx="812800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20"/>
                </a:lnSpc>
              </a:pPr>
              <a:r>
                <a:rPr lang="en-US" sz="3710" spc="363">
                  <a:solidFill>
                    <a:srgbClr val="363636"/>
                  </a:solidFill>
                  <a:latin typeface="DM Sans"/>
                  <a:ea typeface="DM Sans"/>
                  <a:cs typeface="DM Sans"/>
                  <a:sym typeface="DM Sans"/>
                </a:rPr>
                <a:t>BİTİR</a:t>
              </a:r>
            </a:p>
          </p:txBody>
        </p:sp>
      </p:grpSp>
      <p:sp>
        <p:nvSpPr>
          <p:cNvPr id="103" name="AutoShape 36"/>
          <p:cNvSpPr/>
          <p:nvPr/>
        </p:nvSpPr>
        <p:spPr>
          <a:xfrm>
            <a:off x="6559794" y="8560210"/>
            <a:ext cx="2285433" cy="287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04" name="AutoShape 37"/>
          <p:cNvSpPr/>
          <p:nvPr/>
        </p:nvSpPr>
        <p:spPr>
          <a:xfrm flipH="1">
            <a:off x="4091186" y="6868138"/>
            <a:ext cx="30381" cy="91667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105" name="Group 38"/>
          <p:cNvGrpSpPr/>
          <p:nvPr/>
        </p:nvGrpSpPr>
        <p:grpSpPr>
          <a:xfrm>
            <a:off x="8825777" y="6961171"/>
            <a:ext cx="3213744" cy="3295391"/>
            <a:chOff x="0" y="0"/>
            <a:chExt cx="812800" cy="833450"/>
          </a:xfrm>
        </p:grpSpPr>
        <p:sp>
          <p:nvSpPr>
            <p:cNvPr id="106" name="Freeform 39"/>
            <p:cNvSpPr/>
            <p:nvPr/>
          </p:nvSpPr>
          <p:spPr>
            <a:xfrm>
              <a:off x="0" y="0"/>
              <a:ext cx="812800" cy="833450"/>
            </a:xfrm>
            <a:custGeom>
              <a:avLst/>
              <a:gdLst/>
              <a:ahLst/>
              <a:cxnLst/>
              <a:rect l="l" t="t" r="r" b="b"/>
              <a:pathLst>
                <a:path w="812800" h="833450">
                  <a:moveTo>
                    <a:pt x="406400" y="0"/>
                  </a:moveTo>
                  <a:lnTo>
                    <a:pt x="812800" y="416725"/>
                  </a:lnTo>
                  <a:lnTo>
                    <a:pt x="406400" y="833450"/>
                  </a:lnTo>
                  <a:lnTo>
                    <a:pt x="0" y="41672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7" name="TextBox 40"/>
            <p:cNvSpPr txBox="1"/>
            <p:nvPr/>
          </p:nvSpPr>
          <p:spPr>
            <a:xfrm>
              <a:off x="139700" y="76574"/>
              <a:ext cx="533400" cy="613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r>
                <a:rPr lang="en-US" sz="3710" u="none" strike="noStrike" spc="363">
                  <a:solidFill>
                    <a:srgbClr val="363636"/>
                  </a:solidFill>
                  <a:latin typeface="DM Sans"/>
                  <a:ea typeface="DM Sans"/>
                  <a:cs typeface="DM Sans"/>
                  <a:sym typeface="DM Sans"/>
                </a:rPr>
                <a:t>ŞAH VEYA PAT MI</a:t>
              </a:r>
            </a:p>
          </p:txBody>
        </p:sp>
      </p:grpSp>
      <p:grpSp>
        <p:nvGrpSpPr>
          <p:cNvPr id="108" name="Group 41"/>
          <p:cNvGrpSpPr/>
          <p:nvPr/>
        </p:nvGrpSpPr>
        <p:grpSpPr>
          <a:xfrm>
            <a:off x="8057965" y="4241940"/>
            <a:ext cx="4986536" cy="1488140"/>
            <a:chOff x="0" y="0"/>
            <a:chExt cx="1261164" cy="376371"/>
          </a:xfrm>
        </p:grpSpPr>
        <p:sp>
          <p:nvSpPr>
            <p:cNvPr id="109" name="Freeform 42"/>
            <p:cNvSpPr/>
            <p:nvPr/>
          </p:nvSpPr>
          <p:spPr>
            <a:xfrm>
              <a:off x="0" y="0"/>
              <a:ext cx="1261164" cy="376371"/>
            </a:xfrm>
            <a:custGeom>
              <a:avLst/>
              <a:gdLst/>
              <a:ahLst/>
              <a:cxnLst/>
              <a:rect l="l" t="t" r="r" b="b"/>
              <a:pathLst>
                <a:path w="1261164" h="376371">
                  <a:moveTo>
                    <a:pt x="0" y="0"/>
                  </a:moveTo>
                  <a:lnTo>
                    <a:pt x="1261164" y="0"/>
                  </a:lnTo>
                  <a:lnTo>
                    <a:pt x="1261164" y="376371"/>
                  </a:lnTo>
                  <a:lnTo>
                    <a:pt x="0" y="376371"/>
                  </a:ln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0" name="TextBox 43"/>
            <p:cNvSpPr txBox="1"/>
            <p:nvPr/>
          </p:nvSpPr>
          <p:spPr>
            <a:xfrm>
              <a:off x="0" y="-66675"/>
              <a:ext cx="1261164" cy="4430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r>
                <a:rPr lang="en-US" sz="3710" spc="363">
                  <a:solidFill>
                    <a:srgbClr val="363636"/>
                  </a:solidFill>
                  <a:latin typeface="DM Sans"/>
                  <a:ea typeface="DM Sans"/>
                  <a:cs typeface="DM Sans"/>
                  <a:sym typeface="DM Sans"/>
                </a:rPr>
                <a:t>TAHTAYI GÜNCELLE</a:t>
              </a:r>
            </a:p>
          </p:txBody>
        </p:sp>
      </p:grpSp>
      <p:grpSp>
        <p:nvGrpSpPr>
          <p:cNvPr id="111" name="Group 44"/>
          <p:cNvGrpSpPr/>
          <p:nvPr/>
        </p:nvGrpSpPr>
        <p:grpSpPr>
          <a:xfrm>
            <a:off x="12492621" y="7864797"/>
            <a:ext cx="4986536" cy="1488140"/>
            <a:chOff x="0" y="0"/>
            <a:chExt cx="1261164" cy="376371"/>
          </a:xfrm>
        </p:grpSpPr>
        <p:sp>
          <p:nvSpPr>
            <p:cNvPr id="112" name="Freeform 45"/>
            <p:cNvSpPr/>
            <p:nvPr/>
          </p:nvSpPr>
          <p:spPr>
            <a:xfrm>
              <a:off x="0" y="0"/>
              <a:ext cx="1261164" cy="376371"/>
            </a:xfrm>
            <a:custGeom>
              <a:avLst/>
              <a:gdLst/>
              <a:ahLst/>
              <a:cxnLst/>
              <a:rect l="l" t="t" r="r" b="b"/>
              <a:pathLst>
                <a:path w="1261164" h="376371">
                  <a:moveTo>
                    <a:pt x="0" y="0"/>
                  </a:moveTo>
                  <a:lnTo>
                    <a:pt x="1261164" y="0"/>
                  </a:lnTo>
                  <a:lnTo>
                    <a:pt x="1261164" y="376371"/>
                  </a:lnTo>
                  <a:lnTo>
                    <a:pt x="0" y="376371"/>
                  </a:ln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3" name="TextBox 46"/>
            <p:cNvSpPr txBox="1"/>
            <p:nvPr/>
          </p:nvSpPr>
          <p:spPr>
            <a:xfrm>
              <a:off x="0" y="-66675"/>
              <a:ext cx="1261164" cy="4430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r>
                <a:rPr lang="en-US" sz="3710" spc="363">
                  <a:solidFill>
                    <a:srgbClr val="363636"/>
                  </a:solidFill>
                  <a:latin typeface="DM Sans"/>
                  <a:ea typeface="DM Sans"/>
                  <a:cs typeface="DM Sans"/>
                  <a:sym typeface="DM Sans"/>
                </a:rPr>
                <a:t>PUAN GÜNCELLE</a:t>
              </a:r>
            </a:p>
          </p:txBody>
        </p:sp>
      </p:grpSp>
      <p:sp>
        <p:nvSpPr>
          <p:cNvPr id="114" name="AutoShape 47"/>
          <p:cNvSpPr/>
          <p:nvPr/>
        </p:nvSpPr>
        <p:spPr>
          <a:xfrm flipH="1" flipV="1">
            <a:off x="14893616" y="5240401"/>
            <a:ext cx="71890" cy="26243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15" name="AutoShape 48"/>
          <p:cNvSpPr/>
          <p:nvPr/>
        </p:nvSpPr>
        <p:spPr>
          <a:xfrm flipH="1" flipV="1">
            <a:off x="6301286" y="4892351"/>
            <a:ext cx="1756680" cy="387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16" name="AutoShape 49"/>
          <p:cNvSpPr/>
          <p:nvPr/>
        </p:nvSpPr>
        <p:spPr>
          <a:xfrm>
            <a:off x="12039521" y="8608867"/>
            <a:ext cx="453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17" name="AutoShape 50"/>
          <p:cNvSpPr/>
          <p:nvPr/>
        </p:nvSpPr>
        <p:spPr>
          <a:xfrm flipH="1">
            <a:off x="13044502" y="4934987"/>
            <a:ext cx="1531215" cy="194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18" name="AutoShape 51"/>
          <p:cNvSpPr/>
          <p:nvPr/>
        </p:nvSpPr>
        <p:spPr>
          <a:xfrm flipV="1">
            <a:off x="10497771" y="5730079"/>
            <a:ext cx="53462" cy="1297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19" name="AutoShape 52"/>
          <p:cNvSpPr/>
          <p:nvPr/>
        </p:nvSpPr>
        <p:spPr>
          <a:xfrm>
            <a:off x="1647599" y="2193664"/>
            <a:ext cx="6775847" cy="2285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120" name="Group 53"/>
          <p:cNvGrpSpPr/>
          <p:nvPr/>
        </p:nvGrpSpPr>
        <p:grpSpPr>
          <a:xfrm>
            <a:off x="5682459" y="4576083"/>
            <a:ext cx="618901" cy="618901"/>
            <a:chOff x="0" y="0"/>
            <a:chExt cx="812800" cy="812800"/>
          </a:xfrm>
        </p:grpSpPr>
        <p:sp>
          <p:nvSpPr>
            <p:cNvPr id="121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" name="TextBox 5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3" name="AutoShape 56"/>
          <p:cNvSpPr/>
          <p:nvPr/>
        </p:nvSpPr>
        <p:spPr>
          <a:xfrm flipV="1">
            <a:off x="6022399" y="3270038"/>
            <a:ext cx="129450" cy="13075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124" name="Group 57"/>
          <p:cNvGrpSpPr/>
          <p:nvPr/>
        </p:nvGrpSpPr>
        <p:grpSpPr>
          <a:xfrm>
            <a:off x="1028700" y="1883170"/>
            <a:ext cx="618901" cy="618901"/>
            <a:chOff x="0" y="0"/>
            <a:chExt cx="812800" cy="812800"/>
          </a:xfrm>
        </p:grpSpPr>
        <p:sp>
          <p:nvSpPr>
            <p:cNvPr id="125" name="Freeform 5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6" name="TextBox 5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7" name="Group 60"/>
          <p:cNvGrpSpPr/>
          <p:nvPr/>
        </p:nvGrpSpPr>
        <p:grpSpPr>
          <a:xfrm>
            <a:off x="954357" y="3029694"/>
            <a:ext cx="618901" cy="618901"/>
            <a:chOff x="0" y="0"/>
            <a:chExt cx="812800" cy="812800"/>
          </a:xfrm>
        </p:grpSpPr>
        <p:sp>
          <p:nvSpPr>
            <p:cNvPr id="128" name="Freeform 6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9" name="TextBox 6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0" name="AutoShape 63"/>
          <p:cNvSpPr/>
          <p:nvPr/>
        </p:nvSpPr>
        <p:spPr>
          <a:xfrm flipV="1">
            <a:off x="1283831" y="2501433"/>
            <a:ext cx="34295" cy="52889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31" name="AutoShape 64"/>
          <p:cNvSpPr/>
          <p:nvPr/>
        </p:nvSpPr>
        <p:spPr>
          <a:xfrm flipH="1">
            <a:off x="1573174" y="3270038"/>
            <a:ext cx="2637288" cy="6185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132" name="Group 65"/>
          <p:cNvGrpSpPr/>
          <p:nvPr/>
        </p:nvGrpSpPr>
        <p:grpSpPr>
          <a:xfrm>
            <a:off x="8113996" y="1907068"/>
            <a:ext cx="618901" cy="618901"/>
            <a:chOff x="0" y="0"/>
            <a:chExt cx="812800" cy="812800"/>
          </a:xfrm>
        </p:grpSpPr>
        <p:sp>
          <p:nvSpPr>
            <p:cNvPr id="133" name="Freeform 6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A6A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34" name="TextBox 6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5" name="AutoShape 68"/>
          <p:cNvSpPr/>
          <p:nvPr/>
        </p:nvSpPr>
        <p:spPr>
          <a:xfrm flipV="1">
            <a:off x="8423446" y="1111320"/>
            <a:ext cx="186401" cy="14146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2">
            <a:extLst>
              <a:ext uri="{FF2B5EF4-FFF2-40B4-BE49-F238E27FC236}">
                <a16:creationId xmlns:a16="http://schemas.microsoft.com/office/drawing/2014/main" id="{72B8DF6A-2377-AD53-6B38-799FBD923350}"/>
              </a:ext>
            </a:extLst>
          </p:cNvPr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4" name="Freeform 7">
            <a:extLst>
              <a:ext uri="{FF2B5EF4-FFF2-40B4-BE49-F238E27FC236}">
                <a16:creationId xmlns:a16="http://schemas.microsoft.com/office/drawing/2014/main" id="{58B92080-279C-6D5C-7952-8DDA65E1696F}"/>
              </a:ext>
            </a:extLst>
          </p:cNvPr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pic>
        <p:nvPicPr>
          <p:cNvPr id="110" name="Resim 109" descr="metin, diyagram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D98C1361-2239-D7FD-08CC-D5124E0EF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0"/>
            <a:ext cx="668655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2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 dirty="0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561733" y="5519911"/>
            <a:ext cx="6065708" cy="2386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2"/>
              </a:lnSpc>
            </a:pPr>
            <a:r>
              <a:rPr lang="en-US" sz="2744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İSTANBUL GEDİKÜNİVERSİTESİ</a:t>
            </a:r>
          </a:p>
          <a:p>
            <a:pPr algn="l">
              <a:lnSpc>
                <a:spcPts val="3842"/>
              </a:lnSpc>
            </a:pPr>
            <a:r>
              <a:rPr lang="en-US" sz="2744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BİLGİSAYAR MÜHENDİSLİĞİ</a:t>
            </a:r>
          </a:p>
          <a:p>
            <a:pPr algn="l">
              <a:lnSpc>
                <a:spcPts val="3842"/>
              </a:lnSpc>
            </a:pPr>
            <a:r>
              <a:rPr lang="en-US" sz="2744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NESNEYE YÖNELİK PROGRAMLAMA</a:t>
            </a:r>
          </a:p>
          <a:p>
            <a:pPr algn="l">
              <a:lnSpc>
                <a:spcPts val="3842"/>
              </a:lnSpc>
            </a:pPr>
            <a:r>
              <a:rPr lang="en-US" sz="2744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FERHAT KARA</a:t>
            </a:r>
          </a:p>
          <a:p>
            <a:pPr marL="0" lvl="0" indent="0" algn="l">
              <a:lnSpc>
                <a:spcPts val="3842"/>
              </a:lnSpc>
              <a:spcBef>
                <a:spcPct val="0"/>
              </a:spcBef>
            </a:pPr>
            <a:r>
              <a:rPr lang="en-US" sz="2744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231041008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1733" y="2162195"/>
            <a:ext cx="5653101" cy="3405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86"/>
              </a:lnSpc>
              <a:spcBef>
                <a:spcPct val="0"/>
              </a:spcBef>
            </a:pPr>
            <a:r>
              <a:rPr lang="en-US" sz="6584" b="1" spc="645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FİNLEDİĞİNİZ İÇİN TEŞEKKÜRLER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166</Words>
  <Application>Microsoft Office PowerPoint</Application>
  <PresentationFormat>Özel</PresentationFormat>
  <Paragraphs>49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Oswald Bold</vt:lpstr>
      <vt:lpstr>Calibri</vt:lpstr>
      <vt:lpstr>Arial</vt:lpstr>
      <vt:lpstr>DM Sans Italics</vt:lpstr>
      <vt:lpstr>Montserrat Classic Bold</vt:lpstr>
      <vt:lpstr>DM Sans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HOŞGEDLİNİZ</dc:title>
  <cp:lastModifiedBy>FERHAT KARA</cp:lastModifiedBy>
  <cp:revision>3</cp:revision>
  <dcterms:created xsi:type="dcterms:W3CDTF">2006-08-16T00:00:00Z</dcterms:created>
  <dcterms:modified xsi:type="dcterms:W3CDTF">2025-01-08T03:55:07Z</dcterms:modified>
  <dc:identifier>DAGbHpvRRGo</dc:identifier>
</cp:coreProperties>
</file>