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rcRect l="8587" t="0" r="626" b="5606"/>
          <a:stretch/>
        </p:blipFill>
        <p:spPr>
          <a:xfrm>
            <a:off x="5832000" y="720000"/>
            <a:ext cx="4183200" cy="424764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5832000" y="3456000"/>
            <a:ext cx="4183200" cy="36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rcRect l="11993" t="10940" r="9016" b="11673"/>
          <a:stretch/>
        </p:blipFill>
        <p:spPr>
          <a:xfrm>
            <a:off x="504000" y="828000"/>
            <a:ext cx="4272480" cy="421164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72000" y="540000"/>
            <a:ext cx="7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5832000" y="813600"/>
            <a:ext cx="7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3" name="TextShape 4"/>
          <p:cNvSpPr txBox="1"/>
          <p:nvPr/>
        </p:nvSpPr>
        <p:spPr>
          <a:xfrm>
            <a:off x="504000" y="501768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0.3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4" name="TextShape 5"/>
          <p:cNvSpPr txBox="1"/>
          <p:nvPr/>
        </p:nvSpPr>
        <p:spPr>
          <a:xfrm>
            <a:off x="1512000" y="505368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0.4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5" name="TextShape 6"/>
          <p:cNvSpPr txBox="1"/>
          <p:nvPr/>
        </p:nvSpPr>
        <p:spPr>
          <a:xfrm>
            <a:off x="2448000" y="505368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0.5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6" name="TextShape 7"/>
          <p:cNvSpPr txBox="1"/>
          <p:nvPr/>
        </p:nvSpPr>
        <p:spPr>
          <a:xfrm>
            <a:off x="3420000" y="505368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0.6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7" name="TextShape 8"/>
          <p:cNvSpPr txBox="1"/>
          <p:nvPr/>
        </p:nvSpPr>
        <p:spPr>
          <a:xfrm>
            <a:off x="4356000" y="505368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0.7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8" name="TextShape 9"/>
          <p:cNvSpPr txBox="1"/>
          <p:nvPr/>
        </p:nvSpPr>
        <p:spPr>
          <a:xfrm>
            <a:off x="1728000" y="5269680"/>
            <a:ext cx="2088000" cy="274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Wavelength (</a:t>
            </a:r>
            <a:r>
              <a:rPr b="0" lang="en-GB" sz="1000" spc="-1" strike="noStrike">
                <a:latin typeface="Times New Roman"/>
                <a:ea typeface="Times New Roman"/>
              </a:rPr>
              <a:t>μ</a:t>
            </a:r>
            <a:r>
              <a:rPr b="0" lang="en-GB" sz="1000" spc="-1" strike="noStrike">
                <a:latin typeface="Arial"/>
              </a:rPr>
              <a:t>m)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49" name="TextShape 10"/>
          <p:cNvSpPr txBox="1"/>
          <p:nvPr/>
        </p:nvSpPr>
        <p:spPr>
          <a:xfrm>
            <a:off x="216000" y="467784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0" name="TextShape 11"/>
          <p:cNvSpPr txBox="1"/>
          <p:nvPr/>
        </p:nvSpPr>
        <p:spPr>
          <a:xfrm>
            <a:off x="144000" y="388584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0.1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1" name="TextShape 12"/>
          <p:cNvSpPr txBox="1"/>
          <p:nvPr/>
        </p:nvSpPr>
        <p:spPr>
          <a:xfrm>
            <a:off x="144000" y="309384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0.2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2" name="TextShape 13"/>
          <p:cNvSpPr txBox="1"/>
          <p:nvPr/>
        </p:nvSpPr>
        <p:spPr>
          <a:xfrm>
            <a:off x="144000" y="230184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0.3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3" name="TextShape 14"/>
          <p:cNvSpPr txBox="1"/>
          <p:nvPr/>
        </p:nvSpPr>
        <p:spPr>
          <a:xfrm>
            <a:off x="144000" y="150984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0.4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4" name="TextShape 15"/>
          <p:cNvSpPr txBox="1"/>
          <p:nvPr/>
        </p:nvSpPr>
        <p:spPr>
          <a:xfrm>
            <a:off x="360000" y="609840"/>
            <a:ext cx="1296000" cy="88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MAC (m</a:t>
            </a:r>
            <a:r>
              <a:rPr b="0" lang="en-GB" sz="1000" spc="-1" strike="noStrike" baseline="33000">
                <a:latin typeface="Arial"/>
              </a:rPr>
              <a:t>2</a:t>
            </a:r>
            <a:r>
              <a:rPr b="0" lang="en-GB" sz="1000" spc="-1" strike="noStrike">
                <a:latin typeface="Arial"/>
              </a:rPr>
              <a:t>/mg)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5" name="TextShape 16"/>
          <p:cNvSpPr txBox="1"/>
          <p:nvPr/>
        </p:nvSpPr>
        <p:spPr>
          <a:xfrm>
            <a:off x="6120000" y="498168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HA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6" name="TextShape 17"/>
          <p:cNvSpPr txBox="1"/>
          <p:nvPr/>
        </p:nvSpPr>
        <p:spPr>
          <a:xfrm>
            <a:off x="7164000" y="498168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LA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7" name="TextShape 18"/>
          <p:cNvSpPr txBox="1"/>
          <p:nvPr/>
        </p:nvSpPr>
        <p:spPr>
          <a:xfrm>
            <a:off x="8244000" y="498168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CI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8" name="TextShape 19"/>
          <p:cNvSpPr txBox="1"/>
          <p:nvPr/>
        </p:nvSpPr>
        <p:spPr>
          <a:xfrm>
            <a:off x="9288000" y="498168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SN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9" name="TextShape 20"/>
          <p:cNvSpPr txBox="1"/>
          <p:nvPr/>
        </p:nvSpPr>
        <p:spPr>
          <a:xfrm>
            <a:off x="6876000" y="5233680"/>
            <a:ext cx="2808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Surface class from field notes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60" name="TextShape 21"/>
          <p:cNvSpPr txBox="1"/>
          <p:nvPr/>
        </p:nvSpPr>
        <p:spPr>
          <a:xfrm>
            <a:off x="5580000" y="482184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61" name="TextShape 22"/>
          <p:cNvSpPr txBox="1"/>
          <p:nvPr/>
        </p:nvSpPr>
        <p:spPr>
          <a:xfrm>
            <a:off x="5328000" y="4356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20000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62" name="TextShape 23"/>
          <p:cNvSpPr txBox="1"/>
          <p:nvPr/>
        </p:nvSpPr>
        <p:spPr>
          <a:xfrm>
            <a:off x="5328000" y="4104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30000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63" name="TextShape 24"/>
          <p:cNvSpPr txBox="1"/>
          <p:nvPr/>
        </p:nvSpPr>
        <p:spPr>
          <a:xfrm>
            <a:off x="5328000" y="3852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40000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64" name="TextShape 25"/>
          <p:cNvSpPr txBox="1"/>
          <p:nvPr/>
        </p:nvSpPr>
        <p:spPr>
          <a:xfrm>
            <a:off x="5328000" y="4608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10000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65" name="TextShape 26"/>
          <p:cNvSpPr txBox="1"/>
          <p:nvPr/>
        </p:nvSpPr>
        <p:spPr>
          <a:xfrm>
            <a:off x="5580000" y="3309840"/>
            <a:ext cx="50400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200" spc="-1" strike="noStrike">
                <a:latin typeface="Arial"/>
              </a:rPr>
              <a:t>0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66" name="TextShape 27"/>
          <p:cNvSpPr txBox="1"/>
          <p:nvPr/>
        </p:nvSpPr>
        <p:spPr>
          <a:xfrm>
            <a:off x="5328000" y="2916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20000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67" name="TextShape 28"/>
          <p:cNvSpPr txBox="1"/>
          <p:nvPr/>
        </p:nvSpPr>
        <p:spPr>
          <a:xfrm>
            <a:off x="5328000" y="2664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30000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68" name="TextShape 29"/>
          <p:cNvSpPr txBox="1"/>
          <p:nvPr/>
        </p:nvSpPr>
        <p:spPr>
          <a:xfrm>
            <a:off x="5328000" y="2412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40000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69" name="TextShape 30"/>
          <p:cNvSpPr txBox="1"/>
          <p:nvPr/>
        </p:nvSpPr>
        <p:spPr>
          <a:xfrm>
            <a:off x="5328000" y="3132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10000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0" name="TextShape 31"/>
          <p:cNvSpPr txBox="1"/>
          <p:nvPr/>
        </p:nvSpPr>
        <p:spPr>
          <a:xfrm>
            <a:off x="5328000" y="2196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50000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1" name="TextShape 32"/>
          <p:cNvSpPr txBox="1"/>
          <p:nvPr/>
        </p:nvSpPr>
        <p:spPr>
          <a:xfrm>
            <a:off x="5580000" y="179784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2" name="TextShape 33"/>
          <p:cNvSpPr txBox="1"/>
          <p:nvPr/>
        </p:nvSpPr>
        <p:spPr>
          <a:xfrm>
            <a:off x="5328000" y="1404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20000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3" name="TextShape 34"/>
          <p:cNvSpPr txBox="1"/>
          <p:nvPr/>
        </p:nvSpPr>
        <p:spPr>
          <a:xfrm>
            <a:off x="5328000" y="1152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30000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4" name="TextShape 35"/>
          <p:cNvSpPr txBox="1"/>
          <p:nvPr/>
        </p:nvSpPr>
        <p:spPr>
          <a:xfrm>
            <a:off x="5328000" y="900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40000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5" name="TextShape 36"/>
          <p:cNvSpPr txBox="1"/>
          <p:nvPr/>
        </p:nvSpPr>
        <p:spPr>
          <a:xfrm>
            <a:off x="5328000" y="1620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10000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6" name="TextShape 37"/>
          <p:cNvSpPr txBox="1"/>
          <p:nvPr/>
        </p:nvSpPr>
        <p:spPr>
          <a:xfrm>
            <a:off x="5328000" y="684000"/>
            <a:ext cx="792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50000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7" name="TextShape 38"/>
          <p:cNvSpPr txBox="1"/>
          <p:nvPr/>
        </p:nvSpPr>
        <p:spPr>
          <a:xfrm>
            <a:off x="6415200" y="3600000"/>
            <a:ext cx="3672000" cy="48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Algal concentration predicted by model (cells/mL) 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8" name="TextShape 39"/>
          <p:cNvSpPr txBox="1"/>
          <p:nvPr/>
        </p:nvSpPr>
        <p:spPr>
          <a:xfrm>
            <a:off x="5904000" y="3439800"/>
            <a:ext cx="216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79" name="TextShape 40"/>
          <p:cNvSpPr txBox="1"/>
          <p:nvPr/>
        </p:nvSpPr>
        <p:spPr>
          <a:xfrm>
            <a:off x="6408000" y="3440160"/>
            <a:ext cx="504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5000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0" name="TextShape 41"/>
          <p:cNvSpPr txBox="1"/>
          <p:nvPr/>
        </p:nvSpPr>
        <p:spPr>
          <a:xfrm>
            <a:off x="6984000" y="3440520"/>
            <a:ext cx="576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10000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1" name="TextShape 42"/>
          <p:cNvSpPr txBox="1"/>
          <p:nvPr/>
        </p:nvSpPr>
        <p:spPr>
          <a:xfrm>
            <a:off x="7668000" y="3440880"/>
            <a:ext cx="576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15000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2" name="TextShape 43"/>
          <p:cNvSpPr txBox="1"/>
          <p:nvPr/>
        </p:nvSpPr>
        <p:spPr>
          <a:xfrm>
            <a:off x="8280000" y="3441240"/>
            <a:ext cx="576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20000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3" name="TextShape 44"/>
          <p:cNvSpPr txBox="1"/>
          <p:nvPr/>
        </p:nvSpPr>
        <p:spPr>
          <a:xfrm>
            <a:off x="8892000" y="3441600"/>
            <a:ext cx="576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25000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4" name="TextShape 45"/>
          <p:cNvSpPr txBox="1"/>
          <p:nvPr/>
        </p:nvSpPr>
        <p:spPr>
          <a:xfrm>
            <a:off x="9540000" y="3441960"/>
            <a:ext cx="576000" cy="23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latin typeface="Arial"/>
              </a:rPr>
              <a:t>30000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5" name="CustomShape 46"/>
          <p:cNvSpPr/>
          <p:nvPr/>
        </p:nvSpPr>
        <p:spPr>
          <a:xfrm>
            <a:off x="5796000" y="1980000"/>
            <a:ext cx="4183200" cy="180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Shape 47"/>
          <p:cNvSpPr txBox="1"/>
          <p:nvPr/>
        </p:nvSpPr>
        <p:spPr>
          <a:xfrm rot="16200000">
            <a:off x="4123800" y="2621880"/>
            <a:ext cx="194400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GB" sz="1000" spc="-1" strike="noStrike">
                <a:latin typeface="Arial"/>
              </a:rPr>
              <a:t>Algal concentration </a:t>
            </a:r>
            <a:endParaRPr b="0" lang="en-GB" sz="1000" spc="-1" strike="noStrike">
              <a:latin typeface="Arial"/>
            </a:endParaRPr>
          </a:p>
          <a:p>
            <a:pPr algn="ctr"/>
            <a:r>
              <a:rPr b="0" lang="en-GB" sz="1000" spc="-1" strike="noStrike">
                <a:latin typeface="Arial"/>
              </a:rPr>
              <a:t>measured in field</a:t>
            </a:r>
            <a:endParaRPr b="0" lang="en-GB" sz="1000" spc="-1" strike="noStrike">
              <a:latin typeface="Arial"/>
            </a:endParaRPr>
          </a:p>
          <a:p>
            <a:pPr algn="ctr"/>
            <a:r>
              <a:rPr b="0" lang="en-GB" sz="1000" spc="-1" strike="noStrike">
                <a:latin typeface="Arial"/>
              </a:rPr>
              <a:t> </a:t>
            </a:r>
            <a:r>
              <a:rPr b="0" lang="en-GB" sz="1000" spc="-1" strike="noStrike">
                <a:latin typeface="Arial"/>
              </a:rPr>
              <a:t>(cells/mL) 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7" name="TextShape 48"/>
          <p:cNvSpPr txBox="1"/>
          <p:nvPr/>
        </p:nvSpPr>
        <p:spPr>
          <a:xfrm rot="16200000">
            <a:off x="4218840" y="3966840"/>
            <a:ext cx="1944000" cy="705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GB" sz="1000" spc="-1" strike="noStrike">
                <a:latin typeface="Arial"/>
              </a:rPr>
              <a:t>Algal concentration </a:t>
            </a:r>
            <a:endParaRPr b="0" lang="en-GB" sz="1000" spc="-1" strike="noStrike">
              <a:latin typeface="Arial"/>
            </a:endParaRPr>
          </a:p>
          <a:p>
            <a:pPr algn="ctr"/>
            <a:r>
              <a:rPr b="0" lang="en-GB" sz="1000" spc="-1" strike="noStrike">
                <a:latin typeface="Arial"/>
              </a:rPr>
              <a:t>Predicted by model</a:t>
            </a:r>
            <a:endParaRPr b="0" lang="en-GB" sz="1000" spc="-1" strike="noStrike">
              <a:latin typeface="Arial"/>
            </a:endParaRPr>
          </a:p>
          <a:p>
            <a:pPr algn="ctr"/>
            <a:r>
              <a:rPr b="0" lang="en-GB" sz="1000" spc="-1" strike="noStrike">
                <a:latin typeface="Arial"/>
              </a:rPr>
              <a:t>(cells/mL)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8" name="TextShape 49"/>
          <p:cNvSpPr txBox="1"/>
          <p:nvPr/>
        </p:nvSpPr>
        <p:spPr>
          <a:xfrm rot="16200000">
            <a:off x="4352040" y="1061640"/>
            <a:ext cx="1533600" cy="41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n-GB" sz="1000" spc="-1" strike="noStrike">
                <a:latin typeface="Arial"/>
              </a:rPr>
              <a:t>Algal concentration </a:t>
            </a:r>
            <a:endParaRPr b="0" lang="en-GB" sz="1000" spc="-1" strike="noStrike">
              <a:latin typeface="Arial"/>
            </a:endParaRPr>
          </a:p>
          <a:p>
            <a:pPr algn="ctr"/>
            <a:r>
              <a:rPr b="0" lang="en-GB" sz="1000" spc="-1" strike="noStrike">
                <a:latin typeface="Arial"/>
              </a:rPr>
              <a:t>(cells/mL)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9" name="CustomShape 50"/>
          <p:cNvSpPr/>
          <p:nvPr/>
        </p:nvSpPr>
        <p:spPr>
          <a:xfrm>
            <a:off x="5832000" y="2298600"/>
            <a:ext cx="7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90" name="CustomShape 51"/>
          <p:cNvSpPr/>
          <p:nvPr/>
        </p:nvSpPr>
        <p:spPr>
          <a:xfrm>
            <a:off x="5832000" y="3830400"/>
            <a:ext cx="719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2020-08-13T11:41:27Z</dcterms:created>
  <dc:creator/>
  <dc:description/>
  <dc:language>en-GB</dc:language>
  <cp:lastModifiedBy/>
  <dcterms:modified xsi:type="dcterms:W3CDTF">2020-10-06T15:23:23Z</dcterms:modified>
  <cp:revision>3</cp:revision>
  <dc:subject/>
  <dc:title/>
</cp:coreProperties>
</file>