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64" r:id="rId6"/>
    <p:sldId id="266" r:id="rId7"/>
    <p:sldId id="283" r:id="rId8"/>
    <p:sldId id="261" r:id="rId9"/>
    <p:sldId id="262" r:id="rId10"/>
    <p:sldId id="263" r:id="rId11"/>
    <p:sldId id="267" r:id="rId12"/>
    <p:sldId id="268" r:id="rId13"/>
    <p:sldId id="274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58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wall reflect</a:t>
            </a:r>
            <a:endParaRPr lang="en-US"/>
          </a:p>
          <a:p>
            <a:r>
              <a:rPr lang="en-US"/>
              <a:t>global brighter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trace a ray through every pixel  to find out the distance between the camera and any object this ray intersects 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trace a ray through every pixel  to find out the distance between the camera and any object this ray intersects 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light emit +reflect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Fresnel: the amount of light that reflects</a:t>
            </a:r>
            <a:endParaRPr lang="en-US"/>
          </a:p>
          <a:p>
            <a:r>
              <a:rPr lang="en-US"/>
              <a:t>NDF:specular distribution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TWO POING LIGHTS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GIF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GIF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Study Report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The implemention of voxel cone tracing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Qingqin Hua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Voxelization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8200" y="1821815"/>
            <a:ext cx="3538220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 triangle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dominant axis of normal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discrete points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5" name="Content Placeholder 4" descr="Voxelization_blog_fig_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108960"/>
            <a:ext cx="5181600" cy="3242945"/>
          </a:xfrm>
          <a:prstGeom prst="rect">
            <a:avLst/>
          </a:prstGeom>
        </p:spPr>
      </p:pic>
      <p:pic>
        <p:nvPicPr>
          <p:cNvPr id="6" name="Content Placeholder 5" descr="Voxelization_blog_fig_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9035" y="3108960"/>
            <a:ext cx="5181600" cy="3242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Voxelization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9485" y="1691005"/>
            <a:ext cx="4425315" cy="168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u="sng"/>
              <a:t>Information</a:t>
            </a:r>
            <a:endParaRPr lang="en-US" sz="2800" u="sng"/>
          </a:p>
          <a:p>
            <a:endParaRPr lang="en-US" sz="2800" u="sng"/>
          </a:p>
          <a:p>
            <a:r>
              <a:rPr lang="en-US" sz="2400"/>
              <a:t>position: same to viewport</a:t>
            </a:r>
            <a:endParaRPr lang="en-US" sz="2400"/>
          </a:p>
          <a:p>
            <a:r>
              <a:rPr lang="en-US" sz="2400"/>
              <a:t>Lighting: Blinn Phing</a:t>
            </a:r>
            <a:endParaRPr lang="en-US" sz="2400"/>
          </a:p>
        </p:txBody>
      </p:sp>
      <p:pic>
        <p:nvPicPr>
          <p:cNvPr id="5" name="Content Placeholder 4" descr="5d41c0ef-2de2-247e-18c9-3f8def6f1a5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39460" y="1691005"/>
            <a:ext cx="5181600" cy="4134485"/>
          </a:xfrm>
          <a:prstGeom prst="rect">
            <a:avLst/>
          </a:prstGeom>
        </p:spPr>
      </p:pic>
      <p:pic>
        <p:nvPicPr>
          <p:cNvPr id="6" name="Content Placeholder 5" descr="fig2_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757930"/>
            <a:ext cx="35433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Result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29765"/>
            <a:ext cx="3194050" cy="25292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4625" y="1929765"/>
            <a:ext cx="3185795" cy="252920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1929765"/>
            <a:ext cx="3196590" cy="2528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838200" y="4666615"/>
            <a:ext cx="1421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128x128x128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200525" y="4666615"/>
            <a:ext cx="1421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256x256x256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794625" y="4666615"/>
            <a:ext cx="107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64x64x64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Result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51775" y="2190115"/>
            <a:ext cx="2717800" cy="2902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5" y="2190115"/>
            <a:ext cx="3041650" cy="30727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10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29405" y="2190115"/>
            <a:ext cx="2731770" cy="291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472565" y="5262880"/>
            <a:ext cx="1421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256x256x256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784725" y="5262880"/>
            <a:ext cx="1421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128x128x128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500110" y="5262880"/>
            <a:ext cx="107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64x64x64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Cone Tracing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6" name="Content Placeholder 5" descr="spheretrac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955165"/>
            <a:ext cx="4627880" cy="28232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57340" y="1196340"/>
            <a:ext cx="5113020" cy="4757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float depth = start;</a:t>
            </a:r>
            <a:endParaRPr lang="en-US"/>
          </a:p>
          <a:p>
            <a:r>
              <a:rPr lang="en-US"/>
              <a:t>for (int i = 0; i &lt; MAX_MARCHING_STEPS; i++) {</a:t>
            </a:r>
            <a:endParaRPr lang="en-US"/>
          </a:p>
          <a:p>
            <a:r>
              <a:rPr lang="en-US"/>
              <a:t>    float dist = sceneSDF(eye + depth * viewRayDirection);</a:t>
            </a:r>
            <a:endParaRPr lang="en-US"/>
          </a:p>
          <a:p>
            <a:r>
              <a:rPr lang="en-US"/>
              <a:t>    if (dist &lt; EPSILON) {</a:t>
            </a:r>
            <a:endParaRPr lang="en-US"/>
          </a:p>
          <a:p>
            <a:r>
              <a:rPr lang="en-US"/>
              <a:t>        // We're inside the scene surface!</a:t>
            </a:r>
            <a:endParaRPr lang="en-US"/>
          </a:p>
          <a:p>
            <a:r>
              <a:rPr lang="en-US"/>
              <a:t>        return depth;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// Move along the view ray</a:t>
            </a:r>
            <a:endParaRPr lang="en-US"/>
          </a:p>
          <a:p>
            <a:r>
              <a:rPr lang="en-US"/>
              <a:t>    depth += dist;</a:t>
            </a:r>
            <a:endParaRPr lang="en-US"/>
          </a:p>
          <a:p>
            <a:endParaRPr lang="en-US"/>
          </a:p>
          <a:p>
            <a:r>
              <a:rPr lang="en-US"/>
              <a:t>    if (depth &gt;= end) {</a:t>
            </a:r>
            <a:endParaRPr lang="en-US"/>
          </a:p>
          <a:p>
            <a:r>
              <a:rPr lang="en-US"/>
              <a:t>        // Gone too far; give up</a:t>
            </a:r>
            <a:endParaRPr lang="en-US"/>
          </a:p>
          <a:p>
            <a:r>
              <a:rPr lang="en-US"/>
              <a:t>        return end;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return end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38200" y="1691005"/>
            <a:ext cx="1782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u="sng"/>
              <a:t>ray marching</a:t>
            </a:r>
            <a:endParaRPr lang="en-US" sz="24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Cone Tracing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83075" y="3282950"/>
            <a:ext cx="2551430" cy="14363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837170" y="1691005"/>
            <a:ext cx="1850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u="sng"/>
              <a:t>mipmap level</a:t>
            </a:r>
            <a:endParaRPr lang="en-US" sz="2400" u="sn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880"/>
            <a:ext cx="2917825" cy="300609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7745" y="2910205"/>
            <a:ext cx="280987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Cone Tracing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139055" y="2390775"/>
            <a:ext cx="2434590" cy="22891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nine diffuse cones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1 normal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4 side corner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4 corner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one specular cone</a:t>
            </a:r>
            <a:endParaRPr lang="en-US" sz="240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5850" y="1920875"/>
            <a:ext cx="3400425" cy="1952625"/>
          </a:xfrm>
          <a:prstGeom prst="rect">
            <a:avLst/>
          </a:prstGeom>
        </p:spPr>
      </p:pic>
      <p:pic>
        <p:nvPicPr>
          <p:cNvPr id="4" name="Content Placeholder 3" descr="TangentVectors-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5850" y="4242435"/>
            <a:ext cx="3716655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Cone Tracing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200" y="1801495"/>
            <a:ext cx="344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Problem unsolved</a:t>
            </a:r>
            <a:endParaRPr lang="en-US" sz="28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8010" y="2323465"/>
            <a:ext cx="3773170" cy="31273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11250" y="5210175"/>
            <a:ext cx="2456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reference: direct lighting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0645" y="2110105"/>
            <a:ext cx="3921125" cy="31000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831080" y="5210175"/>
            <a:ext cx="2529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indirect lighting channel1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66785" y="5210175"/>
            <a:ext cx="2529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indirect lighting channel2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0" y="2002790"/>
            <a:ext cx="3956050" cy="3100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Final gathering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200" y="1691005"/>
            <a:ext cx="344233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Problem unsolved</a:t>
            </a:r>
            <a:endParaRPr lang="en-US" sz="2800"/>
          </a:p>
          <a:p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7695" y="2323465"/>
            <a:ext cx="3903980" cy="32353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11250" y="5210175"/>
            <a:ext cx="2456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reference: direct lighting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655945" y="5210175"/>
            <a:ext cx="87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result 1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66785" y="5210175"/>
            <a:ext cx="87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result 2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1675" y="2585720"/>
            <a:ext cx="3228975" cy="2563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335" y="2614295"/>
            <a:ext cx="3390265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Future Work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838200" y="1783080"/>
            <a:ext cx="6026785" cy="19234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Solve the cone tracing problem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Replace BRDF to BSDF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DirectX application code optimization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More materials &amp; complex scene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 conservative rasterization in voxelization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What is voxel cone tracing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38200" y="1442085"/>
            <a:ext cx="4304665" cy="16192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sz="2800" u="sng"/>
          </a:p>
          <a:p>
            <a:pPr algn="l"/>
            <a:endParaRPr lang="en-US" sz="2400"/>
          </a:p>
          <a:p>
            <a:pPr algn="l"/>
            <a:r>
              <a:rPr lang="en-US" sz="2400"/>
              <a:t>Global  : Indirect, Slow</a:t>
            </a:r>
            <a:endParaRPr lang="en-US" sz="2400"/>
          </a:p>
          <a:p>
            <a:pPr algn="l"/>
            <a:r>
              <a:rPr lang="en-US" sz="2400"/>
              <a:t>Local    : Direct Light sources, Fast</a:t>
            </a:r>
            <a:endParaRPr lang="zh-CN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838200" y="1584325"/>
            <a:ext cx="47923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u="sng">
                <a:sym typeface="+mn-ea"/>
              </a:rPr>
              <a:t>Local vs. Global Illumination</a:t>
            </a:r>
            <a:endParaRPr lang="en-US" sz="3200" u="sng">
              <a:sym typeface="+mn-ea"/>
            </a:endParaRPr>
          </a:p>
        </p:txBody>
      </p:sp>
      <p:pic>
        <p:nvPicPr>
          <p:cNvPr id="6" name="Content Placeholder 5" descr="rs_indirect-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3467735"/>
            <a:ext cx="7607300" cy="28594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 you for your listening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What is voxel cone tracing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38200" y="1691005"/>
            <a:ext cx="3896995" cy="411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u="sng"/>
              <a:t>Global Illumination method</a:t>
            </a:r>
            <a:endParaRPr lang="en-US" sz="2400" u="sng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Monte-carlo ray tracing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Photon Mapping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Instant Radiosity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...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 u="sng"/>
              <a:t>Approximate method</a:t>
            </a:r>
            <a:endParaRPr lang="en-US" altLang="zh-CN" sz="2400" u="sng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Ambient Occlusion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Light Propagation Volumes 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Voxel-based GI</a:t>
            </a:r>
            <a:endParaRPr lang="en-US" altLang="zh-CN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...</a:t>
            </a:r>
            <a:endParaRPr lang="en-US" altLang="zh-CN" sz="2400"/>
          </a:p>
        </p:txBody>
      </p:sp>
      <p:pic>
        <p:nvPicPr>
          <p:cNvPr id="4" name="Content Placeholder 3" descr="raytracing-rast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54085" y="1265555"/>
            <a:ext cx="3258820" cy="2526030"/>
          </a:xfrm>
          <a:prstGeom prst="rect">
            <a:avLst/>
          </a:prstGeom>
        </p:spPr>
      </p:pic>
      <p:pic>
        <p:nvPicPr>
          <p:cNvPr id="2" name="Content Placeholder 1" descr="raytracing-raster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6980" y="3269615"/>
            <a:ext cx="2989580" cy="33642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893050" y="6068695"/>
            <a:ext cx="1337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rasterization</a:t>
            </a:r>
            <a:endParaRPr 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9081135" y="3956685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ray-tracing</a:t>
            </a:r>
            <a:endParaRPr 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What is voxel cone tracing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38200" y="1691005"/>
            <a:ext cx="4220845" cy="19234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Approximate GI method</a:t>
            </a:r>
            <a:endParaRPr lang="en-US" altLang="zh-CN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Real-time</a:t>
            </a:r>
            <a:endParaRPr lang="en-US" altLang="zh-CN" sz="240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Direct Lighting+Indirect Lighting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/>
              <a:t>Voxel-based</a:t>
            </a:r>
            <a:endParaRPr lang="en-US" altLang="zh-CN" sz="2400"/>
          </a:p>
          <a:p>
            <a:pPr algn="l"/>
            <a:endParaRPr lang="en-US" altLang="zh-CN" sz="2400"/>
          </a:p>
        </p:txBody>
      </p:sp>
      <p:pic>
        <p:nvPicPr>
          <p:cNvPr id="3" name="Content Placeholder 2" descr="directvsindire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463925"/>
            <a:ext cx="8183245" cy="3060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FrameWork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12330" y="588010"/>
            <a:ext cx="3057525" cy="29337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150" y="1849120"/>
            <a:ext cx="6210300" cy="4288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0" y="3521710"/>
            <a:ext cx="5573395" cy="21723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89545" y="365125"/>
            <a:ext cx="1902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directx 3d pipeline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</a:rPr>
              <a:t>Direct Lighting-BRDF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1691005"/>
            <a:ext cx="3020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u="sng"/>
              <a:t>Rendering Equation</a:t>
            </a:r>
            <a:endParaRPr lang="en-US" sz="2800" u="sng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83510"/>
            <a:ext cx="5181600" cy="10680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8200" y="3751580"/>
            <a:ext cx="3892550" cy="1617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L0: outgoing radiance</a:t>
            </a:r>
            <a:endParaRPr lang="en-US" sz="2000"/>
          </a:p>
          <a:p>
            <a:r>
              <a:rPr lang="en-US" sz="2000"/>
              <a:t>Le: emitted radiance </a:t>
            </a:r>
            <a:endParaRPr lang="en-US" sz="2000"/>
          </a:p>
          <a:p>
            <a:r>
              <a:rPr lang="en-US" sz="2000"/>
              <a:t>Li:  incident radiance </a:t>
            </a:r>
            <a:endParaRPr lang="en-US" sz="2000"/>
          </a:p>
          <a:p>
            <a:r>
              <a:rPr lang="en-US" sz="2000"/>
              <a:t>fr:  BRDF</a:t>
            </a:r>
            <a:endParaRPr lang="en-US" sz="2000"/>
          </a:p>
          <a:p>
            <a:r>
              <a:rPr lang="en-US" sz="2000"/>
              <a:t>Ndotw: weaken factor, Lambert Law</a:t>
            </a:r>
            <a:endParaRPr lang="en-US" sz="2000"/>
          </a:p>
        </p:txBody>
      </p:sp>
      <p:pic>
        <p:nvPicPr>
          <p:cNvPr id="11" name="Content Placeholder 10" descr="fig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6415" y="2814955"/>
            <a:ext cx="37719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Direct Lighting-BRDF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579235" y="1770380"/>
            <a:ext cx="3968750" cy="1526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u="sng"/>
              <a:t>Diffuse: LamBert</a:t>
            </a:r>
            <a:endParaRPr lang="en-US" sz="2000" u="sng"/>
          </a:p>
          <a:p>
            <a:r>
              <a:rPr lang="en-US" sz="2000" u="sng"/>
              <a:t>Specular: Cook-Torrence Microfacet </a:t>
            </a:r>
            <a:r>
              <a:rPr lang="en-US" u="sng"/>
              <a:t> </a:t>
            </a:r>
            <a:endParaRPr lang="en-US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NDF: GGX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F: Fresnel equation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G: Schilick-GGX with Smith 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235" y="4599305"/>
            <a:ext cx="2961640" cy="6572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35" y="3642360"/>
            <a:ext cx="1438275" cy="4476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8200" y="2138680"/>
            <a:ext cx="555434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sz="28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reflectance properties at a surface point x</a:t>
            </a:r>
            <a:endParaRPr lang="en-US"/>
          </a:p>
          <a:p>
            <a:r>
              <a:rPr lang="en-US"/>
              <a:t>      when viewed from direction ωo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(0,1)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1770380"/>
            <a:ext cx="18453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  </a:t>
            </a:r>
            <a:r>
              <a:rPr lang="en-US" sz="2800">
                <a:sym typeface="+mn-ea"/>
              </a:rPr>
              <a:t> </a:t>
            </a:r>
            <a:r>
              <a:rPr lang="en-US" sz="2800" u="sng">
                <a:sym typeface="+mn-ea"/>
              </a:rPr>
              <a:t>Definition</a:t>
            </a:r>
            <a:endParaRPr lang="en-US" sz="2800" u="sng">
              <a:sym typeface="+mn-ea"/>
            </a:endParaRPr>
          </a:p>
        </p:txBody>
      </p:sp>
      <p:pic>
        <p:nvPicPr>
          <p:cNvPr id="6" name="Content Placeholder 5" descr="diffuseandspecular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878580"/>
            <a:ext cx="3132455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Arial" panose="020B0604020202020204" pitchFamily="34" charset="0"/>
                <a:sym typeface="+mn-ea"/>
              </a:rPr>
              <a:t>Result</a:t>
            </a:r>
            <a:br>
              <a:rPr lang="en-US">
                <a:latin typeface="Arial" panose="020B0604020202020204" pitchFamily="34" charset="0"/>
              </a:rPr>
            </a:b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72310"/>
            <a:ext cx="5181600" cy="40570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64690"/>
            <a:ext cx="5181600" cy="4072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sym typeface="+mn-ea"/>
              </a:rPr>
              <a:t>Indirect Lighting- voxel based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8200" y="1821815"/>
            <a:ext cx="353822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intersection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lighting data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3D texture</a:t>
            </a:r>
            <a:endParaRPr lang="en-US"/>
          </a:p>
        </p:txBody>
      </p:sp>
      <p:pic>
        <p:nvPicPr>
          <p:cNvPr id="3" name="Content Placeholder 2" descr="Voxelization_blog_fig_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982595"/>
            <a:ext cx="5181600" cy="3228340"/>
          </a:xfrm>
          <a:prstGeom prst="rect">
            <a:avLst/>
          </a:prstGeom>
        </p:spPr>
      </p:pic>
      <p:pic>
        <p:nvPicPr>
          <p:cNvPr id="5" name="Picture 4" descr="minecra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65" y="3333115"/>
            <a:ext cx="4644390" cy="2526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2042</Words>
  <Application>WPS Presentation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Study Report</vt:lpstr>
      <vt:lpstr>What is voxel cone tracing</vt:lpstr>
      <vt:lpstr>What is voxel cone tracing</vt:lpstr>
      <vt:lpstr>What is voxel cone tracing</vt:lpstr>
      <vt:lpstr>FrameWork</vt:lpstr>
      <vt:lpstr>Direct Lighting-BRDF</vt:lpstr>
      <vt:lpstr>Direct Lighting-BRDF</vt:lpstr>
      <vt:lpstr>Result </vt:lpstr>
      <vt:lpstr>Indirect Lighting- voxel based</vt:lpstr>
      <vt:lpstr>Voxelization</vt:lpstr>
      <vt:lpstr>Voxelization</vt:lpstr>
      <vt:lpstr>Result</vt:lpstr>
      <vt:lpstr>Result</vt:lpstr>
      <vt:lpstr>Cone Tracing</vt:lpstr>
      <vt:lpstr>Cone Tracing</vt:lpstr>
      <vt:lpstr>Cone Tracing</vt:lpstr>
      <vt:lpstr>Cone Tracing</vt:lpstr>
      <vt:lpstr>Final gathering</vt:lpstr>
      <vt:lpstr>Future Work</vt:lpstr>
      <vt:lpstr>Thank you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Fer Hua</dc:creator>
  <cp:lastModifiedBy>hua</cp:lastModifiedBy>
  <cp:revision>13</cp:revision>
  <dcterms:created xsi:type="dcterms:W3CDTF">2017-03-26T11:27:00Z</dcterms:created>
  <dcterms:modified xsi:type="dcterms:W3CDTF">2017-03-30T02:04:39Z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