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60"/>
  </p:notesMasterIdLst>
  <p:sldIdLst>
    <p:sldId id="256" r:id="rId2"/>
    <p:sldId id="321" r:id="rId3"/>
    <p:sldId id="329" r:id="rId4"/>
    <p:sldId id="349" r:id="rId5"/>
    <p:sldId id="257" r:id="rId6"/>
    <p:sldId id="345" r:id="rId7"/>
    <p:sldId id="346" r:id="rId8"/>
    <p:sldId id="344" r:id="rId9"/>
    <p:sldId id="388" r:id="rId10"/>
    <p:sldId id="390" r:id="rId11"/>
    <p:sldId id="391" r:id="rId12"/>
    <p:sldId id="389" r:id="rId13"/>
    <p:sldId id="328" r:id="rId14"/>
    <p:sldId id="387" r:id="rId15"/>
    <p:sldId id="295" r:id="rId16"/>
    <p:sldId id="348" r:id="rId17"/>
    <p:sldId id="351" r:id="rId18"/>
    <p:sldId id="350" r:id="rId19"/>
    <p:sldId id="354" r:id="rId20"/>
    <p:sldId id="355" r:id="rId21"/>
    <p:sldId id="353" r:id="rId22"/>
    <p:sldId id="356" r:id="rId23"/>
    <p:sldId id="352" r:id="rId24"/>
    <p:sldId id="331" r:id="rId25"/>
    <p:sldId id="357" r:id="rId26"/>
    <p:sldId id="392" r:id="rId27"/>
    <p:sldId id="393" r:id="rId28"/>
    <p:sldId id="394" r:id="rId29"/>
    <p:sldId id="395" r:id="rId30"/>
    <p:sldId id="441" r:id="rId31"/>
    <p:sldId id="399" r:id="rId32"/>
    <p:sldId id="400" r:id="rId33"/>
    <p:sldId id="396" r:id="rId34"/>
    <p:sldId id="402" r:id="rId35"/>
    <p:sldId id="398" r:id="rId36"/>
    <p:sldId id="443" r:id="rId37"/>
    <p:sldId id="397" r:id="rId38"/>
    <p:sldId id="401" r:id="rId39"/>
    <p:sldId id="444" r:id="rId40"/>
    <p:sldId id="442" r:id="rId41"/>
    <p:sldId id="259" r:id="rId42"/>
    <p:sldId id="403" r:id="rId43"/>
    <p:sldId id="404" r:id="rId44"/>
    <p:sldId id="406" r:id="rId45"/>
    <p:sldId id="405" r:id="rId46"/>
    <p:sldId id="408" r:id="rId47"/>
    <p:sldId id="407" r:id="rId48"/>
    <p:sldId id="409" r:id="rId49"/>
    <p:sldId id="410" r:id="rId50"/>
    <p:sldId id="411" r:id="rId51"/>
    <p:sldId id="412" r:id="rId52"/>
    <p:sldId id="414" r:id="rId53"/>
    <p:sldId id="415" r:id="rId54"/>
    <p:sldId id="319" r:id="rId55"/>
    <p:sldId id="275" r:id="rId56"/>
    <p:sldId id="386" r:id="rId57"/>
    <p:sldId id="385" r:id="rId58"/>
    <p:sldId id="294" r:id="rId59"/>
  </p:sldIdLst>
  <p:sldSz cx="9144000" cy="5143500" type="screen16x9"/>
  <p:notesSz cx="6858000" cy="9144000"/>
  <p:embeddedFontLst>
    <p:embeddedFont>
      <p:font typeface="Red Hat Display" panose="02010503040201060303" pitchFamily="2" charset="77"/>
      <p:regular r:id="rId61"/>
      <p:bold r:id="rId62"/>
      <p:italic r:id="rId63"/>
      <p:boldItalic r:id="rId64"/>
    </p:embeddedFont>
    <p:embeddedFont>
      <p:font typeface="Red Hat Text" panose="02010503040201060303" pitchFamily="2" charset="77"/>
      <p:regular r:id="rId65"/>
      <p:bold r:id="rId66"/>
      <p:italic r:id="rId67"/>
      <p:boldItalic r:id="rId6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7F38A07-D7B8-4D88-859F-E63A7DEED6EB}">
  <a:tblStyle styleId="{67F38A07-D7B8-4D88-859F-E63A7DEED6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50AF5C-1CCD-4E7A-9779-E25E6EAF9B9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56"/>
  </p:normalViewPr>
  <p:slideViewPr>
    <p:cSldViewPr snapToGrid="0">
      <p:cViewPr>
        <p:scale>
          <a:sx n="188" d="100"/>
          <a:sy n="188" d="100"/>
        </p:scale>
        <p:origin x="-584" y="-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>
          <a:extLst>
            <a:ext uri="{FF2B5EF4-FFF2-40B4-BE49-F238E27FC236}">
              <a16:creationId xmlns:a16="http://schemas.microsoft.com/office/drawing/2014/main" id="{5A35AE01-CFE4-8542-F35F-D8AB408EF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1a98d525d_0_38:notes">
            <a:extLst>
              <a:ext uri="{FF2B5EF4-FFF2-40B4-BE49-F238E27FC236}">
                <a16:creationId xmlns:a16="http://schemas.microsoft.com/office/drawing/2014/main" id="{13D89E80-36F5-7F40-894C-664C9528AE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1a98d525d_0_38:notes">
            <a:extLst>
              <a:ext uri="{FF2B5EF4-FFF2-40B4-BE49-F238E27FC236}">
                <a16:creationId xmlns:a16="http://schemas.microsoft.com/office/drawing/2014/main" id="{9E120A18-9FE7-973F-D4EE-1CAA795B8F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6141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FDA8C4CF-D555-6027-C7B4-B61CE8759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369E2956-1719-4E76-CFFC-9A147F58DD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3693698B-E5E3-6202-A034-44CFB33573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6613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D36438DF-3E3B-5D61-2301-58BDD228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2144B84B-77B1-89B1-740F-BE3597DB5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670BC3E5-E6CF-9DCD-7255-8390D1131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26889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C648BAA-8E11-76BC-48EE-9E89366FD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367F4BD9-DB90-0D19-423A-0353DE9579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41575FE7-3799-CF94-C25F-D4F4A88FA4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7284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152A231B-AC4E-EB92-A478-40EFCFC39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BA2C1787-CD2B-1D35-C0F5-AE3FD842D8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A8AB5DA3-DCEF-CF56-EC07-A21B929ED5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0235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79594D39-F698-64B9-8B68-242A20551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9C340E16-A463-B563-2E15-2E2BB9D2A3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2E74EB44-E530-7F5D-AA4A-63E200BBE0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92900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4C97B72-88F4-316B-BBD8-363FFC43E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F284358F-300A-9BC1-7739-A69DC461B8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5E746BCD-EB31-EBCB-0878-8DC80E3FF2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92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E6AC040F-B8BC-9127-4C9F-29C9C62F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5ed75ccf_087:notes">
            <a:extLst>
              <a:ext uri="{FF2B5EF4-FFF2-40B4-BE49-F238E27FC236}">
                <a16:creationId xmlns:a16="http://schemas.microsoft.com/office/drawing/2014/main" id="{B21223C1-7AC3-AA4E-C8A9-63DBB17C6F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35ed75ccf_087:notes">
            <a:extLst>
              <a:ext uri="{FF2B5EF4-FFF2-40B4-BE49-F238E27FC236}">
                <a16:creationId xmlns:a16="http://schemas.microsoft.com/office/drawing/2014/main" id="{50AF136C-09B0-A3DA-A8EB-5EF3C5071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1169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>
          <a:extLst>
            <a:ext uri="{FF2B5EF4-FFF2-40B4-BE49-F238E27FC236}">
              <a16:creationId xmlns:a16="http://schemas.microsoft.com/office/drawing/2014/main" id="{60D8061D-28D3-57C2-ABCA-B7D3C7774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1a98d525d_0_38:notes">
            <a:extLst>
              <a:ext uri="{FF2B5EF4-FFF2-40B4-BE49-F238E27FC236}">
                <a16:creationId xmlns:a16="http://schemas.microsoft.com/office/drawing/2014/main" id="{58A44BDA-4D1E-37E2-951A-EA2C13F01C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1a98d525d_0_38:notes">
            <a:extLst>
              <a:ext uri="{FF2B5EF4-FFF2-40B4-BE49-F238E27FC236}">
                <a16:creationId xmlns:a16="http://schemas.microsoft.com/office/drawing/2014/main" id="{61CE4C28-C778-837A-EE7C-8E6A8DBC39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709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C52B4B4-6438-2DA3-D186-68E981E77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0650C1B3-E2E1-B834-0E72-195767EC94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BEFF29AC-57CA-38D6-D230-211C0FD685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479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A5FB848-CE97-170D-73D0-60597466B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2DBAFF26-F93C-9079-0903-EDB9A559F9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31235A07-6BE9-F3BB-940D-42804A235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26729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29A2355-BE2D-26F2-D724-1568F3C4A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FC472EC8-4F09-80FF-9924-1C44BE9C2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3A2966CA-08A7-B410-74F3-14F69E21F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4696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3D90A5C3-5492-93A4-3365-637A244E5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61E6F860-10C9-9993-4E27-17A78E3FE0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282E6FFB-910F-405B-FA1A-89BA21FB83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39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FB8C1E6-C6BD-41B2-0D8B-81F917041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06f1c2d_30:notes">
            <a:extLst>
              <a:ext uri="{FF2B5EF4-FFF2-40B4-BE49-F238E27FC236}">
                <a16:creationId xmlns:a16="http://schemas.microsoft.com/office/drawing/2014/main" id="{CA9C3FA9-1E26-00A0-125F-D46ED3C082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06f1c2d_30:notes">
            <a:extLst>
              <a:ext uri="{FF2B5EF4-FFF2-40B4-BE49-F238E27FC236}">
                <a16:creationId xmlns:a16="http://schemas.microsoft.com/office/drawing/2014/main" id="{5EE63A86-AA68-115A-DE5F-940405BDEA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6541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>
          <a:extLst>
            <a:ext uri="{FF2B5EF4-FFF2-40B4-BE49-F238E27FC236}">
              <a16:creationId xmlns:a16="http://schemas.microsoft.com/office/drawing/2014/main" id="{E72C58D3-FF4F-6CBE-066F-611643B34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41a98d525d_0_38:notes">
            <a:extLst>
              <a:ext uri="{FF2B5EF4-FFF2-40B4-BE49-F238E27FC236}">
                <a16:creationId xmlns:a16="http://schemas.microsoft.com/office/drawing/2014/main" id="{2B1FF298-C5E6-4650-EEE0-265EEF3D9A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41a98d525d_0_38:notes">
            <a:extLst>
              <a:ext uri="{FF2B5EF4-FFF2-40B4-BE49-F238E27FC236}">
                <a16:creationId xmlns:a16="http://schemas.microsoft.com/office/drawing/2014/main" id="{41AEF637-3955-0B02-AB85-FAD9E84D44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7387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254825" y="626250"/>
            <a:ext cx="3366900" cy="3891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4207975" y="1510600"/>
            <a:ext cx="4047900" cy="21222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18900044" scaled="0"/>
        </a:gra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 rot="5400000">
            <a:off x="260250" y="1428700"/>
            <a:ext cx="1750800" cy="2286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2475275" y="2003875"/>
            <a:ext cx="5813400" cy="668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None/>
              <a:defRPr sz="44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475275" y="2769050"/>
            <a:ext cx="5813400" cy="370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8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800"/>
              </a:spcBef>
              <a:spcAft>
                <a:spcPts val="8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 rot="5400000">
            <a:off x="163900" y="578775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1044350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4884415" y="1468375"/>
            <a:ext cx="3367500" cy="289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marL="914400" lvl="1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Dark background">
  <p:cSld name="BLANK_1">
    <p:bg>
      <p:bgPr>
        <a:gradFill>
          <a:gsLst>
            <a:gs pos="0">
              <a:schemeClr val="accent5"/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/>
          <p:nvPr/>
        </p:nvSpPr>
        <p:spPr>
          <a:xfrm rot="5400000">
            <a:off x="163900" y="2091300"/>
            <a:ext cx="633300" cy="9609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3" name="Google Shape;6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44475" y="742575"/>
            <a:ext cx="7207500" cy="63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Red Hat Display"/>
              <a:buNone/>
              <a:defRPr sz="3200" b="1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44475" y="1468375"/>
            <a:ext cx="72075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lvl="1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lvl="2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lvl="3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lvl="4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lvl="5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lvl="6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●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lvl="7" indent="-381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ed Hat Text"/>
              <a:buChar char="○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lvl="8" indent="-3810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Red Hat Text"/>
              <a:buChar char="■"/>
              <a:defRPr sz="2400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algn="ctr" rtl="0">
              <a:buNone/>
              <a:defRPr sz="1300" b="1">
                <a:solidFill>
                  <a:schemeClr val="dk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7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OKy8rFRgy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johnsmith88/heart-disease-datase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ctrTitle"/>
          </p:nvPr>
        </p:nvSpPr>
        <p:spPr>
          <a:xfrm>
            <a:off x="3291839" y="1740134"/>
            <a:ext cx="5552758" cy="286542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br>
              <a:rPr lang="en-US" sz="1200" dirty="0"/>
            </a:br>
            <a:r>
              <a:rPr lang="en-US" sz="1200" dirty="0"/>
              <a:t>Course: CS5593 – Online Sections 995-999, Data Mining</a:t>
            </a:r>
            <a:br>
              <a:rPr lang="en-US" sz="1200" dirty="0"/>
            </a:br>
            <a:r>
              <a:rPr lang="en-US" sz="1200" dirty="0"/>
              <a:t>Semester: Fall 2024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Heart Disease Prediction and Patient Segmentation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Students: Ferial </a:t>
            </a:r>
            <a:r>
              <a:rPr lang="en-US" sz="1200" dirty="0" err="1"/>
              <a:t>NajianTabriz</a:t>
            </a:r>
            <a:r>
              <a:rPr lang="en-US" sz="1200" dirty="0"/>
              <a:t>, </a:t>
            </a:r>
            <a:r>
              <a:rPr lang="en-US" sz="1200" dirty="0" err="1"/>
              <a:t>Subankar</a:t>
            </a:r>
            <a:r>
              <a:rPr lang="en-US" sz="1200" dirty="0"/>
              <a:t> Chowdhury, Ujwala Vasireddy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Professor: Dr. Le Gruenwald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YouTube link: </a:t>
            </a:r>
            <a:r>
              <a:rPr lang="en-US" sz="1200" dirty="0">
                <a:hlinkClick r:id="rId3"/>
              </a:rPr>
              <a:t>https://youtu.be/kOKy8rFRgyU</a:t>
            </a:r>
            <a:br>
              <a:rPr lang="en-US" sz="1200" dirty="0"/>
            </a:br>
            <a:br>
              <a:rPr lang="en-US" sz="1200" dirty="0"/>
            </a:br>
            <a:endParaRPr sz="1200" dirty="0"/>
          </a:p>
        </p:txBody>
      </p:sp>
      <p:pic>
        <p:nvPicPr>
          <p:cNvPr id="43010" name="Picture 2" descr="Premium Vector | Vector Design Health Statistics Icon Style">
            <a:extLst>
              <a:ext uri="{FF2B5EF4-FFF2-40B4-BE49-F238E27FC236}">
                <a16:creationId xmlns:a16="http://schemas.microsoft.com/office/drawing/2014/main" id="{06FDA610-F0B1-8B1D-B273-3D0B876292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19" b="99840" l="319" r="100000">
                        <a14:foregroundMark x1="17891" y1="13099" x2="17891" y2="13099"/>
                        <a14:foregroundMark x1="32109" y1="18690" x2="32109" y2="18690"/>
                        <a14:foregroundMark x1="46326" y1="27636" x2="46326" y2="27636"/>
                        <a14:foregroundMark x1="51438" y1="38818" x2="51438" y2="38818"/>
                        <a14:foregroundMark x1="56230" y1="57348" x2="56230" y2="57348"/>
                        <a14:foregroundMark x1="49681" y1="62620" x2="49681" y2="62620"/>
                        <a14:foregroundMark x1="43610" y1="64217" x2="43610" y2="64217"/>
                        <a14:foregroundMark x1="37700" y1="68211" x2="37700" y2="68211"/>
                        <a14:foregroundMark x1="62460" y1="62300" x2="62460" y2="62300"/>
                        <a14:foregroundMark x1="57348" y1="73323" x2="57348" y2="73323"/>
                        <a14:backgroundMark x1="34345" y1="43770" x2="34345" y2="4377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44" y="1664494"/>
            <a:ext cx="1814512" cy="1814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6" name="Picture 8" descr="University of Oklahoma | INTO Study">
            <a:extLst>
              <a:ext uri="{FF2B5EF4-FFF2-40B4-BE49-F238E27FC236}">
                <a16:creationId xmlns:a16="http://schemas.microsoft.com/office/drawing/2014/main" id="{06BA2C1A-E87D-9A97-70EB-9C2AD4DAD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106" y="732843"/>
            <a:ext cx="3088480" cy="1000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9A16057-8286-FB0C-F64E-D8910EF5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3A36C816-6041-90E5-AA9B-1E7D863EF048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4E4A7FF0-6809-A4A5-A63A-100F0E4464A3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B07EC98F-B77C-DE3A-C8A7-05D409C13EDC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977E58E5-1227-9AB4-0109-B9A9BF6AEF89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FFC00A20-8865-CE4A-49C2-FD38F5B3D708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EF37BB2E-D397-C3C2-6552-8C8F3A33166D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17A42128-01E8-2A30-9844-4E96DB5BA0C5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79F3B384-DFCC-9C31-C200-20A56A754C00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3CEE8644-A128-C75E-B7D4-299B76F7A487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9CA212F6-527B-217B-6097-D3A0543AC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1992099-E92E-51BA-AC58-52E99A0DEE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2802" y="886208"/>
            <a:ext cx="765227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Notable Studies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Alousafat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(2020):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Analyzed machine learning classifiers (Decision Trees, SVM, k-NN, Neural Networks). Focus on model performance; lacks patient segmentation.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 et al. (2021):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supervised learning algorithms (Logistic Regression, Random Forest, etc.). Emphasized ensemble methods but didn’t include patient segmentation or clinical tools.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Bhatla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Jyoti (2012):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Naïve Bayes, Decision Trees, and Neural Networks. Focused on preprocessing but lacked interactive tools for healthcare professionals.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Chandrasekhar &amp;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Peddakrishna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(2023):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Hybrid models with Genetic Algorithms for feature selection. Focused on performance, but no emphasis on clinical implementation.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Dey &amp;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Bauratx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(2014):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Evaluated algorithms like SVM and k-NN. Focused on efficiency and accuracy but did not address patient segmentation or tool integration.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Soni et al. (2011):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Discussed clustering and classification. Acknowledged importance of clustering but didn’t segment patients or provide visualizations.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5850788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A9BEC17-124C-67EA-1896-86A41E4CC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87490488-2B5A-57F0-E491-7C6604E5B19E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263FB16B-45CE-3F1F-52C3-E7DF457D48FA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97E706ED-7D99-2D4C-173F-15945EC6C10B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CC410480-A747-1A06-BB73-C9EDB57CF7C1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46D588F6-4065-150A-42F8-6E96B175D75C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D4A6022E-BBDD-4F65-079F-DCE7F7663D94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A1A276F2-E721-978C-A338-63A28E0357F1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61BA2EB4-A5E8-9937-8572-DDF13C55BC2E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FC3C3697-2858-14E3-950B-ED13321FA3D7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09E75C01-A407-ED03-9221-CFB99BE79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B2249CE1-F4F5-B7FC-9CEA-14B3882311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2802" y="892350"/>
            <a:ext cx="765227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400" b="1" dirty="0">
                <a:solidFill>
                  <a:schemeClr val="accent4"/>
                </a:solidFill>
                <a:latin typeface="Arial" panose="020B0604020202020204" pitchFamily="34" charset="0"/>
              </a:rPr>
              <a:t>Gaps Identified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segmentation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uncover hidden trends and enable personalized risk management.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Absence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interfaces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tools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clinical application, limiting practical adoption.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better integration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models with visualization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support decision-making.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87855719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6D1CB-57ED-DCA3-7093-FE3CDE62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057A-9663-949F-B8EC-D8AB5C0A5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083" y="2237700"/>
            <a:ext cx="5813400" cy="668100"/>
          </a:xfrm>
        </p:spPr>
        <p:txBody>
          <a:bodyPr/>
          <a:lstStyle/>
          <a:p>
            <a:r>
              <a:rPr lang="en-IN" dirty="0"/>
              <a:t>Flowchart</a:t>
            </a: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245ED1B5-040C-37F3-56D5-D1B8047D1DD2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4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637922524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>
          <a:extLst>
            <a:ext uri="{FF2B5EF4-FFF2-40B4-BE49-F238E27FC236}">
              <a16:creationId xmlns:a16="http://schemas.microsoft.com/office/drawing/2014/main" id="{23435104-73DB-48FC-26D5-78288455B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7;p13">
            <a:extLst>
              <a:ext uri="{FF2B5EF4-FFF2-40B4-BE49-F238E27FC236}">
                <a16:creationId xmlns:a16="http://schemas.microsoft.com/office/drawing/2014/main" id="{64E43A93-48DE-AE49-D7DB-17E1353E7EE3}"/>
              </a:ext>
            </a:extLst>
          </p:cNvPr>
          <p:cNvGrpSpPr/>
          <p:nvPr/>
        </p:nvGrpSpPr>
        <p:grpSpPr>
          <a:xfrm>
            <a:off x="575757" y="2471838"/>
            <a:ext cx="233377" cy="199823"/>
            <a:chOff x="912642" y="989345"/>
            <a:chExt cx="277665" cy="237743"/>
          </a:xfrm>
        </p:grpSpPr>
        <p:sp>
          <p:nvSpPr>
            <p:cNvPr id="5" name="Google Shape;88;p13">
              <a:extLst>
                <a:ext uri="{FF2B5EF4-FFF2-40B4-BE49-F238E27FC236}">
                  <a16:creationId xmlns:a16="http://schemas.microsoft.com/office/drawing/2014/main" id="{FCFCA0FD-DD64-F0DF-5FBB-88C069D67485}"/>
                </a:ext>
              </a:extLst>
            </p:cNvPr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9;p13">
              <a:extLst>
                <a:ext uri="{FF2B5EF4-FFF2-40B4-BE49-F238E27FC236}">
                  <a16:creationId xmlns:a16="http://schemas.microsoft.com/office/drawing/2014/main" id="{EF2E5808-1515-F591-0AC7-A8A81A24D487}"/>
                </a:ext>
              </a:extLst>
            </p:cNvPr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0;p13">
              <a:extLst>
                <a:ext uri="{FF2B5EF4-FFF2-40B4-BE49-F238E27FC236}">
                  <a16:creationId xmlns:a16="http://schemas.microsoft.com/office/drawing/2014/main" id="{979B5729-CEDF-4927-08F1-C1AD5B443C1C}"/>
                </a:ext>
              </a:extLst>
            </p:cNvPr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;p13">
              <a:extLst>
                <a:ext uri="{FF2B5EF4-FFF2-40B4-BE49-F238E27FC236}">
                  <a16:creationId xmlns:a16="http://schemas.microsoft.com/office/drawing/2014/main" id="{546C2A00-7DAD-1B9F-F730-12D4A4F08DB4}"/>
                </a:ext>
              </a:extLst>
            </p:cNvPr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0958C45-8EB6-EEEB-EDD5-FDE6B202164D}"/>
              </a:ext>
            </a:extLst>
          </p:cNvPr>
          <p:cNvSpPr/>
          <p:nvPr/>
        </p:nvSpPr>
        <p:spPr>
          <a:xfrm>
            <a:off x="634102" y="660996"/>
            <a:ext cx="1812228" cy="103472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Input Sources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Manual Input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Batch Upload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9751F7-EAF6-2346-3E34-F3CCF0AEC9A4}"/>
              </a:ext>
            </a:extLst>
          </p:cNvPr>
          <p:cNvSpPr/>
          <p:nvPr/>
        </p:nvSpPr>
        <p:spPr>
          <a:xfrm>
            <a:off x="2453325" y="1739604"/>
            <a:ext cx="3168807" cy="146446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Data Preprocessing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Handle Missing Values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Encode Categorical Variables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Normalize Continuous Variables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Remove Outliers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C5BB6C8-076C-2B8C-BFC5-30BA884D3566}"/>
              </a:ext>
            </a:extLst>
          </p:cNvPr>
          <p:cNvSpPr/>
          <p:nvPr/>
        </p:nvSpPr>
        <p:spPr>
          <a:xfrm>
            <a:off x="5622132" y="3064669"/>
            <a:ext cx="2679657" cy="130279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  <a:p>
            <a:pPr algn="ctr"/>
            <a:r>
              <a:rPr lang="en-US" sz="1300" dirty="0"/>
              <a:t>Predictive Modeling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Logistic Regression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Decision Trees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K-Nearest Neighbors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Model Outputs</a:t>
            </a:r>
          </a:p>
          <a:p>
            <a:pPr algn="ctr"/>
            <a:r>
              <a:rPr lang="en-US" sz="1300" dirty="0"/>
              <a:t>(</a:t>
            </a:r>
            <a:r>
              <a:rPr lang="en-US" sz="1100" dirty="0"/>
              <a:t>Risk Scores: High, Low) </a:t>
            </a:r>
          </a:p>
          <a:p>
            <a:pPr algn="ctr"/>
            <a:endParaRPr lang="en-US" sz="1300" dirty="0"/>
          </a:p>
        </p:txBody>
      </p:sp>
      <p:pic>
        <p:nvPicPr>
          <p:cNvPr id="15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105A51EE-C1F5-D56A-814D-C8A2F8D6F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AEB61F4-C199-862B-713C-C8CD5DE803FF}"/>
              </a:ext>
            </a:extLst>
          </p:cNvPr>
          <p:cNvCxnSpPr>
            <a:cxnSpLocks/>
          </p:cNvCxnSpPr>
          <p:nvPr/>
        </p:nvCxnSpPr>
        <p:spPr>
          <a:xfrm>
            <a:off x="1540216" y="2561890"/>
            <a:ext cx="9072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6FCAAB3-5DE1-48E7-7EC4-DC4C721212B9}"/>
              </a:ext>
            </a:extLst>
          </p:cNvPr>
          <p:cNvCxnSpPr>
            <a:cxnSpLocks/>
          </p:cNvCxnSpPr>
          <p:nvPr/>
        </p:nvCxnSpPr>
        <p:spPr>
          <a:xfrm>
            <a:off x="3882630" y="3758388"/>
            <a:ext cx="1739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4A9B44-F0EE-7CDE-6E98-43ED8E7AD951}"/>
              </a:ext>
            </a:extLst>
          </p:cNvPr>
          <p:cNvCxnSpPr>
            <a:cxnSpLocks/>
          </p:cNvCxnSpPr>
          <p:nvPr/>
        </p:nvCxnSpPr>
        <p:spPr>
          <a:xfrm>
            <a:off x="1540216" y="1639692"/>
            <a:ext cx="0" cy="93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427985-F3A8-C6C2-E61D-A1342117D45E}"/>
              </a:ext>
            </a:extLst>
          </p:cNvPr>
          <p:cNvCxnSpPr>
            <a:cxnSpLocks/>
          </p:cNvCxnSpPr>
          <p:nvPr/>
        </p:nvCxnSpPr>
        <p:spPr>
          <a:xfrm>
            <a:off x="3882630" y="3204072"/>
            <a:ext cx="0" cy="5543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C4391E-6EE1-E879-EF41-BCF6E81B1FB2}"/>
              </a:ext>
            </a:extLst>
          </p:cNvPr>
          <p:cNvSpPr txBox="1"/>
          <p:nvPr/>
        </p:nvSpPr>
        <p:spPr>
          <a:xfrm>
            <a:off x="7438623" y="4367463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Continuation</a:t>
            </a:r>
          </a:p>
        </p:txBody>
      </p:sp>
    </p:spTree>
    <p:extLst>
      <p:ext uri="{BB962C8B-B14F-4D97-AF65-F5344CB8AC3E}">
        <p14:creationId xmlns:p14="http://schemas.microsoft.com/office/powerpoint/2010/main" val="1360886587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>
          <a:extLst>
            <a:ext uri="{FF2B5EF4-FFF2-40B4-BE49-F238E27FC236}">
              <a16:creationId xmlns:a16="http://schemas.microsoft.com/office/drawing/2014/main" id="{BF605F59-580A-3A1C-F12C-61E0BDA19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87;p13">
            <a:extLst>
              <a:ext uri="{FF2B5EF4-FFF2-40B4-BE49-F238E27FC236}">
                <a16:creationId xmlns:a16="http://schemas.microsoft.com/office/drawing/2014/main" id="{13CD6308-4B92-82D6-2723-089B33F85620}"/>
              </a:ext>
            </a:extLst>
          </p:cNvPr>
          <p:cNvGrpSpPr/>
          <p:nvPr/>
        </p:nvGrpSpPr>
        <p:grpSpPr>
          <a:xfrm>
            <a:off x="575757" y="2471838"/>
            <a:ext cx="233377" cy="199823"/>
            <a:chOff x="912642" y="989345"/>
            <a:chExt cx="277665" cy="237743"/>
          </a:xfrm>
        </p:grpSpPr>
        <p:sp>
          <p:nvSpPr>
            <p:cNvPr id="5" name="Google Shape;88;p13">
              <a:extLst>
                <a:ext uri="{FF2B5EF4-FFF2-40B4-BE49-F238E27FC236}">
                  <a16:creationId xmlns:a16="http://schemas.microsoft.com/office/drawing/2014/main" id="{88BDC1C8-0603-DC96-C904-188EE22B8922}"/>
                </a:ext>
              </a:extLst>
            </p:cNvPr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9;p13">
              <a:extLst>
                <a:ext uri="{FF2B5EF4-FFF2-40B4-BE49-F238E27FC236}">
                  <a16:creationId xmlns:a16="http://schemas.microsoft.com/office/drawing/2014/main" id="{BD9325E8-3D8F-748C-4D46-A507D1DAFF7E}"/>
                </a:ext>
              </a:extLst>
            </p:cNvPr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0;p13">
              <a:extLst>
                <a:ext uri="{FF2B5EF4-FFF2-40B4-BE49-F238E27FC236}">
                  <a16:creationId xmlns:a16="http://schemas.microsoft.com/office/drawing/2014/main" id="{BA487A27-7EB2-529D-200C-AAB65B64BE03}"/>
                </a:ext>
              </a:extLst>
            </p:cNvPr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91;p13">
              <a:extLst>
                <a:ext uri="{FF2B5EF4-FFF2-40B4-BE49-F238E27FC236}">
                  <a16:creationId xmlns:a16="http://schemas.microsoft.com/office/drawing/2014/main" id="{AEC31FCC-9B62-16BD-6D8B-9FB7C1F47BC4}"/>
                </a:ext>
              </a:extLst>
            </p:cNvPr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2713E4-6184-8E5C-A011-F64080422B8C}"/>
              </a:ext>
            </a:extLst>
          </p:cNvPr>
          <p:cNvSpPr/>
          <p:nvPr/>
        </p:nvSpPr>
        <p:spPr>
          <a:xfrm>
            <a:off x="575758" y="660997"/>
            <a:ext cx="2829180" cy="13138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/>
          </a:p>
          <a:p>
            <a:pPr algn="ctr"/>
            <a:endParaRPr lang="en-US" sz="1300" dirty="0"/>
          </a:p>
          <a:p>
            <a:pPr algn="ctr"/>
            <a:r>
              <a:rPr lang="en-US" sz="1300" dirty="0"/>
              <a:t>Patient Segmentation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K-Means Clustering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Elbow Method (K = 4)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Cluster Analysis Outputs</a:t>
            </a:r>
          </a:p>
          <a:p>
            <a:pPr algn="ctr"/>
            <a:r>
              <a:rPr lang="en-US" sz="1300" dirty="0"/>
              <a:t>(</a:t>
            </a:r>
            <a:r>
              <a:rPr lang="en-US" sz="1100" dirty="0"/>
              <a:t>Cluster 1: High Risk, Cluster 0: Low Risk</a:t>
            </a:r>
          </a:p>
          <a:p>
            <a:pPr algn="ctr"/>
            <a:endParaRPr lang="en-US" sz="1300" dirty="0"/>
          </a:p>
          <a:p>
            <a:pPr algn="ctr"/>
            <a:endParaRPr lang="en-US" sz="13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EA074A-255D-EC46-9F4A-6D5441FC4EDD}"/>
              </a:ext>
            </a:extLst>
          </p:cNvPr>
          <p:cNvSpPr/>
          <p:nvPr/>
        </p:nvSpPr>
        <p:spPr>
          <a:xfrm>
            <a:off x="2978777" y="2000518"/>
            <a:ext cx="2768991" cy="13741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Visualization Layer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Dynamic Charts (Risk Predictions, Cluster Distributions)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PCA Scatter Plots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Confusion Matrix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FFB78D6-93F0-82FD-9EEA-0961997EAF97}"/>
              </a:ext>
            </a:extLst>
          </p:cNvPr>
          <p:cNvSpPr/>
          <p:nvPr/>
        </p:nvSpPr>
        <p:spPr>
          <a:xfrm>
            <a:off x="5859378" y="2887579"/>
            <a:ext cx="2768993" cy="167238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/>
              <a:t>Recommendations Layer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High-Risk Clusters:</a:t>
            </a:r>
          </a:p>
          <a:p>
            <a:pPr algn="ctr">
              <a:buClr>
                <a:schemeClr val="bg1"/>
              </a:buClr>
            </a:pPr>
            <a:r>
              <a:rPr lang="en-US" sz="1300" dirty="0"/>
              <a:t>(</a:t>
            </a:r>
            <a:r>
              <a:rPr lang="en-US" sz="1100" dirty="0"/>
              <a:t>Dietary Adjustments, Regular Monitoring, Physical Activity)</a:t>
            </a:r>
          </a:p>
          <a:p>
            <a:pPr marL="285750" indent="-285750" algn="ctr"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300" dirty="0"/>
              <a:t>Low-Risk Clusters:</a:t>
            </a:r>
          </a:p>
          <a:p>
            <a:pPr algn="ctr"/>
            <a:r>
              <a:rPr lang="en-US" sz="1100" dirty="0"/>
              <a:t>(Maintain Healthy Habits, Regular Check-Ups)</a:t>
            </a:r>
          </a:p>
        </p:txBody>
      </p:sp>
      <p:pic>
        <p:nvPicPr>
          <p:cNvPr id="15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AAF93020-D899-B464-5B89-CACD2F288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B20429-12C2-0584-99E7-B99CC7F837EC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840832" y="2687577"/>
            <a:ext cx="11379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3B30B6-698B-DEAA-8CDA-A00B0FD5B7C1}"/>
              </a:ext>
            </a:extLst>
          </p:cNvPr>
          <p:cNvCxnSpPr>
            <a:cxnSpLocks/>
          </p:cNvCxnSpPr>
          <p:nvPr/>
        </p:nvCxnSpPr>
        <p:spPr>
          <a:xfrm>
            <a:off x="4363273" y="3826567"/>
            <a:ext cx="14961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515972-7A2A-2EDB-B214-5BAEE616EFCF}"/>
              </a:ext>
            </a:extLst>
          </p:cNvPr>
          <p:cNvCxnSpPr>
            <a:cxnSpLocks/>
          </p:cNvCxnSpPr>
          <p:nvPr/>
        </p:nvCxnSpPr>
        <p:spPr>
          <a:xfrm>
            <a:off x="1840832" y="1855431"/>
            <a:ext cx="0" cy="832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9B05B1-8B52-DC66-65FD-DE741E3549F9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4363273" y="3374635"/>
            <a:ext cx="0" cy="451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1135691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6F64B-0B91-4CBB-941D-416398683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083" y="2237700"/>
            <a:ext cx="5813400" cy="668100"/>
          </a:xfrm>
        </p:spPr>
        <p:txBody>
          <a:bodyPr/>
          <a:lstStyle/>
          <a:p>
            <a:r>
              <a:rPr lang="en-IN" dirty="0"/>
              <a:t>Dataset</a:t>
            </a: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3C1077A7-BDB8-D82E-70E5-674133EE1649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5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221296554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30B4E4A4-18F1-C625-1CDA-26D1B63B7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91A7EA04-62CB-5B4A-446C-3F14E72529C2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D64DBC1D-845A-5512-79DF-8C222B562CDF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70485F2E-BBCB-9FE8-1017-8DF9FC4711FA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5B5CDA01-8DF8-20B1-28A2-364CFB42ACE1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E31FB365-10DA-8C7B-25DF-354CC3D8DF1F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64D25E39-9285-BA1E-315B-5E9C9D6756AE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DCFFD3D5-A637-CB05-FA27-61CCAAAEFAD6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D294F633-ADFB-8021-4D67-3DC49D33E0D2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A61462DE-15DC-7155-3678-D88921950A04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0C185B6-9C8C-9D88-854D-B182AF0ED6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6232" y="494258"/>
            <a:ext cx="767214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400" b="1" dirty="0">
                <a:solidFill>
                  <a:schemeClr val="accent4"/>
                </a:solidFill>
              </a:rPr>
              <a:t>UCI Machine Learning Repository</a:t>
            </a:r>
            <a:endParaRPr lang="nn-NO" sz="1400" b="1" dirty="0">
              <a:solidFill>
                <a:schemeClr val="accent4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nn-NO" sz="1200" dirty="0">
                <a:solidFill>
                  <a:srgbClr val="6611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https://www.kaggle.com/datasets/johnsmith88/heart-disease-dataset</a:t>
            </a:r>
            <a:endParaRPr lang="nn-NO" sz="1200" dirty="0">
              <a:solidFill>
                <a:srgbClr val="6611CC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400" b="1" dirty="0">
                <a:solidFill>
                  <a:schemeClr val="accent4"/>
                </a:solidFill>
                <a:latin typeface="Arial" panose="020B0604020202020204" pitchFamily="34" charset="0"/>
              </a:rPr>
              <a:t>Dataset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Age of the patient (years)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Sex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Gender (1 = male, 0 = female)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Chest Pain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Four types of chest pain (Typical, Atypical, Non-anginal, Asymptomatic)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Resting Blood Pressure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Measured in mm Hg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Serum Cholesterol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Measured in mg/dl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Fasting Blood Sugar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Indicator if fasting blood sugar &gt; 120 mg/dl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Resting ECG Results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Normal or abnormal electrocardiogram results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Heart Rate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Highest heart rate achieved during exercise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Exercise-Induced Angina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Whether exercise triggers angina (1 = yes, 0 = no)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Oldpeak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Measure of ST depression induced by exercise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Slope of Peak Exercise ST Segment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Describes exercise-induced ST segment slope (Upsloping, Flat,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Downsloping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 Vessels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major blood vessels visualized by fluoroscopy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FFC000"/>
              </a:buClr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Thalassemia (Thal)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Blood disorder status (Normal, Fixed defect, Reversible defect)</a:t>
            </a:r>
          </a:p>
          <a:p>
            <a:pPr marL="28575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Presence of heart disease (1 = presence, 0 = absence)</a:t>
            </a:r>
          </a:p>
        </p:txBody>
      </p:sp>
      <p:pic>
        <p:nvPicPr>
          <p:cNvPr id="5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ABA0360A-EF69-F332-0ADC-D4F5108C8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05063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0514B-BC73-B809-A042-E27B53C86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C5F2F-CBFD-C61C-2DF4-0FEE02B9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083" y="2237700"/>
            <a:ext cx="5813400" cy="668100"/>
          </a:xfrm>
        </p:spPr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B105DF78-4569-8C6C-03E7-E446ADF17414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6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42101902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5F90D9DC-F32F-AAFA-C1B4-84C41947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14F674DC-E08D-113D-03B7-C17E96E979F0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D635A369-7E29-0991-8033-3A34774E5FAA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3F26C2C3-DF1A-39B7-AC26-E55109BB85FC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14A8C0EE-C387-CDF1-BCC1-736BF08A543B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2A91787C-F693-B7B9-0B41-D6496D4D8A6D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F282264E-624A-AEBA-26D5-1B6E91188C72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213D0F7F-E793-A7D7-F6B0-138AC275F2CE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DC3A62F8-65A2-8401-40F8-9462E5316F5C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32FCD7E3-BB8A-B66F-5FC9-65E70148A9FF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D8AEBD8B-06CF-3C62-1586-9F29D2CDE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F5048B89-00A1-F2BB-1E4C-3FC954464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6647" y="1144304"/>
            <a:ext cx="752507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Red Hat Text"/>
              <a:buNone/>
            </a:pPr>
            <a:r>
              <a:rPr lang="en-US" altLang="en-US" sz="1500" b="1" dirty="0">
                <a:solidFill>
                  <a:schemeClr val="accent4"/>
                </a:solidFill>
                <a:latin typeface="+mn-lt"/>
              </a:rPr>
              <a:t>Methods for Data Entry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Red Hat Text"/>
              <a:buNone/>
            </a:pPr>
            <a:r>
              <a:rPr lang="en-US" sz="1500" b="1" dirty="0">
                <a:latin typeface="+mn-lt"/>
              </a:rPr>
              <a:t>Batch Input:</a:t>
            </a:r>
            <a:endParaRPr lang="en-US" sz="1500" dirty="0"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Users can upload a CSV file with multiple patient records.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Enables processing of large datasets for predictions and segmentation.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Ideal for healthcare providers managing multiple patients at once.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500" b="1" dirty="0"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solidFill>
                  <a:schemeClr val="tx1"/>
                </a:solidFill>
                <a:latin typeface="+mn-lt"/>
              </a:rPr>
              <a:t>Manual Input: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Allows entry of a single patient's details.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Provides immediate heart disease risk prediction and segmentation results.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Suitable for individual patient assessments.</a:t>
            </a:r>
            <a:endParaRPr lang="en-US" sz="1500" b="1" dirty="0"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500" b="1" dirty="0"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Red Hat Text"/>
              <a:buNone/>
            </a:pPr>
            <a:r>
              <a:rPr lang="en-US" altLang="en-US" sz="1500" b="1" dirty="0">
                <a:solidFill>
                  <a:schemeClr val="accent4"/>
                </a:solidFill>
                <a:latin typeface="+mn-lt"/>
              </a:rPr>
              <a:t>Key Benefits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Dual-mode flexibility for diverse healthcare needs.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Efficient handling of both individual and large-scale patient data.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Red Hat Text"/>
              <a:buNone/>
            </a:pPr>
            <a:endParaRPr lang="en-US" altLang="en-US" sz="1500" dirty="0">
              <a:solidFill>
                <a:schemeClr val="tx1"/>
              </a:solidFill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15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7216822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24B6B41-CEC1-E239-4F2E-91619E71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85DFAC21-FBE1-934C-19C3-114C06E05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0001" y="906200"/>
            <a:ext cx="7525075" cy="3679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solidFill>
                  <a:schemeClr val="accent4"/>
                </a:solidFill>
                <a:latin typeface="+mn-lt"/>
              </a:rPr>
              <a:t>Preprocessing Layer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latin typeface="+mn-lt"/>
              </a:rPr>
              <a:t>Key Benefits</a:t>
            </a:r>
            <a:r>
              <a:rPr lang="en-US" sz="1500" dirty="0">
                <a:latin typeface="+mn-lt"/>
              </a:rPr>
              <a:t>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Categorical Variable Encoding</a:t>
            </a:r>
            <a:r>
              <a:rPr lang="en-US" sz="1400" dirty="0"/>
              <a:t>: One-hot encoding for gender, chest pain type, etc.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Continuous Variable Normalization</a:t>
            </a:r>
            <a:r>
              <a:rPr lang="en-US" sz="1400" dirty="0"/>
              <a:t>: Standardization for consistent analysis.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Outlier Removal</a:t>
            </a:r>
            <a:r>
              <a:rPr lang="en-US" sz="1400" dirty="0"/>
              <a:t>: Interquartile Range (IQR) method to enhance data quality.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Missing Values</a:t>
            </a:r>
            <a:r>
              <a:rPr lang="en-US" sz="1400" dirty="0"/>
              <a:t>: Imputation methods to preserve data integrity.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500" dirty="0"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solidFill>
                  <a:schemeClr val="accent4"/>
                </a:solidFill>
                <a:latin typeface="+mn-lt"/>
              </a:rPr>
              <a:t>Prediction Module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Algorithms Used</a:t>
            </a:r>
            <a:r>
              <a:rPr lang="en-US" sz="1400" dirty="0"/>
              <a:t>: Decision Tree &amp; Logistic Regression (implemented from scratch).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Key Features</a:t>
            </a:r>
            <a:r>
              <a:rPr lang="en-US" sz="1400" dirty="0"/>
              <a:t>: Focus on 7 important features (cp, </a:t>
            </a:r>
            <a:r>
              <a:rPr lang="en-US" sz="1400" dirty="0" err="1"/>
              <a:t>thal</a:t>
            </a:r>
            <a:r>
              <a:rPr lang="en-US" sz="1400" dirty="0"/>
              <a:t>, ca, </a:t>
            </a:r>
            <a:r>
              <a:rPr lang="en-US" sz="1400" dirty="0" err="1"/>
              <a:t>oldpeak</a:t>
            </a:r>
            <a:r>
              <a:rPr lang="en-US" sz="1400" dirty="0"/>
              <a:t>, age, </a:t>
            </a:r>
            <a:r>
              <a:rPr lang="en-US" sz="1400" dirty="0" err="1"/>
              <a:t>thalach</a:t>
            </a:r>
            <a:r>
              <a:rPr lang="en-US" sz="1400" dirty="0"/>
              <a:t>, cholesterol).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Real-Time Prediction</a:t>
            </a:r>
            <a:r>
              <a:rPr lang="en-US" sz="1400" dirty="0"/>
              <a:t>: Immediate risk prediction with fewer features.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Batch Prediction</a:t>
            </a:r>
            <a:r>
              <a:rPr lang="en-US" sz="1400" dirty="0"/>
              <a:t>: Process large datasets with important feature highlights.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8231B58C-912C-1915-3BCA-C9D2F7FFDB0B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ECE8DF6C-CA46-8683-5D13-F10F4025D642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49AFF3E0-80E8-5EEA-45FA-5713C41DCA85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44F73A8A-A2A7-DF49-3325-3FDECA1D1049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987F1F13-0215-9278-F802-BD5306F00D53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A315928D-1A80-3311-9092-8FC4BB9A82A8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9A76FA99-96B5-65BA-615A-200B1A291507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0155FA55-00C7-40F2-2ED6-9ED8132972C1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6AB1F6AB-BA41-A512-D212-3DBE298902F4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BAF49AC2-7538-ACD1-94B9-3C48F3C12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8584730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CBC3-DE7E-2568-971D-EBD62F6B5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C797-A0BD-AB2C-0ADF-8FB01D208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75275" y="2237700"/>
            <a:ext cx="5813400" cy="668100"/>
          </a:xfrm>
        </p:spPr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9F9DD29C-3608-91BC-0FD4-B908427EC9D0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51618592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EF88002B-F581-1E14-402B-811467FB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8D7D734-4E7C-51CE-A233-1ED691008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8949" y="944288"/>
            <a:ext cx="8218220" cy="31803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solidFill>
                  <a:schemeClr val="accent4"/>
                </a:solidFill>
                <a:latin typeface="+mj-lt"/>
              </a:rPr>
              <a:t>Patient Segmentation Module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j-lt"/>
              </a:rPr>
              <a:t>Custom K-Means Clustering</a:t>
            </a:r>
            <a:r>
              <a:rPr lang="en-US" sz="1500" dirty="0">
                <a:latin typeface="+mj-lt"/>
              </a:rPr>
              <a:t>: Developed from scratch.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j-lt"/>
              </a:rPr>
              <a:t>Cluster Determination</a:t>
            </a:r>
            <a:r>
              <a:rPr lang="en-US" sz="1500" dirty="0">
                <a:latin typeface="+mj-lt"/>
              </a:rPr>
              <a:t>: Elbow Method to find optimal K.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j-lt"/>
              </a:rPr>
              <a:t>Four Patient Groups</a:t>
            </a:r>
            <a:r>
              <a:rPr lang="en-US" sz="1500" dirty="0">
                <a:latin typeface="+mj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j-lt"/>
              </a:rPr>
              <a:t>Cluster 0</a:t>
            </a:r>
            <a:r>
              <a:rPr lang="en-US" sz="1500" dirty="0">
                <a:latin typeface="+mj-lt"/>
              </a:rPr>
              <a:t>: Older patients with high cholesterol and BP.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j-lt"/>
              </a:rPr>
              <a:t>Cluster 1</a:t>
            </a:r>
            <a:r>
              <a:rPr lang="en-US" sz="1500" dirty="0">
                <a:latin typeface="+mj-lt"/>
              </a:rPr>
              <a:t>: Younger, healthy lifestyle with moderate activity.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j-lt"/>
              </a:rPr>
              <a:t>Cluster 2</a:t>
            </a:r>
            <a:r>
              <a:rPr lang="en-US" sz="1500" dirty="0">
                <a:latin typeface="+mj-lt"/>
              </a:rPr>
              <a:t>: Normal BP and heart rate – routine monitoring.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j-lt"/>
              </a:rPr>
              <a:t>Cluster 3</a:t>
            </a:r>
            <a:r>
              <a:rPr lang="en-US" sz="1500" dirty="0">
                <a:latin typeface="+mj-lt"/>
              </a:rPr>
              <a:t>: Higher </a:t>
            </a:r>
            <a:r>
              <a:rPr lang="en-US" sz="1500" dirty="0" err="1">
                <a:latin typeface="+mj-lt"/>
              </a:rPr>
              <a:t>oldpeak</a:t>
            </a:r>
            <a:r>
              <a:rPr lang="en-US" sz="1500" dirty="0">
                <a:latin typeface="+mj-lt"/>
              </a:rPr>
              <a:t> and risk factors requiring personalized care.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500" dirty="0"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7BD4D61B-E5E3-047B-F394-7E6D71F3C201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233979F1-78D1-E9AD-21BB-44315345C175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7160FCE0-7DA0-8F25-36E0-8C4DDC9008E0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6606AE11-829F-B40C-7C0D-562696FD9D68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E549D50B-E129-CA7A-FE0E-AD0BBCB430B8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FF577DA0-9410-0BDE-D59C-50DDAA60A2AA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C2F71135-6EDC-DC6B-D8DC-9DC0F28DDB39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0E219B5D-40EA-9E99-CC9E-A3CA27C25E05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D79D263F-F68A-77FF-A5DD-C2DCE3C54C40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E180262D-03E5-EC8A-5526-7701DB3D83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669675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D2636B24-2F49-3921-96B9-4CCF73918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678DC109-F475-9729-A79E-2BDB8FDE77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8949" y="660996"/>
            <a:ext cx="8218220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500" dirty="0"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solidFill>
                  <a:schemeClr val="accent4"/>
                </a:solidFill>
                <a:latin typeface="+mj-lt"/>
              </a:rPr>
              <a:t>V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+mj-lt"/>
              </a:rPr>
              <a:t>isualization and Insights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500" b="1" dirty="0">
                <a:latin typeface="+mj-lt"/>
              </a:rPr>
              <a:t>Heart Disease Prediction Metrics</a:t>
            </a:r>
            <a:r>
              <a:rPr lang="en-US" sz="1500" dirty="0">
                <a:latin typeface="+mj-lt"/>
              </a:rPr>
              <a:t>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j-lt"/>
              </a:rPr>
              <a:t>Accuracy, Precision, Recall, F1 Score, Confusion Matrix.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j-lt"/>
              </a:rPr>
              <a:t>Statistical significance tests (Chi-squared test).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j-lt"/>
              </a:rPr>
              <a:t>ROC Curve and AUC for model performance.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500" b="1" dirty="0">
              <a:latin typeface="+mj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latin typeface="+mj-lt"/>
              </a:rPr>
              <a:t>Patient Segmentation Visualizations</a:t>
            </a:r>
            <a:r>
              <a:rPr lang="en-US" sz="1500" dirty="0">
                <a:latin typeface="+mj-lt"/>
              </a:rPr>
              <a:t>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j-lt"/>
              </a:rPr>
              <a:t>PCA scatter plots, Silhouette plots, and Pairwise comparisons.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j-lt"/>
              </a:rPr>
              <a:t>Distribution of categorical features (e.g., chest pain types).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C06B039A-5694-CF4A-DE14-D5E2D4E481B2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426A5D21-6372-A502-55D1-53CDEDB3D0FE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415AB481-0D2A-36B4-73B5-1753FF7BC41F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43F29B4D-4CB2-25CA-642F-27DF245FB95A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5FEE3417-428A-31AB-8AB9-C61F4295C251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CC997AA2-6B60-F4D3-E64C-D48C29D5FB9A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EDF7D6D6-4898-DC1A-3328-3F696B68B210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1E20190C-1E71-A7C1-A661-9E63D0722B87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CD340258-02C6-67E5-AA09-40147AABF63A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C33DD6B6-A282-A8F1-2E2C-58565F8E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89654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28383B3-791C-4BF6-DE9F-9DEC3BC1E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758D92C4-5112-0655-8DD8-50176E1D7D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38949" y="1138721"/>
            <a:ext cx="75327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+mj-lt"/>
              </a:rPr>
              <a:t>User Interface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 err="1"/>
              <a:t>Streamlit</a:t>
            </a:r>
            <a:r>
              <a:rPr lang="en-US" sz="1400" b="1" dirty="0"/>
              <a:t> Interface</a:t>
            </a:r>
            <a:r>
              <a:rPr lang="en-US" sz="1400" dirty="0"/>
              <a:t>: Simple, interactive, and user-friendly.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Input Methods</a:t>
            </a:r>
            <a:r>
              <a:rPr lang="en-US" sz="1400" dirty="0"/>
              <a:t>: Manual entry or batch processing via CSV upload.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Dynamic Visualizations</a:t>
            </a:r>
            <a:r>
              <a:rPr lang="en-US" sz="1400" dirty="0"/>
              <a:t>: Pair plots and feature distribution graphs.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Downloadable Data</a:t>
            </a:r>
            <a:r>
              <a:rPr lang="en-US" sz="1400" dirty="0"/>
              <a:t>: CSV export for segmented data and recommendations.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solidFill>
                  <a:schemeClr val="accent4"/>
                </a:solidFill>
                <a:latin typeface="+mj-lt"/>
              </a:rPr>
              <a:t>Deployment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Current Deployment</a:t>
            </a:r>
            <a:r>
              <a:rPr lang="en-US" sz="1400" dirty="0"/>
              <a:t>: Local </a:t>
            </a:r>
            <a:r>
              <a:rPr lang="en-US" sz="1400" dirty="0" err="1"/>
              <a:t>Streamlit</a:t>
            </a:r>
            <a:r>
              <a:rPr lang="en-US" sz="1400" dirty="0"/>
              <a:t> server for testing and prototyping.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Future Enhancements</a:t>
            </a:r>
            <a:r>
              <a:rPr lang="en-US" sz="1400" dirty="0"/>
              <a:t>: Potential cloud deployment for scalability and wider accessibility.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Benefits of Cloud</a:t>
            </a:r>
            <a:r>
              <a:rPr lang="en-US" sz="1400" dirty="0"/>
              <a:t>: Increased reach, scalability, and efficiency for real-world healthcare settings.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500" b="1" dirty="0">
              <a:solidFill>
                <a:schemeClr val="accent4"/>
              </a:solidFill>
              <a:latin typeface="+mj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6F178E28-23D0-62B2-10E5-9E63EC51A18D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2D65DFB9-9236-C27B-886F-48067FECAFFB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EFC92894-E723-8505-05B0-DFFAB3EF375B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3FA2E8D9-4AD3-F3A7-CC2F-3A98073837E1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75D7B7C5-C9B0-525F-F499-150C751055B4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98F551A0-8AAC-29EE-2D91-3C9CE2380B5A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A2E8A98B-B658-E926-D7C9-C3E222E41615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3AE24D01-F42E-62F3-D42B-C53E7FC25D48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1681CAAF-94E8-A332-5009-3ACBC5AE54BA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A1152DFF-6D59-9ABF-0252-ED4583AD4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497056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2EF7B-8A2A-7BDC-3923-6662C323A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2B84D-5093-8512-57CB-384E61020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083" y="2237700"/>
            <a:ext cx="5813400" cy="668100"/>
          </a:xfrm>
        </p:spPr>
        <p:txBody>
          <a:bodyPr/>
          <a:lstStyle/>
          <a:p>
            <a:r>
              <a:rPr lang="en-IN" dirty="0"/>
              <a:t>Data Preprocessing</a:t>
            </a: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F7E35258-278C-8A10-3245-6EFF3FD0857F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7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466696556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A62B4-58DA-22BB-24DB-8396632D22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582ACE99-A3CC-392A-78D4-9D4F687656C4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0E67A227-05B8-2AC4-5A55-E6D50BB26DC2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A8E52B92-C338-7A78-E184-6CE2D9D8294E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D9641E79-613D-0BC7-F6B2-D5F3AD35EDA0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D9A90A55-0330-5988-0EA9-D2986030FBB8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8927CC89-F12A-0D05-B9A0-257A15824984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205705A1-7B82-B535-71BC-08EB24C58981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089E3197-ED01-A62C-9FB2-BC5F8505EDE1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B3A881B9-B35A-45E6-7920-C1CE54279AEE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EB63F3C1-A07D-68EA-2C71-EFD844E778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465B5004-0C48-26B4-EDA8-01861E5286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941" y="688434"/>
            <a:ext cx="7532773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" panose="020B0604020202020204" pitchFamily="34" charset="0"/>
              </a:rPr>
              <a:t>Importance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Essential for high-quality input data and improved model performance in machine learning.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Key Preprocessing Steps: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Missing Values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No missing data found, ensuring dataset completeness</a:t>
            </a:r>
            <a:endParaRPr lang="en-US" sz="15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Continuous variables (age, cholesterol, heart rate, etc.) standardized to a mean of 0 and standard deviation of 1 for consistent model input.</a:t>
            </a:r>
            <a:endParaRPr lang="en-US" sz="1500" dirty="0"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 Detection and Removal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Extreme values (outliers) exceeding three standard deviations removed, reducing dataset from 1025 to 946 records to improve model accuracy.</a:t>
            </a:r>
            <a:endParaRPr lang="en-US" altLang="en-US" sz="1500" b="1" dirty="0">
              <a:solidFill>
                <a:schemeClr val="accent4"/>
              </a:solidFill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b="1" dirty="0"/>
              <a:t>Outcome</a:t>
            </a:r>
            <a:r>
              <a:rPr lang="en-US" sz="1400" dirty="0"/>
              <a:t>: Clean, reliable dataset ready for machine learning training, ensuring better model performance and efficiency in healthcare analytics.</a:t>
            </a:r>
            <a:endParaRPr lang="en-US" altLang="en-US" sz="1500" b="1" dirty="0">
              <a:solidFill>
                <a:schemeClr val="accent4"/>
              </a:solidFill>
              <a:latin typeface="+mj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720778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73D6-BBA6-710C-BBDE-ECC9D7B33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6C916-54B4-9CBA-4FFD-D764AD172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9019" y="2571750"/>
            <a:ext cx="5813400" cy="668100"/>
          </a:xfrm>
        </p:spPr>
        <p:txBody>
          <a:bodyPr/>
          <a:lstStyle/>
          <a:p>
            <a:r>
              <a:rPr lang="en-US" dirty="0"/>
              <a:t>Exploratory Data Analysis</a:t>
            </a:r>
            <a:endParaRPr lang="en-IN" dirty="0"/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CD3DFB58-0BD8-0034-16B1-EF84852C4656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8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1606204900"/>
      </p:ext>
    </p:extLst>
  </p:cSld>
  <p:clrMapOvr>
    <a:masterClrMapping/>
  </p:clrMapOvr>
  <p:transition spd="med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90307-0904-7D4C-9B0C-8B6E9BB58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2692-5293-8EC5-347E-4DA739B3F8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F78CC38A-2A7B-B8CC-6755-1231AF02E9EF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E6D95A15-0468-D792-720F-B3D017C03113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E9DD6CA8-BAA8-04D9-96AB-3140D30E0EE0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14067343-17D5-0C11-8EEF-7A886D61C953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4EA4A447-D6AC-38BB-D3B8-755DA2133ADE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FBAB3CE9-F7F5-C4C6-46D4-1E5E5AC2B095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A0B90D5C-BF21-8A9F-1E33-EEC1ADF18B05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6EE3AC25-0572-44DC-FBF8-58CC3559358F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B6FE100E-BC7F-0F50-4709-190198109DA3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68D3E193-636D-3BF1-4CDA-9BB24C6C6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FFC2E35F-7C0E-1F3F-0A6C-4752A9B7A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4069" y="1007766"/>
            <a:ext cx="3519288" cy="4183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1600" indent="0">
              <a:buNone/>
            </a:pPr>
            <a:r>
              <a:rPr lang="en-US" sz="1500" b="1" dirty="0">
                <a:solidFill>
                  <a:schemeClr val="accent4"/>
                </a:solidFill>
                <a:latin typeface="+mn-lt"/>
              </a:rPr>
              <a:t>Continuous Data Analysis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n-lt"/>
              </a:rPr>
              <a:t>Histograms of standardized variables </a:t>
            </a:r>
            <a:r>
              <a:rPr lang="en-US" sz="1500" dirty="0">
                <a:latin typeface="+mn-lt"/>
              </a:rPr>
              <a:t>(age, blood pressure, cholesterol, heart rate, </a:t>
            </a:r>
            <a:r>
              <a:rPr lang="en-US" sz="1500" dirty="0" err="1">
                <a:latin typeface="+mn-lt"/>
              </a:rPr>
              <a:t>oldpeak</a:t>
            </a:r>
            <a:r>
              <a:rPr lang="en-US" sz="1500" dirty="0">
                <a:latin typeface="+mn-lt"/>
              </a:rPr>
              <a:t>):</a:t>
            </a:r>
            <a:endParaRPr lang="en-US" altLang="en-US" sz="1500" b="1" dirty="0">
              <a:solidFill>
                <a:schemeClr val="tx1"/>
              </a:solidFill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Normal distribution for most variables.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Right-skewed distribution for </a:t>
            </a:r>
            <a:r>
              <a:rPr lang="en-US" sz="1500" dirty="0" err="1">
                <a:latin typeface="+mn-lt"/>
              </a:rPr>
              <a:t>oldpeak</a:t>
            </a:r>
            <a:r>
              <a:rPr lang="en-US" sz="1500" dirty="0">
                <a:latin typeface="+mn-lt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Insight into data distribution and variability, highlighting trends and outliers.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B107BC-E7FF-8E6F-9C00-C027C727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680"/>
          <a:stretch/>
        </p:blipFill>
        <p:spPr>
          <a:xfrm>
            <a:off x="4413356" y="1153753"/>
            <a:ext cx="4121719" cy="27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6949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A73EA-5C4D-A01D-4EA8-DBA0BE768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6A96B3-A8D4-6FFA-2F29-1CE86B2FC6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150410B6-4C7E-79D1-8D86-228B15A67F1E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A91181CE-D1DC-0399-5FBF-8BCFF75B74C2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4308E7B6-B390-D3A6-655B-9408ADBC42B1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A8556748-4B21-0573-3FE9-5A1D3A80D84C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4D781B91-7C58-19D3-443B-4D5F6CE38C56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72997259-7CE9-01FD-6039-E456F2B65DA7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412DB4E9-3B23-7982-6C90-23D7B222DD2D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65226F7C-F9D7-BD80-DA35-83BCC3CF9A15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C24091E7-CF66-1A7A-7671-064B9B2502AB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29BCDD88-526B-5768-03AB-5253702797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63476866-CF81-0852-E8BB-2FDFE1030C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2802" y="597021"/>
            <a:ext cx="2933359" cy="4421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300" b="1" dirty="0">
                <a:solidFill>
                  <a:schemeClr val="accent4"/>
                </a:solidFill>
              </a:rPr>
              <a:t>Categorical Data Analysis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300" b="1" dirty="0">
                <a:solidFill>
                  <a:schemeClr val="tx1"/>
                </a:solidFill>
                <a:latin typeface="Arial" panose="020B0604020202020204" pitchFamily="34" charset="0"/>
              </a:rPr>
              <a:t>Key Preprocessing Steps: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Visualize categorical variables (sex, chest pain type, fasting blood sugar,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Show diversity in the dataset: higher proportion of male patients and varied distributions in categories like chest pain and thalassemia.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Highlights the need for encoding during preprocessing for accurate modeling.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3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B0D592-2D4D-539A-73BE-D3037CD8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877" y="1226100"/>
            <a:ext cx="4621658" cy="276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897619"/>
      </p:ext>
    </p:extLst>
  </p:cSld>
  <p:clrMapOvr>
    <a:masterClrMapping/>
  </p:clrMapOvr>
  <p:transition spd="med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1072E-48AA-A191-41BA-584C40C2A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EB1A5-294C-F088-1512-27AA62487C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BFC29B4E-933B-55E6-F855-77CF44AF5C08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656667BB-9607-6935-EBEA-B3DF3ACAD8F9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72C4C51D-A928-0929-BA93-885176742F73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ADB254DA-CF2D-2EAD-5F60-93E77808125D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5D1745EB-F1F4-FB99-8502-E7C04445C840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0F1659D9-20AD-A906-8734-4CD9567AF52D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6058E963-B1A3-BE54-57BD-52464695DAB6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1531890E-0318-B9CD-756A-18752BADFDF2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9443229E-4410-6927-B35D-EB9AC9A2571A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2512452F-3891-37AB-1537-01466128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D1BA0E80-C946-137C-4C74-2957107CEA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6157" y="972204"/>
            <a:ext cx="3133395" cy="3849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solidFill>
                  <a:schemeClr val="accent4"/>
                </a:solidFill>
              </a:rPr>
              <a:t>Outlier Detection and Removal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Box Plots: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Visualize continuous features (</a:t>
            </a:r>
            <a:r>
              <a:rPr lang="en-US" sz="1500" dirty="0" err="1"/>
              <a:t>trestbps</a:t>
            </a:r>
            <a:r>
              <a:rPr lang="en-US" sz="1500" dirty="0"/>
              <a:t>, </a:t>
            </a:r>
            <a:r>
              <a:rPr lang="en-US" sz="1500" dirty="0" err="1"/>
              <a:t>chol</a:t>
            </a:r>
            <a:r>
              <a:rPr lang="en-US" sz="1500" dirty="0"/>
              <a:t>) post-outlier removal.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Ensures improved model robustness by removing extreme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Managing outliers is crucial for model accuracy in medical data.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542F63-2CF2-5C49-FDB2-C23060710D4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392"/>
          <a:stretch/>
        </p:blipFill>
        <p:spPr>
          <a:xfrm>
            <a:off x="4079552" y="1226100"/>
            <a:ext cx="4474000" cy="276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92382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BAD76-D27E-DF6D-5906-B6493E491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BD5A39-55DA-A58A-20A7-F66F0C9198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D75DF84F-650F-EC85-BD2A-4F8D472F51EC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A990AC17-1ACC-6A53-E9BB-50D8C63C0EF9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5A4D98EC-B5B0-DE67-1B2D-B57A4AEB17DA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CA41E910-CD6D-20BE-8BFC-4249D3F12726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B3A775C1-88B8-BC36-6F2E-7AE41CAF1308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C480435F-017F-4FD2-38D0-4DF58F13BD23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00F50FAD-805A-5449-1CC5-10B15856B8F8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AD47298A-ED39-5835-8EFA-E91F0A413285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A0355DA9-09D9-98D7-AA04-D68C05E5CE65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BDDF8B42-9309-9E16-8865-2A8243CBE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973899D9-B299-8B49-2418-B51489BB6A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2395" y="660996"/>
            <a:ext cx="3096935" cy="5242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4"/>
                </a:solidFill>
              </a:rPr>
              <a:t>Correlation matrix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400" b="1" dirty="0"/>
              <a:t>Key Findings</a:t>
            </a:r>
            <a:r>
              <a:rPr lang="en-US" sz="1400" dirty="0"/>
              <a:t>: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dirty="0"/>
              <a:t>Strong Positive 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Thalach</a:t>
            </a:r>
            <a:r>
              <a:rPr lang="en-US" sz="1400" dirty="0"/>
              <a:t> &lt;-&gt; Target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dirty="0"/>
              <a:t>Strong Negative Correlation: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Oldpeak</a:t>
            </a:r>
            <a:r>
              <a:rPr lang="en-US" sz="1400" dirty="0"/>
              <a:t> &lt;-&gt; Target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dirty="0"/>
              <a:t>Weaker Correlations: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Features like Age and Chol with the target variable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dirty="0"/>
              <a:t>Identifies critical variables for feature selection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400" dirty="0"/>
              <a:t>Emphasize the value of understanding variable interactions for accurate predictions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71A00E4-A06A-BB67-F731-352D285DA1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167" y="1149573"/>
            <a:ext cx="4390935" cy="295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68285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>
          <a:extLst>
            <a:ext uri="{FF2B5EF4-FFF2-40B4-BE49-F238E27FC236}">
              <a16:creationId xmlns:a16="http://schemas.microsoft.com/office/drawing/2014/main" id="{FCCE6F96-53E8-6456-1302-82E7895F3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87;p13">
            <a:extLst>
              <a:ext uri="{FF2B5EF4-FFF2-40B4-BE49-F238E27FC236}">
                <a16:creationId xmlns:a16="http://schemas.microsoft.com/office/drawing/2014/main" id="{708853DA-DAF0-E333-D548-F571D4D19463}"/>
              </a:ext>
            </a:extLst>
          </p:cNvPr>
          <p:cNvGrpSpPr/>
          <p:nvPr/>
        </p:nvGrpSpPr>
        <p:grpSpPr>
          <a:xfrm>
            <a:off x="575757" y="2471838"/>
            <a:ext cx="233377" cy="199823"/>
            <a:chOff x="912642" y="989345"/>
            <a:chExt cx="277665" cy="237743"/>
          </a:xfrm>
        </p:grpSpPr>
        <p:sp>
          <p:nvSpPr>
            <p:cNvPr id="4" name="Google Shape;88;p13">
              <a:extLst>
                <a:ext uri="{FF2B5EF4-FFF2-40B4-BE49-F238E27FC236}">
                  <a16:creationId xmlns:a16="http://schemas.microsoft.com/office/drawing/2014/main" id="{7FF3C081-22E2-E75E-04E0-E5618FD7FCB5}"/>
                </a:ext>
              </a:extLst>
            </p:cNvPr>
            <p:cNvSpPr/>
            <p:nvPr/>
          </p:nvSpPr>
          <p:spPr>
            <a:xfrm>
              <a:off x="912642" y="1191256"/>
              <a:ext cx="138835" cy="35832"/>
            </a:xfrm>
            <a:custGeom>
              <a:avLst/>
              <a:gdLst/>
              <a:ahLst/>
              <a:cxnLst/>
              <a:rect l="l" t="t" r="r" b="b"/>
              <a:pathLst>
                <a:path w="8306" h="2144" fill="none" extrusionOk="0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9;p13">
              <a:extLst>
                <a:ext uri="{FF2B5EF4-FFF2-40B4-BE49-F238E27FC236}">
                  <a16:creationId xmlns:a16="http://schemas.microsoft.com/office/drawing/2014/main" id="{D5C668DF-04C0-B287-A718-05F36881BCC7}"/>
                </a:ext>
              </a:extLst>
            </p:cNvPr>
            <p:cNvSpPr/>
            <p:nvPr/>
          </p:nvSpPr>
          <p:spPr>
            <a:xfrm>
              <a:off x="1051456" y="1191256"/>
              <a:ext cx="138852" cy="35832"/>
            </a:xfrm>
            <a:custGeom>
              <a:avLst/>
              <a:gdLst/>
              <a:ahLst/>
              <a:cxnLst/>
              <a:rect l="l" t="t" r="r" b="b"/>
              <a:pathLst>
                <a:path w="8307" h="2144" fill="none" extrusionOk="0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0;p13">
              <a:extLst>
                <a:ext uri="{FF2B5EF4-FFF2-40B4-BE49-F238E27FC236}">
                  <a16:creationId xmlns:a16="http://schemas.microsoft.com/office/drawing/2014/main" id="{2301B1AF-F4FE-3A8E-5207-BBDA0A0FA6B5}"/>
                </a:ext>
              </a:extLst>
            </p:cNvPr>
            <p:cNvSpPr/>
            <p:nvPr/>
          </p:nvSpPr>
          <p:spPr>
            <a:xfrm>
              <a:off x="912642" y="989345"/>
              <a:ext cx="138835" cy="221441"/>
            </a:xfrm>
            <a:custGeom>
              <a:avLst/>
              <a:gdLst/>
              <a:ahLst/>
              <a:cxnLst/>
              <a:rect l="l" t="t" r="r" b="b"/>
              <a:pathLst>
                <a:path w="8306" h="13250" fill="none" extrusionOk="0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91;p13">
              <a:extLst>
                <a:ext uri="{FF2B5EF4-FFF2-40B4-BE49-F238E27FC236}">
                  <a16:creationId xmlns:a16="http://schemas.microsoft.com/office/drawing/2014/main" id="{19783969-4219-7EB5-70A7-84F6B31B8602}"/>
                </a:ext>
              </a:extLst>
            </p:cNvPr>
            <p:cNvSpPr/>
            <p:nvPr/>
          </p:nvSpPr>
          <p:spPr>
            <a:xfrm>
              <a:off x="1051456" y="989345"/>
              <a:ext cx="138852" cy="221441"/>
            </a:xfrm>
            <a:custGeom>
              <a:avLst/>
              <a:gdLst/>
              <a:ahLst/>
              <a:cxnLst/>
              <a:rect l="l" t="t" r="r" b="b"/>
              <a:pathLst>
                <a:path w="8307" h="13250" fill="none" extrusionOk="0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E2C1003-8B32-A846-1C04-FE20AEB1F6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667" b="4743"/>
          <a:stretch/>
        </p:blipFill>
        <p:spPr>
          <a:xfrm>
            <a:off x="1646769" y="1075782"/>
            <a:ext cx="2735492" cy="3510882"/>
          </a:xfrm>
          <a:prstGeom prst="rect">
            <a:avLst/>
          </a:prstGeom>
        </p:spPr>
      </p:pic>
      <p:pic>
        <p:nvPicPr>
          <p:cNvPr id="14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F2130405-15FA-42C0-B004-670103085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E3675E-9C4C-4A68-85FC-9627057346DE}"/>
              </a:ext>
            </a:extLst>
          </p:cNvPr>
          <p:cNvSpPr txBox="1"/>
          <p:nvPr/>
        </p:nvSpPr>
        <p:spPr>
          <a:xfrm>
            <a:off x="860352" y="429451"/>
            <a:ext cx="74232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Global Health Challenge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200" dirty="0">
                <a:solidFill>
                  <a:schemeClr val="bg1"/>
                </a:solidFill>
                <a:latin typeface="+mn-lt"/>
              </a:rPr>
              <a:t>Heart </a:t>
            </a:r>
            <a:r>
              <a:rPr lang="en-US" sz="1200" dirty="0">
                <a:solidFill>
                  <a:schemeClr val="bg1"/>
                </a:solidFill>
                <a:latin typeface="+mn-lt"/>
              </a:rPr>
              <a:t>disease is a leading cause of death worldwide</a:t>
            </a:r>
          </a:p>
          <a:p>
            <a:pPr marL="285750" indent="-28575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Early prediction and risk assessment are crucial for improving outcomes</a:t>
            </a:r>
          </a:p>
        </p:txBody>
      </p:sp>
      <p:pic>
        <p:nvPicPr>
          <p:cNvPr id="3078" name="Picture 6" descr="Heart Disease and Stroke Statistics - 2023 Update - Professional Heart  Daily | American Heart Association">
            <a:extLst>
              <a:ext uri="{FF2B5EF4-FFF2-40B4-BE49-F238E27FC236}">
                <a16:creationId xmlns:a16="http://schemas.microsoft.com/office/drawing/2014/main" id="{484F26F7-E8D1-B6DD-02C7-829E41D1C9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0"/>
          <a:stretch/>
        </p:blipFill>
        <p:spPr bwMode="auto">
          <a:xfrm>
            <a:off x="4382261" y="1075782"/>
            <a:ext cx="3081090" cy="3510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942559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75984-1F9E-D02A-62B3-50AAEF44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8731CE-F727-6120-67C0-41D99440D6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6DD7023B-7C6C-EFA2-BCED-34F04C420018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C1254F49-073E-BA5F-DE5C-70AAF44CF98C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C934F163-0439-C1AE-AB62-09C685B5181D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4E1335D8-CA6B-2157-C483-33AF1F941307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BFF9004A-3F5B-2DF5-07B5-02405EEC4AC9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6253A656-72EC-ADD8-0A23-1CA6C83736BC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0E4C4638-7244-0191-AD2A-45F291EA7F38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5A3CC231-01A8-53BC-EDC3-63C0538E5C3C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FF26057B-2F1E-34DC-A453-6B08733FDD46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9560D879-50C0-E311-B139-26F05C621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901CB007-7234-D6A3-8540-F5D0FAAD85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1434" y="538334"/>
            <a:ext cx="6634884" cy="2154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solidFill>
                  <a:schemeClr val="accent4"/>
                </a:solidFill>
              </a:rPr>
              <a:t>Feature Importance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/>
              <a:t>Importance across Models</a:t>
            </a:r>
            <a:r>
              <a:rPr lang="en-US" sz="1500" dirty="0"/>
              <a:t>:</a:t>
            </a: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Visualizations from Decision Tree (DT), Logistic Regression (LR), and K-Nearest Neighbors (KNN)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E18458-8449-6858-33F1-9C12B02D74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524"/>
          <a:stretch/>
        </p:blipFill>
        <p:spPr>
          <a:xfrm>
            <a:off x="2028651" y="1707589"/>
            <a:ext cx="4769192" cy="27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69684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4BB12-9042-7DB3-ECE4-CF7C0E0CE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4F56C-38CE-5CF6-BBB1-83592C6C83B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3F7905CD-DEB4-C236-00DC-FF7C630A687D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1D3091B0-9499-D66A-23EB-43701D565C4E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0D6EEC31-01EB-C42A-A185-6E202F62B1BD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8B014E7C-AB04-46B5-0920-F3FFA0D1630A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87C4AB15-7E7E-885E-1D54-AB19CCAB4E47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005FB1A3-C5FD-E7CA-7ECA-FA4BD7DE0508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D53E2E01-4F74-6D44-D154-88E381C57F86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7EBC0AFA-CD10-CDFD-268A-12C30BEE6206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332E1CD6-5313-1CC2-F98A-221EBBAF24F9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EFEEE1D1-2FDB-D0B3-A7B3-F28CC5C27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867C03-B9F5-618A-BEF4-86115022FB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5326"/>
          <a:stretch/>
        </p:blipFill>
        <p:spPr>
          <a:xfrm>
            <a:off x="608924" y="1398223"/>
            <a:ext cx="4127889" cy="234705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6A49557-93AD-051C-6DA6-1A5959CB97B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5493"/>
          <a:stretch/>
        </p:blipFill>
        <p:spPr>
          <a:xfrm>
            <a:off x="4736813" y="1412678"/>
            <a:ext cx="3956575" cy="2347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108684"/>
      </p:ext>
    </p:extLst>
  </p:cSld>
  <p:clrMapOvr>
    <a:masterClrMapping/>
  </p:clrMapOvr>
  <p:transition spd="med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6E303-5852-BF9F-CBA9-943C20DF4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C0CE7-070A-813D-CCBA-0A24CCDCD9C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32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DACB4093-E415-17C4-34DF-9030ACBB1D65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9FBD9A2C-8687-1DE2-E494-D080467273B3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AC41F166-6350-6365-0CAF-DCCC95C9CFC7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27A0937D-895C-761E-E6D9-94B42EE4F5FF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1494857D-341A-62EC-DF95-3F282A286B35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A6EC5346-56A4-0815-E24A-0F2D467E2FE8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9E72DF9B-536F-6413-C403-04CB891C3333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00329377-0CB8-FE5F-C43C-920C03DCA4BD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79E0D991-D361-1815-3427-9A803F7093A7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5BA8A080-32C0-5DCC-F458-859BF5C38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370B0CA7-4459-06C0-7837-C86A68D4D9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7528" y="660996"/>
            <a:ext cx="7509216" cy="4525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solidFill>
                  <a:schemeClr val="accent4"/>
                </a:solidFill>
                <a:latin typeface="+mj-lt"/>
              </a:rPr>
              <a:t>Key Findings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Decision Tree identifies cp, </a:t>
            </a:r>
            <a:r>
              <a:rPr lang="en-US" sz="1500" dirty="0" err="1">
                <a:latin typeface="+mj-lt"/>
              </a:rPr>
              <a:t>thal</a:t>
            </a:r>
            <a:r>
              <a:rPr lang="en-US" sz="1500" dirty="0">
                <a:latin typeface="+mj-lt"/>
              </a:rPr>
              <a:t>, and ca as the most important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Logistic Regression also identifies cp and </a:t>
            </a:r>
            <a:r>
              <a:rPr lang="en-US" sz="1500" dirty="0" err="1">
                <a:latin typeface="+mj-lt"/>
              </a:rPr>
              <a:t>oldpeak</a:t>
            </a:r>
            <a:r>
              <a:rPr lang="en-US" sz="1500" dirty="0">
                <a:latin typeface="+mj-lt"/>
              </a:rPr>
              <a:t>, but with slightly different rankings.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KNN shows a more even distribution of feature importance, making it less effective in identifying key features.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j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solidFill>
                  <a:schemeClr val="accent4"/>
                </a:solidFill>
                <a:latin typeface="+mj-lt"/>
              </a:rPr>
              <a:t>We Chose Decision Tree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Captures nonlinear relationships and feature interaction, crucial for heart disease prediction.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Easy to interpret, making it suitable for explaining to non-technical audiences.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Reliable and practical for both predictions and clear result explanations.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18523158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86FD7-9591-94B5-7B28-94AFDDD37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F1DD6-A5A9-AE78-3919-11E1590653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33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65ADC15A-300F-EEA9-2561-9D6BF19A5EE9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61219E19-6530-376B-8C1F-377AAB20B016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EC3E210C-5F28-3B24-7CC1-B8996CC25588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7AA18629-B03C-555F-7E8D-C5DCDE9C6EC1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07B1B2F9-3E4A-6016-7930-249DEEB46661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F9246521-4DDE-4442-0066-F51AE7C7F62E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2877A9E9-5491-7B82-CB21-3BD0159CBE03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54144B36-4BAA-A0D4-5F45-1E2582FC9187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2DCC003F-F62C-B002-8DE2-06371B4BC6D5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F8BA5F38-215A-4FED-A150-3639CF56D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3EC47D8F-377D-AB30-3116-46268353B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63322" y="1144304"/>
            <a:ext cx="2931652" cy="44725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>
                <a:solidFill>
                  <a:schemeClr val="accent4"/>
                </a:solidFill>
              </a:rPr>
              <a:t>Model Selection: Decision Tree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400" b="1" dirty="0"/>
              <a:t>Decision Tree Model</a:t>
            </a:r>
            <a:r>
              <a:rPr lang="en-US" sz="1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Captures important features for heart disease prediction: chest pain type, thalassemia status, etc.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Chosen due to its ability to explain results to non-technical audiences and interpret relationships clearly.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6DC75A9-FBCE-5427-7E2B-211F6E4242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18"/>
          <a:stretch/>
        </p:blipFill>
        <p:spPr>
          <a:xfrm>
            <a:off x="3681664" y="1121592"/>
            <a:ext cx="4938162" cy="24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17166"/>
      </p:ext>
    </p:extLst>
  </p:cSld>
  <p:clrMapOvr>
    <a:masterClrMapping/>
  </p:clrMapOvr>
  <p:transition spd="med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1AF00-80A7-67C3-8193-C9D878A56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E6F28A-8217-BA2D-9704-76796BC189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34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1797293D-376F-5488-4E95-2FCD7C96A0C1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F8901195-FB00-64A7-4255-C2D1A2311507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2EA93FA7-7DE2-4636-7C08-F3C21E80BB19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3C40B152-384C-4267-9B7B-42A3161288EE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F3912E7B-2D55-956F-1AA1-BC7226D0F346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046E0BB9-AF93-6B13-7ABA-CAE7FC19404D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57E709D5-E5C0-986D-4170-4CE9F6C047AD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09886DF7-793A-0C88-3415-8F5F1A260394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C2884AD6-9996-3220-5EE4-DC91858B5019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F4435AB8-8C2F-B114-1318-8A4B079AFC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871F14B-E4D3-903B-DB65-9E331871B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012" y="1301309"/>
            <a:ext cx="6379181" cy="3281775"/>
          </a:xfrm>
          <a:prstGeom prst="rect">
            <a:avLst/>
          </a:prstGeom>
        </p:spPr>
      </p:pic>
      <p:sp>
        <p:nvSpPr>
          <p:cNvPr id="20" name="Rectangle 2">
            <a:extLst>
              <a:ext uri="{FF2B5EF4-FFF2-40B4-BE49-F238E27FC236}">
                <a16:creationId xmlns:a16="http://schemas.microsoft.com/office/drawing/2014/main" id="{B4C519F4-C497-C813-86E8-7C5A69232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69" y="-252664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052F835-42BB-2C20-FBF1-50142C5C0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7159" y="519253"/>
            <a:ext cx="5962886" cy="10310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Metrics Comparison Across </a:t>
            </a: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(DT), K-Nearest Neighbors (KNN), Logistic Regression (LR), Naive Bayes (NB)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48452"/>
      </p:ext>
    </p:extLst>
  </p:cSld>
  <p:clrMapOvr>
    <a:masterClrMapping/>
  </p:clrMapOvr>
  <p:transition spd="med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D5F2F-2B88-C482-F1B6-BC2BB42F4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704A11-BF3A-0CD7-D576-724089B617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35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E0CD4E2E-FD30-DA01-5FD9-4D3198ECE1F3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A7956735-7143-6A60-8460-1FBC2F20799F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BAFBFC21-4816-B7E0-9BAA-E1A2F6F44562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0640D7B5-F619-AD73-437E-47EB25DB9139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4C2CD4B1-1FC4-D165-AB70-FE98250528F7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5B15093A-F93B-EE5A-D4FD-327225D4DCCF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9F6F4524-FBC8-672C-9586-94E8F2B282EE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4B4404A6-192E-A458-E014-18B9DBE5A080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E6328F33-32F3-3BBE-9B5F-064A7E9376B6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8219C18A-E55E-5408-F0C7-B2FBC3308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26626322-0C5C-5EEC-5FE0-41DFEFC690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2936" y="498772"/>
            <a:ext cx="7513808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1600" indent="0">
              <a:buNone/>
            </a:pPr>
            <a:endParaRPr lang="en-US" sz="1500" b="1" dirty="0">
              <a:solidFill>
                <a:schemeClr val="accent4"/>
              </a:solidFill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solidFill>
                  <a:schemeClr val="accent4"/>
                </a:solidFill>
                <a:latin typeface="+mn-lt"/>
              </a:rPr>
              <a:t>Key Findings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latin typeface="+mn-lt"/>
              </a:rPr>
              <a:t>Decision Tree</a:t>
            </a:r>
            <a:r>
              <a:rPr lang="en-US" sz="1500" dirty="0">
                <a:latin typeface="+mn-lt"/>
              </a:rPr>
              <a:t>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Best in Sensitivity (Recall) and F1 Score, excelling in identifying positive cases and minimizing false negatives.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Achieves highest G-Mean, balancing Sensitivity and Specificity.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500" dirty="0"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latin typeface="+mn-lt"/>
              </a:rPr>
              <a:t>KNN and Logistic Regression: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Perform similarly but with slightly lower precision and sensitivity than the Decision Tree.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500" dirty="0"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latin typeface="+mn-lt"/>
              </a:rPr>
              <a:t>Naïve Bayes</a:t>
            </a:r>
            <a:r>
              <a:rPr lang="en-US" sz="1500" dirty="0">
                <a:latin typeface="+mn-lt"/>
              </a:rPr>
              <a:t>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Struggles with Specificity and F1 Score, performing worst overall.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Has the lowest G-Mean, indicating difficulties with imbalanced data.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500" b="1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2374209"/>
      </p:ext>
    </p:extLst>
  </p:cSld>
  <p:clrMapOvr>
    <a:masterClrMapping/>
  </p:clrMapOvr>
  <p:transition spd="med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58160-FAA7-83CC-F7C9-30A301642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5AAD0-FC86-240C-567E-6C85DFE2C7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36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61D10EFB-051E-0B36-DCB1-935E586F6675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D0EF7F24-EBCE-C2D7-DE61-64EF71153029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9A2134C2-DE7D-17A2-D798-13366EDDD4B7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BEBF3EAE-346A-9EE6-07C7-7E7A51F267BF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6EDAB9A7-2C2D-7253-5BB5-B677B841B888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0A439EDF-4E12-E4DC-1773-816767510965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8A27B13A-A8E3-DEC9-EB1C-971CB5E4F4B3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7B26218F-FE4A-0085-449D-5DB9B64DFB69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276BBA21-1221-2819-1249-F0962678EC6B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84824950-8D4F-0BDF-98B9-B29D1368DA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44D2493F-2E95-9BC5-3759-DE54581E9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2976" y="892350"/>
            <a:ext cx="3237342" cy="5184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solidFill>
                  <a:schemeClr val="accent4"/>
                </a:solidFill>
              </a:rPr>
              <a:t>ROC Curves for Model Comparison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latin typeface="+mj-lt"/>
              </a:rPr>
              <a:t>ROC Curves:</a:t>
            </a:r>
            <a:endParaRPr lang="en-US" sz="1500" b="1" dirty="0">
              <a:solidFill>
                <a:schemeClr val="accent4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X-axis:</a:t>
            </a:r>
            <a:r>
              <a:rPr lang="en-US" sz="1500" dirty="0"/>
              <a:t> False Positive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Y-axis:</a:t>
            </a:r>
            <a:r>
              <a:rPr lang="en-US" sz="1500" dirty="0"/>
              <a:t> True Positive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/>
              <a:t>Insight:</a:t>
            </a:r>
            <a:r>
              <a:rPr lang="en-US" sz="1500" dirty="0"/>
              <a:t> Logistic Regression and Decision Tree are the most reliable classifiers for distinguishing between classes.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DC59F-5682-5DDB-8C44-DE8666944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680" y="1018330"/>
            <a:ext cx="4270396" cy="313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971083"/>
      </p:ext>
    </p:extLst>
  </p:cSld>
  <p:clrMapOvr>
    <a:masterClrMapping/>
  </p:clrMapOvr>
  <p:transition spd="med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AEF1A-D17B-14A9-9822-02D430A3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A2322C-120C-3193-1D78-563A66432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37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894C6E40-EA92-FEC7-A564-52D59F277812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F563FF20-69BB-14DD-C871-666700234497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DAA0F294-2BA8-6A89-DB78-066174237F9A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959DD37A-8DC7-B263-7870-F27EFDC68EEB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4368732C-21A2-B34C-B24D-954661F66182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FCE79610-CF4E-96C4-D0E2-3A878676F12F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0D41AE30-DAF6-A43F-FDE3-C557A0F596B4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00A5FF43-9867-D0F6-2DBC-58C26EDC83ED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9B218C06-4A06-B912-7395-25A174F36873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62975BA5-3B76-0116-FAB7-F14374282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99609A6F-3F1E-4E90-7E4D-CE6C773D6A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72976" y="1144304"/>
            <a:ext cx="7655396" cy="4789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solidFill>
                  <a:schemeClr val="accent4"/>
                </a:solidFill>
                <a:latin typeface="+mj-lt"/>
              </a:rPr>
              <a:t>ROC Curve Analysis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/>
              <a:t>AUC Values </a:t>
            </a:r>
            <a:r>
              <a:rPr lang="en-US" sz="1500" b="1" dirty="0">
                <a:latin typeface="+mj-lt"/>
              </a:rPr>
              <a:t>:</a:t>
            </a:r>
            <a:endParaRPr lang="en-US" sz="1500" b="1" dirty="0">
              <a:solidFill>
                <a:schemeClr val="accent4"/>
              </a:solidFill>
              <a:latin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Logistic Regression: 0.91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Decision Tree: 0.90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k-NN: 0.85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Naive Bayes: 0.85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/>
              <a:t>Insight:</a:t>
            </a:r>
            <a:r>
              <a:rPr lang="en-US" sz="1500" dirty="0"/>
              <a:t> Logistic Regression and Decision Tree show superior ability to balance sensitivity and specificity.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1500" dirty="0"/>
          </a:p>
          <a:p>
            <a:pPr marL="457200" lvl="1" indent="0">
              <a:buNone/>
            </a:pP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23385"/>
      </p:ext>
    </p:extLst>
  </p:cSld>
  <p:clrMapOvr>
    <a:masterClrMapping/>
  </p:clrMapOvr>
  <p:transition spd="med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51F0C-6FC1-06E2-8976-92C1FE9F4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59363-058F-7189-7C02-8B28D840E26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38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4E39238B-24DF-E7B3-FB52-F7BFB19975B4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66CC561B-9844-E91E-26E1-44556DF0CEBF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B064AF4E-2F96-A25B-28B1-41AB5F4469BF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6EFA63DB-A4E4-AAC3-EC9E-F2F2F796002B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5088AA65-2D9E-CF7C-0275-320D8D00C406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B74CC8EC-B876-5579-9E9B-88ACB9FE0BB2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239EBC97-0816-194B-6F11-D2C8A0568376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5150D54A-AFF2-7BD7-5D18-B6CA1E6ABBE1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AABA9892-9ADC-AF55-9F6D-B6AFE9A85C35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0D736743-1A52-5949-B01D-926E4E602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35D9922A-3621-F405-9159-49507DC9B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3118" y="965144"/>
            <a:ext cx="2789697" cy="35496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solidFill>
                  <a:schemeClr val="accent4"/>
                </a:solidFill>
                <a:latin typeface="+mn-lt"/>
              </a:rPr>
              <a:t>Confusion Matrix Analysis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latin typeface="+mn-lt"/>
              </a:rPr>
              <a:t>Key Findings from Confusion Matrices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Decision Tree:</a:t>
            </a:r>
            <a:r>
              <a:rPr lang="en-US" sz="1500" dirty="0">
                <a:latin typeface="+mn-lt"/>
              </a:rPr>
              <a:t> Best performance with few misclassifications.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k-NN:</a:t>
            </a:r>
            <a:r>
              <a:rPr lang="en-US" sz="1500" dirty="0">
                <a:latin typeface="+mn-lt"/>
              </a:rPr>
              <a:t> Higher misclassification of positive instances.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637350-51CF-E7B4-5282-E6539D20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660" y="1226100"/>
            <a:ext cx="4763165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626028"/>
      </p:ext>
    </p:extLst>
  </p:cSld>
  <p:clrMapOvr>
    <a:masterClrMapping/>
  </p:clrMapOvr>
  <p:transition spd="med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93B4A-8B47-5C12-6F18-CEA4F0812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74DE2-7157-E588-3CDE-3062F3022E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39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6E3CDF7C-D414-F3BF-92E8-C7E06DAD7CE7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CCA03203-DFD1-31FB-83B0-439A46D99E1F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04546523-9E4E-EE01-7385-715E89958749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3C1723B8-4ABB-23C7-C650-516E477397B0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FC43CA5B-6707-E0E1-6A73-03F7C7371A76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62956ACA-0829-B38B-52B0-C11D13FFA5FA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6A58CC5A-3DD5-D3E9-6DF8-140741985F20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2602C606-6E8A-6960-2F54-148F9918AF72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9AB4D0AE-9927-076F-DDAB-59A662968B21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AE155495-ED88-DE14-6649-3384DA7F3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3E873AA8-FBA1-FEFB-73BB-7CB5456BBE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39213" y="1118019"/>
            <a:ext cx="2789697" cy="38151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solidFill>
                  <a:schemeClr val="accent4"/>
                </a:solidFill>
                <a:latin typeface="+mn-lt"/>
              </a:rPr>
              <a:t>Confusion Matrix Analysis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500" b="1" dirty="0">
                <a:latin typeface="+mn-lt"/>
              </a:rPr>
              <a:t>Key Findings from Confusion Matrices</a:t>
            </a: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Logistic Regression &amp; Naive Bayes:</a:t>
            </a:r>
            <a:r>
              <a:rPr lang="en-US" sz="1500" dirty="0">
                <a:latin typeface="+mn-lt"/>
              </a:rPr>
              <a:t> Similar results with logistic regression showing slightly higher false positives.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C4829-E027-9C98-7158-E1D17E719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8910" y="1243907"/>
            <a:ext cx="4735935" cy="254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90066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08099-C9E7-5C93-807E-3283459F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0DCD-A650-9D49-811F-5D94B79BB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083" y="2237700"/>
            <a:ext cx="5813400" cy="6681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63A3ED01-5441-4F29-2279-894F90F611A7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2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617623471"/>
      </p:ext>
    </p:extLst>
  </p:cSld>
  <p:clrMapOvr>
    <a:masterClrMapping/>
  </p:clrMapOvr>
  <p:transition spd="med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9A91B-81BF-BF39-C91A-A4B2B6AE6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988693-2DA9-1EDC-4374-F433C75BE0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40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A9668A10-CA33-6230-DE6B-CAAD55172944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7310B458-A0E4-2219-CA7A-7D5631DBA2FD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2622619E-8176-87F6-E68B-F2ED35F0DA62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2B2B04E3-0662-6D2C-8AD8-FC67889A75F8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3DBED54C-75CF-DDB0-9D4D-FEA2041E71B2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4272095D-7911-898E-9F1F-2BA3D47E5D21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B4A93BFA-32F9-18D1-EB6D-D3796D0AE9AC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17883547-E374-2C17-2263-3BA55E2668BE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9E81AD8B-D45B-3621-BEF1-41E024155BB2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E607A821-7818-4B3E-DB24-5F9F5AB2E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869B4F68-B537-6924-7C36-7F3062158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52936" y="660996"/>
            <a:ext cx="7513808" cy="4599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1600" indent="0">
              <a:buNone/>
            </a:pPr>
            <a:endParaRPr lang="en-US" sz="1500" b="1" dirty="0">
              <a:solidFill>
                <a:schemeClr val="accent4"/>
              </a:solidFill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solidFill>
                  <a:schemeClr val="accent4"/>
                </a:solidFill>
                <a:latin typeface="+mn-lt"/>
              </a:rPr>
              <a:t>Decision Tree Was Chosen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latin typeface="+mn-lt"/>
              </a:rPr>
              <a:t>High Accuracy</a:t>
            </a:r>
            <a:r>
              <a:rPr lang="en-US" sz="1500" dirty="0">
                <a:latin typeface="+mn-lt"/>
              </a:rPr>
              <a:t>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Outperformed other models in predicting heart disease risk.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500" dirty="0"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latin typeface="+mn-lt"/>
              </a:rPr>
              <a:t>Interpretability: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Easy to understand and visualize, aiding in clinical decision-making.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500" dirty="0"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latin typeface="+mn-lt"/>
              </a:rPr>
              <a:t>Feature Importance</a:t>
            </a:r>
            <a:r>
              <a:rPr lang="en-US" sz="1500" dirty="0">
                <a:latin typeface="+mn-lt"/>
              </a:rPr>
              <a:t>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Allows identification of key predictive features (e.g., cholesterol, chest pain type).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500" b="1" dirty="0"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latin typeface="+mn-lt"/>
              </a:rPr>
              <a:t>Clinician Insights</a:t>
            </a:r>
            <a:r>
              <a:rPr lang="en-US" sz="1500" dirty="0">
                <a:latin typeface="+mn-lt"/>
              </a:rPr>
              <a:t>: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Provides valuable guidance into factors contributing to heart disease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86663373"/>
      </p:ext>
    </p:extLst>
  </p:cSld>
  <p:clrMapOvr>
    <a:masterClrMapping/>
  </p:clrMapOvr>
  <p:transition spd="med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05;p15">
            <a:extLst>
              <a:ext uri="{FF2B5EF4-FFF2-40B4-BE49-F238E27FC236}">
                <a16:creationId xmlns:a16="http://schemas.microsoft.com/office/drawing/2014/main" id="{BEE08686-F1F9-4393-9956-5B980AE9EF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414594" y="2237581"/>
            <a:ext cx="5813425" cy="668338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Segmentation</a:t>
            </a:r>
            <a:endParaRPr dirty="0"/>
          </a:p>
        </p:txBody>
      </p:sp>
      <p:sp>
        <p:nvSpPr>
          <p:cNvPr id="2" name="Google Shape;107;p15">
            <a:extLst>
              <a:ext uri="{FF2B5EF4-FFF2-40B4-BE49-F238E27FC236}">
                <a16:creationId xmlns:a16="http://schemas.microsoft.com/office/drawing/2014/main" id="{4A244BE1-357F-491A-B0D4-848A447AC753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9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  <p:transition spd="med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491DD-DAC0-9AA1-1C43-95B473D6C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E01C8C-4870-5709-853E-C3E79F119D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42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A9A5B644-3380-0BA6-1602-73A8F63BA5C6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4AE8C7EE-0D67-7E58-BDA2-59D61CC98B0A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DD364B3A-EE42-ED65-2755-DE3B2A749317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10ED7A65-F435-C969-7BB2-79D30C2E9F6F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E8144884-EB1E-A09E-04DB-2958F007CE12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4AA372A3-4875-E7A9-0A2E-BCB6E75574FE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CA66DA8D-D98A-CDB8-DB55-69B3ED3CAFD7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15D99AC4-281A-196B-4C68-5136CB1B625B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265FE4D3-F386-1AF6-D5E3-CC34C3B98296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A2E6EFB8-289C-2D7B-3B01-9440033B1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89819AC0-A25E-937A-636B-73D7820143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7941" y="1157155"/>
            <a:ext cx="7532773" cy="340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Implemented </a:t>
            </a:r>
            <a:r>
              <a:rPr lang="en-US" sz="1500" b="1" dirty="0">
                <a:latin typeface="+mn-lt"/>
              </a:rPr>
              <a:t>K-Means</a:t>
            </a:r>
            <a:r>
              <a:rPr lang="en-US" sz="1500" dirty="0">
                <a:latin typeface="+mn-lt"/>
              </a:rPr>
              <a:t>, </a:t>
            </a:r>
            <a:r>
              <a:rPr lang="en-US" sz="1500" b="1" dirty="0">
                <a:latin typeface="+mn-lt"/>
              </a:rPr>
              <a:t>Hierarchical Clustering</a:t>
            </a:r>
            <a:r>
              <a:rPr lang="en-US" sz="1500" dirty="0">
                <a:latin typeface="+mn-lt"/>
              </a:rPr>
              <a:t>, and </a:t>
            </a:r>
            <a:r>
              <a:rPr lang="en-US" sz="1500" b="1" dirty="0">
                <a:latin typeface="+mn-lt"/>
              </a:rPr>
              <a:t>Gaussian Mixture Model (GMM)</a:t>
            </a:r>
            <a:r>
              <a:rPr lang="en-US" sz="1500" dirty="0">
                <a:latin typeface="+mn-lt"/>
              </a:rPr>
              <a:t>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Optimal clusters (𝐾 = 4) determined via the </a:t>
            </a:r>
            <a:r>
              <a:rPr lang="en-US" sz="1500" b="1" dirty="0">
                <a:latin typeface="+mn-lt"/>
              </a:rPr>
              <a:t>Elbow Method</a:t>
            </a:r>
            <a:r>
              <a:rPr lang="en-US" sz="1500" dirty="0">
                <a:latin typeface="+mn-lt"/>
              </a:rPr>
              <a:t>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n-lt"/>
              </a:rPr>
              <a:t>K-Means</a:t>
            </a:r>
            <a:r>
              <a:rPr lang="en-US" sz="1500" dirty="0">
                <a:latin typeface="+mn-lt"/>
              </a:rPr>
              <a:t> was the most effective, offering balanced clusters and computational efficiency.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Challenges: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Hierarchical Clustering:</a:t>
            </a:r>
            <a:r>
              <a:rPr lang="en-US" sz="1500" dirty="0">
                <a:latin typeface="+mn-lt"/>
              </a:rPr>
              <a:t> Imbalanced clusters.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GMM:</a:t>
            </a:r>
            <a:r>
              <a:rPr lang="en-US" sz="1500" dirty="0">
                <a:latin typeface="+mn-lt"/>
              </a:rPr>
              <a:t> Assumptions of Gaussian distributions caused less meaningful separations.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sz="1500" dirty="0"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n-lt"/>
              </a:rPr>
              <a:t>K-Means Outcome:</a:t>
            </a:r>
            <a:r>
              <a:rPr lang="en-US" sz="1500" dirty="0">
                <a:latin typeface="+mn-lt"/>
              </a:rPr>
              <a:t> Best separation for identifying distinct patient groups</a:t>
            </a:r>
            <a:endParaRPr lang="en-US" altLang="en-US" sz="1500" b="1" dirty="0">
              <a:solidFill>
                <a:schemeClr val="accent4"/>
              </a:solidFill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4225828"/>
      </p:ext>
    </p:extLst>
  </p:cSld>
  <p:clrMapOvr>
    <a:masterClrMapping/>
  </p:clrMapOvr>
  <p:transition spd="med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297AA-D854-D317-835B-F84D75947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46550B-F8A8-B907-C0E0-8CCE3F84EC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43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CA741E27-DE74-9173-B838-8645B0412331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DE7B4194-EAC2-5F9B-5676-53D6A2804791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E6C48B00-45A3-9270-03E6-C66C94A5BC0A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2B503CAA-091D-1A2C-FAAE-F03897A500CC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FB20F360-0B57-21CD-4BE7-5DF4C64FB8B6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C66D2C0C-7A78-32C9-55EE-BB0AAFA31EDD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4097F412-601C-4FEA-0A3D-2511CBE2E6A1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F1780FA8-5400-A8FA-4C45-3D76A0354E88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6F4B657A-2FBF-F4A0-F651-3BF559C182EF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B0F7E661-B2BC-6E00-8089-CA7CB63093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F4135BAB-173C-2236-9044-334CEC887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2803" y="660996"/>
            <a:ext cx="3390642" cy="4257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400" b="1" dirty="0">
                <a:solidFill>
                  <a:schemeClr val="accent4"/>
                </a:solidFill>
                <a:latin typeface="+mn-lt"/>
              </a:rPr>
              <a:t>Elbow Method for K-Means Clustering</a:t>
            </a:r>
            <a:endParaRPr lang="en-US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Elbow Method</a:t>
            </a:r>
            <a:r>
              <a:rPr lang="en-US" sz="1400" dirty="0">
                <a:latin typeface="+mn-lt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X-axis:</a:t>
            </a:r>
            <a:r>
              <a:rPr lang="en-US" sz="1400" dirty="0">
                <a:latin typeface="+mn-lt"/>
              </a:rPr>
              <a:t> Number of clusters.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Y-axis:</a:t>
            </a:r>
            <a:r>
              <a:rPr lang="en-US" sz="1400" dirty="0">
                <a:latin typeface="+mn-lt"/>
              </a:rPr>
              <a:t> Total Sum of Squared Errors (SSE).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Clear "elbow" at </a:t>
            </a:r>
            <a:r>
              <a:rPr lang="en-US" sz="1400" b="1" dirty="0">
                <a:latin typeface="+mn-lt"/>
              </a:rPr>
              <a:t>K = 4</a:t>
            </a:r>
            <a:r>
              <a:rPr lang="en-US" sz="1400" dirty="0">
                <a:latin typeface="+mn-lt"/>
              </a:rPr>
              <a:t>, marked by a red dashed line, balancing SSE minimization and avoiding overfitting.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Visual:</a:t>
            </a:r>
            <a:endParaRPr lang="en-US" sz="1400" dirty="0">
              <a:latin typeface="+mn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A graph of SSE vs. the number of clusters with a red dashed line at K=4.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799898-01E4-7FE3-7A24-543ED99A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5530" y="1226100"/>
            <a:ext cx="4412842" cy="278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81938"/>
      </p:ext>
    </p:extLst>
  </p:cSld>
  <p:clrMapOvr>
    <a:masterClrMapping/>
  </p:clrMapOvr>
  <p:transition spd="med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6DD60-59CF-8C1E-35B7-7E655A5E4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9550D-7F14-07A7-00BF-9268CCA456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44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C8BCD6F8-ADFE-8F85-0FA0-7866E65ED5E4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A6B5FE1C-7C44-F1E1-144A-0D7942E0710D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F602A7FF-FFFC-A61C-C355-530261F65158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9ECCB923-04EE-521B-EDBB-20E6E96558A1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AC796908-9CD7-D24C-E043-F975C57844B0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DA1721A0-21A2-1496-4CA1-8540C4E08AED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AD46EA28-E960-5175-A9C1-DEB84330031A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C0393779-E1BE-6B28-F682-F6A68CDC9F64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182111B5-89C0-B4DF-CFAD-D7E45AAD2707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9911B5AF-BD98-5E09-8F9F-810BF1260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46AB563F-2EEC-9DC6-AAB3-72F841A94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95581" y="755000"/>
            <a:ext cx="8148344" cy="413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1500" b="1" dirty="0">
                <a:solidFill>
                  <a:schemeClr val="accent4"/>
                </a:solidFill>
                <a:latin typeface="+mj-lt"/>
              </a:rPr>
              <a:t>Analysis of Clustered Data Using Pairwise Scatterplots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Relationships among key variables: </a:t>
            </a:r>
            <a:r>
              <a:rPr lang="en-US" sz="1500" b="1" dirty="0">
                <a:latin typeface="+mj-lt"/>
              </a:rPr>
              <a:t>age</a:t>
            </a:r>
            <a:r>
              <a:rPr lang="en-US" sz="1500" dirty="0">
                <a:latin typeface="+mj-lt"/>
              </a:rPr>
              <a:t>, </a:t>
            </a:r>
            <a:r>
              <a:rPr lang="en-US" sz="1500" b="1" dirty="0" err="1">
                <a:latin typeface="+mj-lt"/>
              </a:rPr>
              <a:t>trestbps</a:t>
            </a:r>
            <a:r>
              <a:rPr lang="en-US" sz="1500" dirty="0">
                <a:latin typeface="+mj-lt"/>
              </a:rPr>
              <a:t>, </a:t>
            </a:r>
            <a:r>
              <a:rPr lang="en-US" sz="1500" b="1" dirty="0" err="1">
                <a:latin typeface="+mj-lt"/>
              </a:rPr>
              <a:t>chol</a:t>
            </a:r>
            <a:r>
              <a:rPr lang="en-US" sz="1500" dirty="0">
                <a:latin typeface="+mj-lt"/>
              </a:rPr>
              <a:t>, </a:t>
            </a:r>
            <a:r>
              <a:rPr lang="en-US" sz="1500" b="1" dirty="0" err="1">
                <a:latin typeface="+mj-lt"/>
              </a:rPr>
              <a:t>thalach</a:t>
            </a:r>
            <a:r>
              <a:rPr lang="en-US" sz="1500" dirty="0">
                <a:latin typeface="+mj-lt"/>
              </a:rPr>
              <a:t>, </a:t>
            </a:r>
            <a:r>
              <a:rPr lang="en-US" sz="1500" b="1" dirty="0" err="1">
                <a:latin typeface="+mj-lt"/>
              </a:rPr>
              <a:t>oldpeak</a:t>
            </a:r>
            <a:r>
              <a:rPr lang="en-US" sz="1500" dirty="0">
                <a:latin typeface="+mj-lt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Diagonal plots: Feature distributions within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Off-diagonal plots: Pairwise relationships.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Insights: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j-lt"/>
              </a:rPr>
              <a:t>Cluster 2 (pink):</a:t>
            </a:r>
            <a:r>
              <a:rPr lang="en-US" sz="1500" dirty="0">
                <a:latin typeface="+mj-lt"/>
              </a:rPr>
              <a:t> Younger individuals with low blood pressure and cholesterol.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j-lt"/>
              </a:rPr>
              <a:t>Cluster 3 (blue):</a:t>
            </a:r>
            <a:r>
              <a:rPr lang="en-US" sz="1500" dirty="0">
                <a:latin typeface="+mj-lt"/>
              </a:rPr>
              <a:t> Diverse ages and exercise tolerance.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Clusters </a:t>
            </a:r>
            <a:r>
              <a:rPr lang="en-US" sz="1500" b="1" dirty="0">
                <a:latin typeface="+mj-lt"/>
              </a:rPr>
              <a:t>0 (orange)</a:t>
            </a:r>
            <a:r>
              <a:rPr lang="en-US" sz="1500" dirty="0">
                <a:latin typeface="+mj-lt"/>
              </a:rPr>
              <a:t> and </a:t>
            </a:r>
            <a:r>
              <a:rPr lang="en-US" sz="1500" b="1" dirty="0">
                <a:latin typeface="+mj-lt"/>
              </a:rPr>
              <a:t>1 (green):</a:t>
            </a:r>
            <a:r>
              <a:rPr lang="en-US" sz="1500" dirty="0">
                <a:latin typeface="+mj-lt"/>
              </a:rPr>
              <a:t> Moderate distributions indicating intermediate risk.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Application: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+mj-lt"/>
              </a:rPr>
              <a:t>Helps identify high/low-risk groups for targeted interventions.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7246138"/>
      </p:ext>
    </p:extLst>
  </p:cSld>
  <p:clrMapOvr>
    <a:masterClrMapping/>
  </p:clrMapOvr>
  <p:transition spd="med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8083-1981-0515-AE11-C68DE7EA7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A3F20E-9473-35C5-EC90-17A89552F6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45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82AF7609-8F44-5E1A-99EF-21B7706F92EB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AC4D5E93-A02B-A170-2A11-E4404860D785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35A192B7-CA74-23B8-0C77-B1D178911AC7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F5B5D9CB-C73A-E439-8E3D-1CDEA3FF4F2B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1FDF940F-BC62-0AD9-15B4-4454AAF19FDC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70047DB7-CED3-F5FA-EB19-A9EE562A4EDD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79C36688-1D4B-0EE3-7ACF-E1F18B741C5A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60F43BF1-5643-6FA8-2E12-5930B1EF5773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8763EE12-52A3-70A8-F127-C4C095E39AD5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D651481-CA6C-94AE-904C-10489E68E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3097" y="650180"/>
            <a:ext cx="742229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Visual: </a:t>
            </a:r>
            <a:r>
              <a:rPr lang="en-US" dirty="0"/>
              <a:t>Pairwise scatterplot matrix with clusters represented by distinct colors</a:t>
            </a:r>
          </a:p>
        </p:txBody>
      </p:sp>
      <p:pic>
        <p:nvPicPr>
          <p:cNvPr id="2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C9DD8201-5CFF-DB55-B38F-F8DC5D177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FBC6A6-FD77-9722-AA77-BC1A68594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313" y="1075942"/>
            <a:ext cx="5818832" cy="326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916300"/>
      </p:ext>
    </p:extLst>
  </p:cSld>
  <p:clrMapOvr>
    <a:masterClrMapping/>
  </p:clrMapOvr>
  <p:transition spd="med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B8470-FFDA-D2EC-7EF5-65524FB6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0BF76-033D-F702-45E7-4C9D0A91AF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46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B65C1806-D4AE-E47E-A667-D1380F871AB3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CDC1179A-8B41-DD98-B62C-3B334BF6D3DA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B9AEF5EA-5333-2415-F1F5-0895DE2DF0DC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FB97F046-3583-7A9E-46F4-09E3D3683118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1E3E2C1E-9D6B-A678-5151-CFBFE8201EE6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45869E1D-389A-0EF9-5AF1-D685071799D7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4D7A385F-3658-8A86-830F-771C694AF94B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EC40311A-92F7-ADA1-DC88-2FFCC631839D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E3FE42B5-B83F-AD9F-9D21-62B94F507D63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E2360541-68BB-7999-6192-3AAB3C8A0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1550AD3-F17B-55EB-0FDE-F43ADB5133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2802" y="986217"/>
            <a:ext cx="8148344" cy="279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1600" indent="0">
              <a:buNone/>
            </a:pPr>
            <a:r>
              <a:rPr lang="en-US" sz="1500" b="1" dirty="0">
                <a:solidFill>
                  <a:schemeClr val="accent4"/>
                </a:solidFill>
                <a:latin typeface="+mn-lt"/>
              </a:rPr>
              <a:t>Silhouette Plot for K-Means Clustering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Measures clustering quality using </a:t>
            </a:r>
            <a:r>
              <a:rPr lang="en-US" sz="1500" b="1" dirty="0">
                <a:latin typeface="+mn-lt"/>
              </a:rPr>
              <a:t>silhouette coefficient</a:t>
            </a:r>
            <a:r>
              <a:rPr lang="en-US" sz="1500" dirty="0">
                <a:latin typeface="+mn-lt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Ranges from -1 (poor) to 1 (good).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Most clusters have positive scores, indicating well-grouped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Some overlap near zero suggests ambiguous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Recommendations: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Refine features or explore different KKK-values.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8923884"/>
      </p:ext>
    </p:extLst>
  </p:cSld>
  <p:clrMapOvr>
    <a:masterClrMapping/>
  </p:clrMapOvr>
  <p:transition spd="med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B56C-641C-1FA9-2CDF-46294C418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07922-E4FB-84EB-22BA-62A979107A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47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488FBDE6-AC60-98DF-77AF-8AC134BAB0AD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F3746EE4-803B-617B-9C18-253148549FBD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A3BFA8E5-3378-459A-8C4B-2F9564740A4C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85F15201-B7B8-9A09-5136-A71519DA0787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B911F5E7-7C11-BF6C-AEF6-69369CBAC501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0C564078-4D77-2A1F-9525-CCC12561DF3F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1B332EBD-03C8-6774-A0E5-3453E55B6EA8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4E01DAE0-AA0F-4E30-7C68-515C19326B42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B5F3A2EE-2E9E-E0B8-3B1E-357350F7BEC5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72B3B7D-2A50-48D7-8601-851D717F6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80" y="630740"/>
            <a:ext cx="810259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Visual: </a:t>
            </a:r>
            <a:r>
              <a:rPr lang="en-US" dirty="0"/>
              <a:t>Silhouette plot showing cluster scores with bar thickness reflecting data point density</a:t>
            </a:r>
          </a:p>
          <a:p>
            <a:endParaRPr lang="en-US" dirty="0"/>
          </a:p>
        </p:txBody>
      </p:sp>
      <p:pic>
        <p:nvPicPr>
          <p:cNvPr id="2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0B46C0FA-0EB3-2FC2-BDAE-D1E0A776F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EB4980-8171-CDFF-E1EA-CCB2B0B78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5306" y="1010591"/>
            <a:ext cx="5433388" cy="3415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79490"/>
      </p:ext>
    </p:extLst>
  </p:cSld>
  <p:clrMapOvr>
    <a:masterClrMapping/>
  </p:clrMapOvr>
  <p:transition spd="med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FEFC-1571-13FC-5779-55824D2DC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8D11E-BE24-4AB9-423F-A416BE4FE61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48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E4E3FAF0-8F56-BCF0-5533-49B7CEFA822A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B3C1EAE5-7449-6EF2-7630-0EA9B8DAACE1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8E806E09-2EBE-5E22-D851-D98074402601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94E430CB-1644-E952-BA3B-D057B07D8EB3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DB224B1E-C613-7037-855B-EE76F4BDE77E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20D4EA68-C31D-D95A-74E7-5A9EFAD6AE99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AB422E74-0F4B-9902-B042-62A7FA752EC2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80B0B874-B831-91B4-00DB-781106E13177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411EB1C1-4C62-92A4-DC54-B971D9DC75A5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C35C01E6-C322-7405-74AB-CCDF0E402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206F8F00-9FBC-9CB2-C5CB-AE1A3F035F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2802" y="1075942"/>
            <a:ext cx="7876187" cy="2223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1600" indent="0">
              <a:buNone/>
            </a:pPr>
            <a:r>
              <a:rPr lang="en-US" sz="1500" b="1" dirty="0">
                <a:solidFill>
                  <a:schemeClr val="accent4"/>
                </a:solidFill>
                <a:latin typeface="+mn-lt"/>
              </a:rPr>
              <a:t>Cluster Distribution of Categorical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Features Analyzed</a:t>
            </a:r>
            <a:r>
              <a:rPr lang="en-US" sz="1500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Sex, Chest Pain Type (cp), Fasting Blood Sugar (</a:t>
            </a:r>
            <a:r>
              <a:rPr lang="en-US" sz="1500" dirty="0" err="1">
                <a:latin typeface="+mn-lt"/>
              </a:rPr>
              <a:t>fbs</a:t>
            </a:r>
            <a:r>
              <a:rPr lang="en-US" sz="1500" dirty="0">
                <a:latin typeface="+mn-lt"/>
              </a:rPr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Insights</a:t>
            </a:r>
            <a:r>
              <a:rPr lang="en-US" sz="1500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Unique distribution patterns across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Example: Higher specific category proportions in Cluster 2 and 3.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2168381"/>
      </p:ext>
    </p:extLst>
  </p:cSld>
  <p:clrMapOvr>
    <a:masterClrMapping/>
  </p:clrMapOvr>
  <p:transition spd="med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4C8C6-37EC-DFA8-B7A2-446C5F889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6ECB7-4967-BE7F-FDE1-90372D7FC7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49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EC458795-A8D7-E997-920C-276D23FBF547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7FE12AAE-3E60-CA15-90B0-BCBF9BE73072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1CDAC7DA-A3DE-57AA-FD09-C3F20C0B3E89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4024BB62-D60F-FA4E-7302-519078BA6F81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56CB3274-0EEA-6042-D215-A28A5096D42F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4D014E8F-077C-DBD0-1BA1-3060F8FE4C89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EF8B2ACC-E191-8222-DA5F-E9CA5D3F591E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BC469C1A-7CFC-0B4B-3887-EA0AE226C984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76AEF4B2-1FB1-898E-B4EC-1DAC2D453FAD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B967B54-9A23-AADE-659A-4DEEF4396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425" y="669187"/>
            <a:ext cx="510019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Visual: </a:t>
            </a:r>
            <a:r>
              <a:rPr lang="en-US" sz="1400" dirty="0">
                <a:latin typeface="+mn-lt"/>
              </a:rPr>
              <a:t>Bar charts showing categorical feature distributions</a:t>
            </a:r>
            <a:endParaRPr lang="en-US" dirty="0"/>
          </a:p>
          <a:p>
            <a:endParaRPr lang="en-US" dirty="0"/>
          </a:p>
        </p:txBody>
      </p:sp>
      <p:pic>
        <p:nvPicPr>
          <p:cNvPr id="2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7847A9E2-E48C-C9E2-01B7-F6A61465A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82F5C3-E84A-08C9-DE94-34B6192CF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53" y="1151737"/>
            <a:ext cx="3602268" cy="17738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F0544F7-A4FB-1D66-47B6-30F7D0029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253" y="2925886"/>
            <a:ext cx="3602268" cy="9381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DE4BA36-0BBC-E3F3-8C71-A5AA295072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8572" y="1131847"/>
            <a:ext cx="3629305" cy="8907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359188E-C1EA-A256-DAD9-F372DBDF1E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4521" y="2054742"/>
            <a:ext cx="3533798" cy="8907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1246DBB-863F-ED83-19C2-00C3A944D5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8572" y="2945518"/>
            <a:ext cx="2428344" cy="917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36988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4440DA78-7749-46DE-AA52-FF9E5AF8D3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1669" y="880163"/>
            <a:ext cx="7564444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chemeClr val="accent4"/>
                </a:solidFill>
                <a:latin typeface="+mn-lt"/>
              </a:rPr>
              <a:t>Objectives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Predict heart disease risk using </a:t>
            </a:r>
            <a:r>
              <a:rPr lang="en-US" sz="1500" b="1" dirty="0">
                <a:latin typeface="+mn-lt"/>
              </a:rPr>
              <a:t>Logistic Regression</a:t>
            </a:r>
            <a:r>
              <a:rPr lang="en-US" sz="1500" dirty="0">
                <a:latin typeface="+mn-lt"/>
              </a:rPr>
              <a:t>, </a:t>
            </a:r>
            <a:r>
              <a:rPr lang="en-US" sz="1500" b="1" dirty="0">
                <a:latin typeface="+mn-lt"/>
              </a:rPr>
              <a:t>Decision Trees</a:t>
            </a:r>
            <a:r>
              <a:rPr lang="en-US" sz="1500" dirty="0">
                <a:latin typeface="+mn-lt"/>
              </a:rPr>
              <a:t>, and </a:t>
            </a:r>
            <a:r>
              <a:rPr lang="en-US" sz="1500" b="1" dirty="0">
                <a:latin typeface="+mn-lt"/>
              </a:rPr>
              <a:t>k-Nearest Neighbors (k-NN)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Segment patients based on medical characteristics to identify </a:t>
            </a:r>
            <a:r>
              <a:rPr lang="en-US" sz="1500" b="1" dirty="0">
                <a:latin typeface="+mn-lt"/>
              </a:rPr>
              <a:t>risk factors</a:t>
            </a:r>
            <a:r>
              <a:rPr lang="en-US" sz="1500" dirty="0">
                <a:latin typeface="+mn-lt"/>
              </a:rPr>
              <a:t> and trends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Provide actionable advice to patients based on their </a:t>
            </a:r>
            <a:r>
              <a:rPr lang="en-US" sz="1500" b="1" dirty="0">
                <a:latin typeface="+mn-lt"/>
              </a:rPr>
              <a:t>risk cluster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1500" b="1" dirty="0">
                <a:solidFill>
                  <a:schemeClr val="accent4"/>
                </a:solidFill>
                <a:latin typeface="+mn-lt"/>
              </a:rPr>
              <a:t>Patient Insights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n-lt"/>
              </a:rPr>
              <a:t>High-risk clusters</a:t>
            </a:r>
            <a:r>
              <a:rPr lang="en-US" sz="1500" dirty="0">
                <a:latin typeface="+mn-lt"/>
              </a:rPr>
              <a:t>: Recommendations include dietary changes, physical activity, and health monitoring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n-lt"/>
              </a:rPr>
              <a:t>Low-risk clusters</a:t>
            </a:r>
            <a:r>
              <a:rPr lang="en-US" sz="1500" dirty="0">
                <a:latin typeface="+mn-lt"/>
              </a:rPr>
              <a:t>: Emphasis on maintaining habits and regular check-ups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E2378CC5-D80B-7BC8-0DB0-FD53CBD42FB0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62106638-EED8-0BE6-DF16-1D4DA2D714A3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1932A4D7-3AAE-327E-B61C-D98A93D4A4DF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33B4D7B2-3E00-4CA8-441E-A260277120DB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D5581E28-8D58-F6AC-3B89-2B1BFB7592FA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C3F0F357-08EF-B729-EC04-60BFEE58BABF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39898E07-73A5-B0E1-C9D7-2A2850D4EA3D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C551E811-1B96-1E24-49FA-C7CB91D5BAEC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63D64D7D-C856-9E14-95B2-64F5B811BD53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37DB1F40-C394-1DD1-CB40-6399DB867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>
    <p:pull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24B74-A9B1-23FC-F53B-C83E9E76E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E92D85-BADF-E34C-306D-24D8DDA774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50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C5CE63C6-815C-9E5D-F1FA-569E17E73FA0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8D164205-FAEC-3C9F-DB39-8F483FCCE0C4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610A529A-2EFC-25A9-A613-3B379D59E430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D9320B0C-C804-0D9F-B283-91D3D3746F98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E7BFBC72-FD39-91D0-9A8E-8241ACCF16E1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68B0C3D3-E0E7-E12F-A659-B64608AFD6EA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C9D88D30-C23D-04F6-715B-8C4016A090BB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6DC0AA86-BCC0-3441-D927-75C68C779FF3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8392BEC3-1735-1E87-188A-D2A0F7E966AA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C82D1B36-6E5A-79A4-B19D-C4F40A793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18398505-8DA0-1507-9777-9EF5D3BA7F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2802" y="1088810"/>
            <a:ext cx="8148344" cy="2591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1600" indent="0">
              <a:buNone/>
            </a:pPr>
            <a:r>
              <a:rPr lang="en-US" sz="1500" b="1" dirty="0">
                <a:solidFill>
                  <a:schemeClr val="accent4"/>
                </a:solidFill>
                <a:latin typeface="+mn-lt"/>
              </a:rPr>
              <a:t>Comparison of Clustering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Comparison Metrics</a:t>
            </a:r>
            <a:r>
              <a:rPr lang="en-US" sz="1500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Balance, Efficiency, Interpretability.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Key Results</a:t>
            </a:r>
            <a:r>
              <a:rPr lang="en-US" sz="1500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K-Means</a:t>
            </a:r>
            <a:r>
              <a:rPr lang="en-US" sz="1500" dirty="0">
                <a:latin typeface="+mn-lt"/>
              </a:rPr>
              <a:t>: Balanced clusters and computational efficiency.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Hierarchical Clustering</a:t>
            </a:r>
            <a:r>
              <a:rPr lang="en-US" sz="1500" dirty="0">
                <a:latin typeface="+mn-lt"/>
              </a:rPr>
              <a:t>: Imbalanced but hierarchical relationships revealed.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GMM</a:t>
            </a:r>
            <a:r>
              <a:rPr lang="en-US" sz="1500" dirty="0">
                <a:latin typeface="+mn-lt"/>
              </a:rPr>
              <a:t>: Poor cluster separation due to Gaussian assumptions.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7170882"/>
      </p:ext>
    </p:extLst>
  </p:cSld>
  <p:clrMapOvr>
    <a:masterClrMapping/>
  </p:clrMapOvr>
  <p:transition spd="med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D76B6-1EBB-3BE6-D602-C881F9259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BC9B6-04AD-30EE-7BFF-DE10223EFE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51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174135A6-E387-3CD6-8765-83E3E74DD81E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32882C29-D9FE-AF17-8FB0-F4DE623823C4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7F6B1850-9883-C221-B0A1-7457E0B231E0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F8CA7941-9054-726C-3842-4C293591E84A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D6E7B0F0-C7EA-EF45-CCDB-0116BDFC9365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235E7985-62FC-16B7-3D0C-E95C090A2AAC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EC43BDA2-C0C7-43B5-B704-752D08F5385B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B67FDD26-9C3D-C61B-F16A-7F9188265C2C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63EF95E6-CF4F-70E4-3233-D88A2A208610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66990D2B-797E-CBBE-B47C-6A1D77E70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7687" y="1146226"/>
            <a:ext cx="436862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Visual: </a:t>
            </a:r>
            <a:r>
              <a:rPr lang="en-US" dirty="0"/>
              <a:t>Distribution comparison for all techniques</a:t>
            </a:r>
          </a:p>
          <a:p>
            <a:endParaRPr lang="en-US" dirty="0"/>
          </a:p>
        </p:txBody>
      </p:sp>
      <p:pic>
        <p:nvPicPr>
          <p:cNvPr id="2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E490BBD7-1D7B-C1FA-AAC0-B035AD1E3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DF54DA-9FC0-44C4-EA62-1CC854D4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980" y="1678684"/>
            <a:ext cx="2862040" cy="20735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99F20DC-8307-E368-D832-BC5D8CC88C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2855"/>
          <a:stretch/>
        </p:blipFill>
        <p:spPr>
          <a:xfrm>
            <a:off x="503354" y="1697160"/>
            <a:ext cx="2713940" cy="20735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FCD05E8-8806-5186-45BE-55B5C0F9860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632"/>
          <a:stretch/>
        </p:blipFill>
        <p:spPr>
          <a:xfrm>
            <a:off x="5926707" y="1697160"/>
            <a:ext cx="2693117" cy="2067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942992"/>
      </p:ext>
    </p:extLst>
  </p:cSld>
  <p:clrMapOvr>
    <a:masterClrMapping/>
  </p:clrMapOvr>
  <p:transition spd="med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0C126-A2A8-2E78-3F2C-1E800A474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3BF65-C9A1-0FB2-A229-5A4FA899E5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52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18FC091D-D0C4-70AD-C26A-DB5CF84C1033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B2AAC6C3-7B5A-3309-B858-7E05C4E8A69A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BE9C099D-7A94-21CC-62D7-0EA9CD7D9F38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605CDDE3-C6F4-D587-2FD3-17E509623A6B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BEA0BEBD-6FC5-1C3B-02E3-7F9D7E73E7C8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81E67E54-F515-7EC4-E03B-0A72DBDCD559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9BD49B2F-EFA5-77D7-0E12-BFF937B56C0F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9AB0A3D5-2988-AAF7-C3B5-8980CAF59294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336B0D6E-B66F-2B1B-97AC-6ACC768D1640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2588DA99-A694-A73E-76E9-9B0B08706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0D0E8AE4-6781-518A-AB98-2248093C3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94991" y="548878"/>
            <a:ext cx="3580163" cy="4887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1600" indent="0">
              <a:buNone/>
            </a:pPr>
            <a:r>
              <a:rPr lang="en-US" sz="1400" b="1" dirty="0">
                <a:solidFill>
                  <a:schemeClr val="accent4"/>
                </a:solidFill>
                <a:latin typeface="+mn-lt"/>
              </a:rPr>
              <a:t>PCA Visualization of Clustering Results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Principal Component Analysis (PCA)</a:t>
            </a:r>
            <a:r>
              <a:rPr lang="en-US" sz="1400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</a:rPr>
              <a:t>Dimensionality reduction to visualize clustering.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Findings</a:t>
            </a:r>
            <a:r>
              <a:rPr lang="en-US" sz="1400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K-Means</a:t>
            </a:r>
            <a:r>
              <a:rPr lang="en-US" sz="1400" dirty="0">
                <a:latin typeface="+mn-lt"/>
              </a:rPr>
              <a:t>: Well-separated, balanced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Hierarchical Clustering</a:t>
            </a:r>
            <a:r>
              <a:rPr lang="en-US" sz="1400" dirty="0">
                <a:latin typeface="+mn-lt"/>
              </a:rPr>
              <a:t>: Overlapping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+mn-lt"/>
              </a:rPr>
              <a:t>GMM</a:t>
            </a:r>
            <a:r>
              <a:rPr lang="en-US" sz="1400" dirty="0">
                <a:latin typeface="+mn-lt"/>
              </a:rPr>
              <a:t>: Imbalanced results.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chemeClr val="tx1"/>
                </a:solidFill>
                <a:latin typeface="+mn-lt"/>
              </a:rPr>
              <a:t>Visual: </a:t>
            </a:r>
            <a:r>
              <a:rPr lang="en-US" sz="1400" dirty="0">
                <a:latin typeface="+mn-lt"/>
              </a:rPr>
              <a:t>PCA scatter plots for each clustering method</a:t>
            </a:r>
            <a:br>
              <a:rPr lang="en-US" sz="1400" dirty="0"/>
            </a:br>
            <a:endParaRPr lang="en-US" sz="1400" dirty="0"/>
          </a:p>
          <a:p>
            <a:pPr marL="457200" lvl="1" indent="0">
              <a:buNone/>
            </a:pPr>
            <a:endParaRPr lang="en-US" sz="1400" dirty="0"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34E32A-0968-6094-92C9-A223A8353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412" y="1116464"/>
            <a:ext cx="4262663" cy="298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623426"/>
      </p:ext>
    </p:extLst>
  </p:cSld>
  <p:clrMapOvr>
    <a:masterClrMapping/>
  </p:clrMapOvr>
  <p:transition spd="med">
    <p:pull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5EFC-7AF7-863D-3A24-6E4599246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CE425-6BB2-8F9F-D3F6-A92CDD51CF8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53</a:t>
            </a:fld>
            <a:endParaRPr lang="en"/>
          </a:p>
        </p:txBody>
      </p:sp>
      <p:grpSp>
        <p:nvGrpSpPr>
          <p:cNvPr id="8" name="Google Shape;121;p17">
            <a:extLst>
              <a:ext uri="{FF2B5EF4-FFF2-40B4-BE49-F238E27FC236}">
                <a16:creationId xmlns:a16="http://schemas.microsoft.com/office/drawing/2014/main" id="{C6C0B9F8-4B9F-0168-CAB5-871E1DF76328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53D61DC2-3D9E-E04B-C8B3-47A4FB4B514C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;p17">
              <a:extLst>
                <a:ext uri="{FF2B5EF4-FFF2-40B4-BE49-F238E27FC236}">
                  <a16:creationId xmlns:a16="http://schemas.microsoft.com/office/drawing/2014/main" id="{5791A733-29A0-F0AD-9B9F-B68F50583462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4;p17">
              <a:extLst>
                <a:ext uri="{FF2B5EF4-FFF2-40B4-BE49-F238E27FC236}">
                  <a16:creationId xmlns:a16="http://schemas.microsoft.com/office/drawing/2014/main" id="{765B989F-C127-BABA-0C93-7D83487D695F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;p17">
              <a:extLst>
                <a:ext uri="{FF2B5EF4-FFF2-40B4-BE49-F238E27FC236}">
                  <a16:creationId xmlns:a16="http://schemas.microsoft.com/office/drawing/2014/main" id="{A05DF352-100D-6A29-B2EA-D865AD4164D8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6;p17">
              <a:extLst>
                <a:ext uri="{FF2B5EF4-FFF2-40B4-BE49-F238E27FC236}">
                  <a16:creationId xmlns:a16="http://schemas.microsoft.com/office/drawing/2014/main" id="{E21C86FE-91DA-EFF4-1F5D-D235E51ADBD1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7;p17">
              <a:extLst>
                <a:ext uri="{FF2B5EF4-FFF2-40B4-BE49-F238E27FC236}">
                  <a16:creationId xmlns:a16="http://schemas.microsoft.com/office/drawing/2014/main" id="{A5F0E9D8-CC4E-24DE-8B31-605D8DEF008D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;p17">
              <a:extLst>
                <a:ext uri="{FF2B5EF4-FFF2-40B4-BE49-F238E27FC236}">
                  <a16:creationId xmlns:a16="http://schemas.microsoft.com/office/drawing/2014/main" id="{F5DE22EA-75D5-BD10-0586-F12E35870B12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9;p17">
              <a:extLst>
                <a:ext uri="{FF2B5EF4-FFF2-40B4-BE49-F238E27FC236}">
                  <a16:creationId xmlns:a16="http://schemas.microsoft.com/office/drawing/2014/main" id="{D14A5674-5EF5-74F3-33C7-8322FB8DE4F8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AE8879F7-B9EE-D702-2316-7ED0438FC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C8EF4FD8-8835-64C8-1501-5B366DFA05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82802" y="1075942"/>
            <a:ext cx="7799932" cy="3593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01600" indent="0">
              <a:buNone/>
            </a:pPr>
            <a:r>
              <a:rPr lang="en-US" sz="1500" b="1" dirty="0">
                <a:solidFill>
                  <a:schemeClr val="accent4"/>
                </a:solidFill>
                <a:latin typeface="+mn-lt"/>
              </a:rPr>
              <a:t>Application Overview and User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Application Features</a:t>
            </a:r>
            <a:r>
              <a:rPr lang="en-US" sz="1500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Predict heart disease risk using Decision Tree and Logistic Regression.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>
                <a:latin typeface="+mn-lt"/>
              </a:rPr>
              <a:t>Segment patients using K-Means clustering.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User Interface (UI)</a:t>
            </a:r>
            <a:r>
              <a:rPr lang="en-US" sz="1500" dirty="0">
                <a:latin typeface="+mn-l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Main Page</a:t>
            </a:r>
            <a:r>
              <a:rPr lang="en-US" sz="1500" dirty="0">
                <a:latin typeface="+mn-lt"/>
              </a:rPr>
              <a:t>: Introduction and navigation.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b="1" dirty="0">
                <a:latin typeface="+mn-lt"/>
              </a:rPr>
              <a:t>Input Modes</a:t>
            </a:r>
            <a:r>
              <a:rPr lang="en-US" sz="1500" dirty="0">
                <a:latin typeface="+mn-lt"/>
              </a:rPr>
              <a:t>: CSV uploads and manual data entry.</a:t>
            </a:r>
          </a:p>
          <a:p>
            <a:pPr marL="457200" lvl="1" indent="0">
              <a:buNone/>
            </a:pPr>
            <a:br>
              <a:rPr lang="en-US" sz="1500" dirty="0">
                <a:latin typeface="+mn-lt"/>
              </a:rPr>
            </a:br>
            <a:endParaRPr lang="en-US" sz="1500" dirty="0">
              <a:latin typeface="+mn-lt"/>
            </a:endParaRPr>
          </a:p>
          <a:p>
            <a:pPr marL="457200" lvl="1" indent="0">
              <a:buNone/>
            </a:pPr>
            <a:endParaRPr lang="en-US" sz="1500" dirty="0"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3241439"/>
      </p:ext>
    </p:extLst>
  </p:cSld>
  <p:clrMapOvr>
    <a:masterClrMapping/>
  </p:clrMapOvr>
  <p:transition spd="med">
    <p:pull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8F296-0635-4640-939E-707560EAC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315" y="2237700"/>
            <a:ext cx="5813400" cy="668100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D819646B-682D-B461-C252-54252BE8AD41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10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3763159888"/>
      </p:ext>
    </p:extLst>
  </p:cSld>
  <p:clrMapOvr>
    <a:masterClrMapping/>
  </p:clrMapOvr>
  <p:transition spd="med">
    <p:pull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/>
            </a:gs>
            <a:gs pos="100000">
              <a:schemeClr val="accent3"/>
            </a:gs>
          </a:gsLst>
          <a:lin ang="18900044" scaled="0"/>
        </a:gradFill>
        <a:effectLst/>
      </p:bgPr>
    </p:bg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55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2B498F5A-271A-46B3-30FB-31BB8CAE28FA}"/>
              </a:ext>
            </a:extLst>
          </p:cNvPr>
          <p:cNvSpPr txBox="1">
            <a:spLocks/>
          </p:cNvSpPr>
          <p:nvPr/>
        </p:nvSpPr>
        <p:spPr>
          <a:xfrm>
            <a:off x="8619900" y="6117674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fld id="{00000000-1234-1234-1234-123412341234}" type="slidenum">
              <a:rPr lang="en" smtClean="0"/>
              <a:pPr/>
              <a:t>55</a:t>
            </a:fld>
            <a:endParaRPr lang="en"/>
          </a:p>
        </p:txBody>
      </p:sp>
      <p:grpSp>
        <p:nvGrpSpPr>
          <p:cNvPr id="5" name="Google Shape;121;p17">
            <a:extLst>
              <a:ext uri="{FF2B5EF4-FFF2-40B4-BE49-F238E27FC236}">
                <a16:creationId xmlns:a16="http://schemas.microsoft.com/office/drawing/2014/main" id="{386B2267-B27B-575A-4B64-A15775FD5515}"/>
              </a:ext>
            </a:extLst>
          </p:cNvPr>
          <p:cNvGrpSpPr/>
          <p:nvPr/>
        </p:nvGrpSpPr>
        <p:grpSpPr>
          <a:xfrm>
            <a:off x="608999" y="2379774"/>
            <a:ext cx="210524" cy="333750"/>
            <a:chOff x="899801" y="909674"/>
            <a:chExt cx="250475" cy="397085"/>
          </a:xfrm>
        </p:grpSpPr>
        <p:sp>
          <p:nvSpPr>
            <p:cNvPr id="6" name="Google Shape;122;p17">
              <a:extLst>
                <a:ext uri="{FF2B5EF4-FFF2-40B4-BE49-F238E27FC236}">
                  <a16:creationId xmlns:a16="http://schemas.microsoft.com/office/drawing/2014/main" id="{9487B934-6848-CE4A-67B4-C32F3CE7E78E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3;p17">
              <a:extLst>
                <a:ext uri="{FF2B5EF4-FFF2-40B4-BE49-F238E27FC236}">
                  <a16:creationId xmlns:a16="http://schemas.microsoft.com/office/drawing/2014/main" id="{6AF86482-F0F2-C0A6-3B4A-3E3414AF9D15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;p17">
              <a:extLst>
                <a:ext uri="{FF2B5EF4-FFF2-40B4-BE49-F238E27FC236}">
                  <a16:creationId xmlns:a16="http://schemas.microsoft.com/office/drawing/2014/main" id="{F7099B3E-C3CD-F9A6-05FC-0A5B99C230AF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;p17">
              <a:extLst>
                <a:ext uri="{FF2B5EF4-FFF2-40B4-BE49-F238E27FC236}">
                  <a16:creationId xmlns:a16="http://schemas.microsoft.com/office/drawing/2014/main" id="{1086E863-8A7C-5BCD-2840-1855E4C6B536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;p17">
              <a:extLst>
                <a:ext uri="{FF2B5EF4-FFF2-40B4-BE49-F238E27FC236}">
                  <a16:creationId xmlns:a16="http://schemas.microsoft.com/office/drawing/2014/main" id="{E922A50E-ED57-DD51-B7FD-EACB985F9BA6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;p17">
              <a:extLst>
                <a:ext uri="{FF2B5EF4-FFF2-40B4-BE49-F238E27FC236}">
                  <a16:creationId xmlns:a16="http://schemas.microsoft.com/office/drawing/2014/main" id="{909DB806-37C0-3812-8E75-6AD9A4D9537B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;p17">
              <a:extLst>
                <a:ext uri="{FF2B5EF4-FFF2-40B4-BE49-F238E27FC236}">
                  <a16:creationId xmlns:a16="http://schemas.microsoft.com/office/drawing/2014/main" id="{616A96A8-1BE3-E4D6-4D6C-1CD8AAA2E588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;p17">
              <a:extLst>
                <a:ext uri="{FF2B5EF4-FFF2-40B4-BE49-F238E27FC236}">
                  <a16:creationId xmlns:a16="http://schemas.microsoft.com/office/drawing/2014/main" id="{90EB3F9C-2DD1-3C9C-40EA-E30D0E3B0376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22959C45-A0F0-9313-94EB-C8947555D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737DB42B-29A5-BD18-BD2B-AF71BED1C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478" y="867571"/>
            <a:ext cx="7217044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Healthcare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applied data mining and machine learning to predict heart disease and segment patients.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K-Means Clustering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provided actionable insights.</a:t>
            </a:r>
            <a:endParaRPr lang="en-US" sz="1500" dirty="0"/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Significant Predictors Identified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Cholesterol Levels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Chest Pain Type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 Depression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emerged as key factors.</a:t>
            </a:r>
          </a:p>
          <a:p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Application 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Empowered healthcare providers with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 prediction and clustering tools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</p:spTree>
  </p:cSld>
  <p:clrMapOvr>
    <a:masterClrMapping/>
  </p:clrMapOvr>
  <p:transition spd="med">
    <p:pull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949B0-784B-4148-72DE-4622F85C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5C250-6AE1-94DA-E225-A14855D2F1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4315" y="2237700"/>
            <a:ext cx="5813400" cy="668100"/>
          </a:xfrm>
        </p:spPr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4" name="Google Shape;107;p15">
            <a:extLst>
              <a:ext uri="{FF2B5EF4-FFF2-40B4-BE49-F238E27FC236}">
                <a16:creationId xmlns:a16="http://schemas.microsoft.com/office/drawing/2014/main" id="{38CDBC8E-1FFB-27BC-6B8C-8FECCD6CEE41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11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536840884"/>
      </p:ext>
    </p:extLst>
  </p:cSld>
  <p:clrMapOvr>
    <a:masterClrMapping/>
  </p:clrMapOvr>
  <p:transition spd="med">
    <p:pull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75000"/>
              </a:schemeClr>
            </a:gs>
            <a:gs pos="100000">
              <a:schemeClr val="accent4"/>
            </a:gs>
          </a:gsLst>
          <a:lin ang="18900044" scaled="0"/>
        </a:gradFill>
        <a:effectLst/>
      </p:bgPr>
    </p:bg>
    <p:spTree>
      <p:nvGrpSpPr>
        <p:cNvPr id="1" name="Shape 400">
          <a:extLst>
            <a:ext uri="{FF2B5EF4-FFF2-40B4-BE49-F238E27FC236}">
              <a16:creationId xmlns:a16="http://schemas.microsoft.com/office/drawing/2014/main" id="{45D2A0D4-1331-EB5E-D31E-91F4D1F68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>
            <a:extLst>
              <a:ext uri="{FF2B5EF4-FFF2-40B4-BE49-F238E27FC236}">
                <a16:creationId xmlns:a16="http://schemas.microsoft.com/office/drawing/2014/main" id="{F434A973-59D4-7C34-6D52-BB5BC39C8A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9825" y="4630250"/>
            <a:ext cx="524100" cy="513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57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C42A15E-1F28-848D-B9B9-C5075B3416E2}"/>
              </a:ext>
            </a:extLst>
          </p:cNvPr>
          <p:cNvSpPr txBox="1">
            <a:spLocks/>
          </p:cNvSpPr>
          <p:nvPr/>
        </p:nvSpPr>
        <p:spPr>
          <a:xfrm>
            <a:off x="8619900" y="6117674"/>
            <a:ext cx="524100" cy="51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300" b="1" i="0" u="none" strike="noStrike" cap="none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fld id="{00000000-1234-1234-1234-123412341234}" type="slidenum">
              <a:rPr lang="en" smtClean="0"/>
              <a:pPr/>
              <a:t>57</a:t>
            </a:fld>
            <a:endParaRPr lang="en"/>
          </a:p>
        </p:txBody>
      </p:sp>
      <p:grpSp>
        <p:nvGrpSpPr>
          <p:cNvPr id="5" name="Google Shape;121;p17">
            <a:extLst>
              <a:ext uri="{FF2B5EF4-FFF2-40B4-BE49-F238E27FC236}">
                <a16:creationId xmlns:a16="http://schemas.microsoft.com/office/drawing/2014/main" id="{AFD54190-304A-A8AC-B628-E9F029A3D3FA}"/>
              </a:ext>
            </a:extLst>
          </p:cNvPr>
          <p:cNvGrpSpPr/>
          <p:nvPr/>
        </p:nvGrpSpPr>
        <p:grpSpPr>
          <a:xfrm>
            <a:off x="608999" y="2379774"/>
            <a:ext cx="210524" cy="333750"/>
            <a:chOff x="899801" y="909674"/>
            <a:chExt cx="250475" cy="397085"/>
          </a:xfrm>
        </p:grpSpPr>
        <p:sp>
          <p:nvSpPr>
            <p:cNvPr id="6" name="Google Shape;122;p17">
              <a:extLst>
                <a:ext uri="{FF2B5EF4-FFF2-40B4-BE49-F238E27FC236}">
                  <a16:creationId xmlns:a16="http://schemas.microsoft.com/office/drawing/2014/main" id="{77744D2C-B03C-4D98-3196-EB01A70DE8D2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3;p17">
              <a:extLst>
                <a:ext uri="{FF2B5EF4-FFF2-40B4-BE49-F238E27FC236}">
                  <a16:creationId xmlns:a16="http://schemas.microsoft.com/office/drawing/2014/main" id="{E6DF95BF-F4BA-A1C8-FD1E-E780588005EF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4;p17">
              <a:extLst>
                <a:ext uri="{FF2B5EF4-FFF2-40B4-BE49-F238E27FC236}">
                  <a16:creationId xmlns:a16="http://schemas.microsoft.com/office/drawing/2014/main" id="{643A7DB6-E4F9-831F-8EFB-A92A37998AC1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5;p17">
              <a:extLst>
                <a:ext uri="{FF2B5EF4-FFF2-40B4-BE49-F238E27FC236}">
                  <a16:creationId xmlns:a16="http://schemas.microsoft.com/office/drawing/2014/main" id="{5B775655-0E87-31AB-9238-EDFFF1BF4CD0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6;p17">
              <a:extLst>
                <a:ext uri="{FF2B5EF4-FFF2-40B4-BE49-F238E27FC236}">
                  <a16:creationId xmlns:a16="http://schemas.microsoft.com/office/drawing/2014/main" id="{A353004B-25C4-D08B-908E-7CCA4DF2FA89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7;p17">
              <a:extLst>
                <a:ext uri="{FF2B5EF4-FFF2-40B4-BE49-F238E27FC236}">
                  <a16:creationId xmlns:a16="http://schemas.microsoft.com/office/drawing/2014/main" id="{8A8ABF24-ABD5-67B4-1EE3-650A856CD9BF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;p17">
              <a:extLst>
                <a:ext uri="{FF2B5EF4-FFF2-40B4-BE49-F238E27FC236}">
                  <a16:creationId xmlns:a16="http://schemas.microsoft.com/office/drawing/2014/main" id="{8FECF69A-36AB-138E-341D-CAE82D446FAB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9;p17">
              <a:extLst>
                <a:ext uri="{FF2B5EF4-FFF2-40B4-BE49-F238E27FC236}">
                  <a16:creationId xmlns:a16="http://schemas.microsoft.com/office/drawing/2014/main" id="{F7EA8C61-A714-86BA-D575-B9228534C7A5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Rectangle 2">
            <a:extLst>
              <a:ext uri="{FF2B5EF4-FFF2-40B4-BE49-F238E27FC236}">
                <a16:creationId xmlns:a16="http://schemas.microsoft.com/office/drawing/2014/main" id="{865714F9-4DE1-0B29-B8AD-2B257D728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024" y="833197"/>
            <a:ext cx="7217044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500" b="1" dirty="0"/>
              <a:t>Scalability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Evaluate models on larger, diverse datasets for improved generalizability.</a:t>
            </a:r>
          </a:p>
          <a:p>
            <a:r>
              <a:rPr lang="en-US" sz="1500" b="1" dirty="0"/>
              <a:t>Enhanced Accuracy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Incorporate </a:t>
            </a:r>
            <a:r>
              <a:rPr lang="en-US" sz="1500" b="1" dirty="0"/>
              <a:t>ensemble methods</a:t>
            </a:r>
            <a:r>
              <a:rPr lang="en-US" sz="1500" dirty="0"/>
              <a:t> like Random Forest and Gradient Boosting.</a:t>
            </a:r>
          </a:p>
          <a:p>
            <a:r>
              <a:rPr lang="en-US" sz="1500" b="1" dirty="0"/>
              <a:t>Advanced Features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Implement </a:t>
            </a:r>
            <a:r>
              <a:rPr lang="en-US" sz="1500" b="1" dirty="0"/>
              <a:t>feature engineering</a:t>
            </a:r>
            <a:r>
              <a:rPr lang="en-US" sz="1500" dirty="0"/>
              <a:t> techniques for refined predictions.</a:t>
            </a:r>
          </a:p>
          <a:p>
            <a:r>
              <a:rPr lang="en-US" sz="1500" b="1" dirty="0"/>
              <a:t>Real-World Deployment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Integrate with </a:t>
            </a:r>
            <a:r>
              <a:rPr lang="en-US" sz="1500" b="1" dirty="0"/>
              <a:t>Electronic Health Records (EHR)</a:t>
            </a:r>
            <a:r>
              <a:rPr lang="en-US" sz="1500" dirty="0"/>
              <a:t> and ensure robust security measures.</a:t>
            </a:r>
          </a:p>
          <a:p>
            <a:r>
              <a:rPr lang="en-US" sz="1500" b="1" dirty="0"/>
              <a:t>Expansion</a:t>
            </a:r>
            <a:r>
              <a:rPr lang="en-US" sz="15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500" dirty="0"/>
              <a:t>Extend the system to predict risks for other diseases, such as </a:t>
            </a:r>
            <a:r>
              <a:rPr lang="en-US" sz="1500" b="1" dirty="0"/>
              <a:t>diabetes</a:t>
            </a:r>
            <a:r>
              <a:rPr lang="en-US" sz="1500" dirty="0"/>
              <a:t> and </a:t>
            </a:r>
            <a:r>
              <a:rPr lang="en-US" sz="1500" b="1" dirty="0"/>
              <a:t>stroke</a:t>
            </a:r>
            <a:r>
              <a:rPr lang="en-US" sz="1500" dirty="0"/>
              <a:t>.</a:t>
            </a:r>
          </a:p>
        </p:txBody>
      </p:sp>
      <p:pic>
        <p:nvPicPr>
          <p:cNvPr id="3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3A3FCCBE-893A-7278-B8FF-96E72CCB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552196"/>
      </p:ext>
    </p:extLst>
  </p:cSld>
  <p:clrMapOvr>
    <a:masterClrMapping/>
  </p:clrMapOvr>
  <p:transition spd="med">
    <p:pull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759FBA-CF0C-4EFF-2994-4E36D5017364}"/>
              </a:ext>
            </a:extLst>
          </p:cNvPr>
          <p:cNvSpPr txBox="1"/>
          <p:nvPr/>
        </p:nvSpPr>
        <p:spPr>
          <a:xfrm>
            <a:off x="3864864" y="2145792"/>
            <a:ext cx="168026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Thank you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EDFAA0E8-7F48-C6CE-8B59-F46B94724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7F4D444A-67F1-1E1A-A1EC-316D9ABD55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10001" y="938718"/>
            <a:ext cx="7525075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solidFill>
                  <a:schemeClr val="accent4"/>
                </a:solidFill>
                <a:latin typeface="+mn-lt"/>
              </a:rPr>
              <a:t>Heart Disease and Data Complexity</a:t>
            </a:r>
            <a:endParaRPr lang="en-US" altLang="en-US" sz="1500" dirty="0">
              <a:solidFill>
                <a:schemeClr val="tx1"/>
              </a:solidFill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Dependency on subjective clinical judgment. Inability to effectively process large datasets in real-time.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n-lt"/>
              </a:rPr>
              <a:t>Patient datasets often include noise, outliers, and missing values, complicating analysis.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1500" dirty="0">
              <a:latin typeface="+mn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+mn-lt"/>
              </a:rPr>
              <a:t>Innovation in the Graphical Interface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Dynamic Recommendations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Tailored advice updates in real-time based on prediction results and cluster assignment.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Interactivity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Enables healthcare professionals to experiment with what-if scenarios by modifying input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D2607100-9C70-E10B-8B33-B93C589E9883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9496E181-4E81-9D75-FB20-D498E54F4A19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A927C2A9-4381-DB54-6586-F316535C5C76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E5ABCDA8-3CA5-D1AB-89AF-FEF79D5364A9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1A4203A5-1D0A-C09F-F068-329F91D10BE4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DDCEB5DA-4CEB-75B3-A800-B6104873EED2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6C2583C7-0A51-CFBA-07D6-709DCB5DEB84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F9562D11-572F-9E6E-5E3D-AE149432CF1D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1BA7661D-30B6-F63B-3556-FD82CEA17E34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7B72560D-4184-EB44-9921-42DE03272A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19549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E28965B9-B861-9633-6FAA-9F98C7BC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1ED32A93-CEB7-AEFA-0D03-127BD8A9F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41669" y="909756"/>
            <a:ext cx="752507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solidFill>
                  <a:schemeClr val="accent4"/>
                </a:solidFill>
                <a:latin typeface="+mn-lt"/>
              </a:rPr>
              <a:t>Significance of Patient Segmentation</a:t>
            </a:r>
            <a:endParaRPr lang="en-US" altLang="en-US" sz="1500" dirty="0">
              <a:solidFill>
                <a:schemeClr val="tx1"/>
              </a:solidFill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n-lt"/>
              </a:rPr>
              <a:t>Uncover Hidden Trends: </a:t>
            </a:r>
            <a:r>
              <a:rPr lang="en-US" sz="1500" dirty="0">
                <a:latin typeface="+mn-lt"/>
              </a:rPr>
              <a:t>Clustering can reveal non-intuitive risk factors (e.g., a combination of moderate cholesterol and high age predicting high risk)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n-lt"/>
              </a:rPr>
              <a:t>Resource Allocation: </a:t>
            </a:r>
            <a:r>
              <a:rPr lang="en-US" sz="1500" dirty="0">
                <a:latin typeface="+mn-lt"/>
              </a:rPr>
              <a:t>High-risk clusters help prioritize medical resources like intensive monitoring or preventive measures.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+mn-lt"/>
              </a:rPr>
              <a:t>D</a:t>
            </a:r>
            <a:r>
              <a:rPr lang="en-US" altLang="en-US" sz="1500" b="1" dirty="0">
                <a:solidFill>
                  <a:schemeClr val="accent4"/>
                </a:solidFill>
                <a:latin typeface="+mn-lt"/>
              </a:rPr>
              <a:t>ifferentiators of This System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Algorithms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Implementation of models and clustering algorithms from scratch enhances understanding and customization.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Visualization-Driven Insights</a:t>
            </a: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of ROC curves, confusion matrices, and PCA scatter plots for better interpretability.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4F017273-5D9F-7622-F945-F61B10369D3B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DE9B0582-5097-ED0A-66D5-12F4855E9B8D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CA849C42-5960-BB47-2C6C-88340382B126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C9A05C56-3C50-D7E0-56FC-1B53C9B782A0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A788BAC6-B5D2-0563-AABE-1CE3722F91E0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6D8D42DB-136F-C4EA-A37A-A8B1BEBC8DF4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1F920826-8FD7-1109-E883-6D8BEA092BC7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DCA4411B-91AC-5A75-35CE-2B89394E4986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6D86F5B5-F7D8-A779-EFD5-F89502DCF12A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03444933-F022-61C0-E311-1996E532D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050615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AEE0248-0514-62D7-245E-AF044FF54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">
            <a:extLst>
              <a:ext uri="{FF2B5EF4-FFF2-40B4-BE49-F238E27FC236}">
                <a16:creationId xmlns:a16="http://schemas.microsoft.com/office/drawing/2014/main" id="{72580130-630C-D0E8-ED4B-57CAAF512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005964" y="783850"/>
            <a:ext cx="7777089" cy="1708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500" b="1" dirty="0">
                <a:solidFill>
                  <a:schemeClr val="accent4"/>
                </a:solidFill>
                <a:latin typeface="+mj-lt"/>
              </a:rPr>
              <a:t>System Features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j-lt"/>
              </a:rPr>
              <a:t>Graphical Interface</a:t>
            </a:r>
            <a:r>
              <a:rPr lang="en-US" sz="1500" dirty="0">
                <a:latin typeface="+mj-lt"/>
              </a:rPr>
              <a:t>: Allows data input and visualization of predictions/segmentations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j-lt"/>
              </a:rPr>
              <a:t>Feature Importance</a:t>
            </a:r>
            <a:r>
              <a:rPr lang="en-US" sz="1500" dirty="0">
                <a:latin typeface="+mj-lt"/>
              </a:rPr>
              <a:t>: Highlights key factor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b="1" dirty="0">
                <a:latin typeface="+mj-lt"/>
              </a:rPr>
              <a:t>Patient Segmentation</a:t>
            </a:r>
            <a:r>
              <a:rPr lang="en-US" sz="1500" dirty="0">
                <a:latin typeface="+mj-lt"/>
              </a:rPr>
              <a:t>: Reveals distinct groups aligned with varying risk levels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3" name="Google Shape;121;p17">
            <a:extLst>
              <a:ext uri="{FF2B5EF4-FFF2-40B4-BE49-F238E27FC236}">
                <a16:creationId xmlns:a16="http://schemas.microsoft.com/office/drawing/2014/main" id="{89914EB1-CC25-6E92-5E0B-9C4665E3A6BB}"/>
              </a:ext>
            </a:extLst>
          </p:cNvPr>
          <p:cNvGrpSpPr/>
          <p:nvPr/>
        </p:nvGrpSpPr>
        <p:grpSpPr>
          <a:xfrm>
            <a:off x="608924" y="892350"/>
            <a:ext cx="210524" cy="333750"/>
            <a:chOff x="899801" y="909674"/>
            <a:chExt cx="250475" cy="397085"/>
          </a:xfrm>
        </p:grpSpPr>
        <p:sp>
          <p:nvSpPr>
            <p:cNvPr id="9" name="Google Shape;122;p17">
              <a:extLst>
                <a:ext uri="{FF2B5EF4-FFF2-40B4-BE49-F238E27FC236}">
                  <a16:creationId xmlns:a16="http://schemas.microsoft.com/office/drawing/2014/main" id="{D9EB7DFE-BAA9-CCEA-DCC5-9B1A79F0DDDF}"/>
                </a:ext>
              </a:extLst>
            </p:cNvPr>
            <p:cNvSpPr/>
            <p:nvPr/>
          </p:nvSpPr>
          <p:spPr>
            <a:xfrm>
              <a:off x="975178" y="1255681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;p17">
              <a:extLst>
                <a:ext uri="{FF2B5EF4-FFF2-40B4-BE49-F238E27FC236}">
                  <a16:creationId xmlns:a16="http://schemas.microsoft.com/office/drawing/2014/main" id="{142E0651-E18D-CB16-7CD3-556A5596334A}"/>
                </a:ext>
              </a:extLst>
            </p:cNvPr>
            <p:cNvSpPr/>
            <p:nvPr/>
          </p:nvSpPr>
          <p:spPr>
            <a:xfrm>
              <a:off x="975178" y="1233140"/>
              <a:ext cx="99722" cy="21982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4;p17">
              <a:extLst>
                <a:ext uri="{FF2B5EF4-FFF2-40B4-BE49-F238E27FC236}">
                  <a16:creationId xmlns:a16="http://schemas.microsoft.com/office/drawing/2014/main" id="{9F4642FD-A1D6-81AD-3947-742FF3F98FE2}"/>
                </a:ext>
              </a:extLst>
            </p:cNvPr>
            <p:cNvSpPr/>
            <p:nvPr/>
          </p:nvSpPr>
          <p:spPr>
            <a:xfrm>
              <a:off x="975178" y="1277637"/>
              <a:ext cx="99722" cy="29122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5;p17">
              <a:extLst>
                <a:ext uri="{FF2B5EF4-FFF2-40B4-BE49-F238E27FC236}">
                  <a16:creationId xmlns:a16="http://schemas.microsoft.com/office/drawing/2014/main" id="{6ABDCFBB-5078-AAF9-F58C-E3340EE4A9B9}"/>
                </a:ext>
              </a:extLst>
            </p:cNvPr>
            <p:cNvSpPr/>
            <p:nvPr/>
          </p:nvSpPr>
          <p:spPr>
            <a:xfrm>
              <a:off x="96447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6;p17">
              <a:extLst>
                <a:ext uri="{FF2B5EF4-FFF2-40B4-BE49-F238E27FC236}">
                  <a16:creationId xmlns:a16="http://schemas.microsoft.com/office/drawing/2014/main" id="{213CA6F3-6E1D-D7E6-97DC-C7E4494C947F}"/>
                </a:ext>
              </a:extLst>
            </p:cNvPr>
            <p:cNvSpPr/>
            <p:nvPr/>
          </p:nvSpPr>
          <p:spPr>
            <a:xfrm>
              <a:off x="899801" y="909674"/>
              <a:ext cx="250475" cy="29977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7;p17">
              <a:extLst>
                <a:ext uri="{FF2B5EF4-FFF2-40B4-BE49-F238E27FC236}">
                  <a16:creationId xmlns:a16="http://schemas.microsoft.com/office/drawing/2014/main" id="{7BE39608-D948-60F7-E58C-2FB98193DF83}"/>
                </a:ext>
              </a:extLst>
            </p:cNvPr>
            <p:cNvSpPr/>
            <p:nvPr/>
          </p:nvSpPr>
          <p:spPr>
            <a:xfrm>
              <a:off x="1051139" y="1046771"/>
              <a:ext cx="34459" cy="162670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;p17">
              <a:extLst>
                <a:ext uri="{FF2B5EF4-FFF2-40B4-BE49-F238E27FC236}">
                  <a16:creationId xmlns:a16="http://schemas.microsoft.com/office/drawing/2014/main" id="{FF9C8E93-7935-CA3D-B648-E276AF6C2AA1}"/>
                </a:ext>
              </a:extLst>
            </p:cNvPr>
            <p:cNvSpPr/>
            <p:nvPr/>
          </p:nvSpPr>
          <p:spPr>
            <a:xfrm>
              <a:off x="981100" y="1040849"/>
              <a:ext cx="87878" cy="19009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9;p17">
              <a:extLst>
                <a:ext uri="{FF2B5EF4-FFF2-40B4-BE49-F238E27FC236}">
                  <a16:creationId xmlns:a16="http://schemas.microsoft.com/office/drawing/2014/main" id="{9F94C468-F688-89AF-CF7E-E6B943803718}"/>
                </a:ext>
              </a:extLst>
            </p:cNvPr>
            <p:cNvSpPr/>
            <p:nvPr/>
          </p:nvSpPr>
          <p:spPr>
            <a:xfrm>
              <a:off x="975178" y="1211769"/>
              <a:ext cx="99722" cy="24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2" name="Picture 4" descr="Medical Data Visualization: Examples, Implementation - TATEEDA | GLOBAL">
            <a:extLst>
              <a:ext uri="{FF2B5EF4-FFF2-40B4-BE49-F238E27FC236}">
                <a16:creationId xmlns:a16="http://schemas.microsoft.com/office/drawing/2014/main" id="{C6B0AA61-6B81-8FBE-F984-80D72122C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1"/>
          <a:stretch/>
        </p:blipFill>
        <p:spPr bwMode="auto">
          <a:xfrm>
            <a:off x="4644972" y="2420658"/>
            <a:ext cx="3979002" cy="201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7E9745E-1D95-8F19-1835-D1A9A611E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5964" y="1637930"/>
            <a:ext cx="3545750" cy="216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●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ed Hat Text"/>
              <a:buChar char="○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000"/>
              <a:buFont typeface="Red Hat Text"/>
              <a:buChar char="■"/>
              <a:defRPr sz="2000" b="0" i="0" u="none" strike="noStrike" cap="none">
                <a:solidFill>
                  <a:schemeClr val="dk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500" b="1" dirty="0">
              <a:solidFill>
                <a:schemeClr val="tx1"/>
              </a:solidFill>
              <a:latin typeface="+mj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Red Hat Text"/>
              <a:buNone/>
            </a:pPr>
            <a:endParaRPr lang="en-US" altLang="en-US" sz="1500" dirty="0">
              <a:solidFill>
                <a:schemeClr val="tx1"/>
              </a:solidFill>
              <a:latin typeface="+mj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Red Hat Text"/>
              <a:buNone/>
            </a:pPr>
            <a:r>
              <a:rPr lang="en-US" altLang="en-US" sz="1500" b="1" dirty="0">
                <a:solidFill>
                  <a:schemeClr val="accent4"/>
                </a:solidFill>
                <a:latin typeface="+mj-lt"/>
              </a:rPr>
              <a:t>Impact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j-lt"/>
              </a:rPr>
              <a:t>Combines predictive modeling with user-friendly tools</a:t>
            </a:r>
          </a:p>
          <a:p>
            <a:pPr marL="285750" indent="-28575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sz="1500" dirty="0">
                <a:latin typeface="+mj-lt"/>
              </a:rPr>
              <a:t>Advances heart disease research by integrating data mining with actionable healthcare insights</a:t>
            </a:r>
            <a:endParaRPr lang="en-US" altLang="en-US" sz="1500" dirty="0">
              <a:solidFill>
                <a:schemeClr val="tx1"/>
              </a:solidFill>
              <a:latin typeface="+mj-lt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5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7" name="Picture 4" descr="Where Do We Start With APIs At The University of Oklahoma? | API Evangelist">
            <a:extLst>
              <a:ext uri="{FF2B5EF4-FFF2-40B4-BE49-F238E27FC236}">
                <a16:creationId xmlns:a16="http://schemas.microsoft.com/office/drawing/2014/main" id="{D86EC520-75F7-2A21-010E-75ACDBC87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372" y="0"/>
            <a:ext cx="528797" cy="660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0849734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CAEDF-B361-FFF9-7E1F-2C8166CFD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C5B4B-5D3E-9C98-3C71-F20D92A0F8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083" y="2237700"/>
            <a:ext cx="5813400" cy="668100"/>
          </a:xfrm>
        </p:spPr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6" name="Google Shape;107;p15">
            <a:extLst>
              <a:ext uri="{FF2B5EF4-FFF2-40B4-BE49-F238E27FC236}">
                <a16:creationId xmlns:a16="http://schemas.microsoft.com/office/drawing/2014/main" id="{C6197371-12B8-6589-8F2D-83F76C9B154E}"/>
              </a:ext>
            </a:extLst>
          </p:cNvPr>
          <p:cNvSpPr txBox="1"/>
          <p:nvPr/>
        </p:nvSpPr>
        <p:spPr>
          <a:xfrm>
            <a:off x="507275" y="1703925"/>
            <a:ext cx="1580400" cy="17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 dirty="0">
                <a:solidFill>
                  <a:schemeClr val="accent4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3</a:t>
            </a:r>
            <a:endParaRPr sz="9600" b="1" dirty="0">
              <a:solidFill>
                <a:schemeClr val="accent4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  <p:extLst>
      <p:ext uri="{BB962C8B-B14F-4D97-AF65-F5344CB8AC3E}">
        <p14:creationId xmlns:p14="http://schemas.microsoft.com/office/powerpoint/2010/main" val="99412037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Timandra template">
  <a:themeElements>
    <a:clrScheme name="Custom 347">
      <a:dk1>
        <a:srgbClr val="24283B"/>
      </a:dk1>
      <a:lt1>
        <a:srgbClr val="FFFFFF"/>
      </a:lt1>
      <a:dk2>
        <a:srgbClr val="80828B"/>
      </a:dk2>
      <a:lt2>
        <a:srgbClr val="EAECF0"/>
      </a:lt2>
      <a:accent1>
        <a:srgbClr val="FFCE00"/>
      </a:accent1>
      <a:accent2>
        <a:srgbClr val="FFF14C"/>
      </a:accent2>
      <a:accent3>
        <a:srgbClr val="9FE2D0"/>
      </a:accent3>
      <a:accent4>
        <a:srgbClr val="1AB6D1"/>
      </a:accent4>
      <a:accent5>
        <a:srgbClr val="0784B1"/>
      </a:accent5>
      <a:accent6>
        <a:srgbClr val="EE7673"/>
      </a:accent6>
      <a:hlink>
        <a:srgbClr val="3180BD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5694</TotalTime>
  <Words>2719</Words>
  <Application>Microsoft Macintosh PowerPoint</Application>
  <PresentationFormat>On-screen Show (16:9)</PresentationFormat>
  <Paragraphs>421</Paragraphs>
  <Slides>58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Arial</vt:lpstr>
      <vt:lpstr>Red Hat Display</vt:lpstr>
      <vt:lpstr>Red Hat Text</vt:lpstr>
      <vt:lpstr>Wingdings</vt:lpstr>
      <vt:lpstr>Timandra template</vt:lpstr>
      <vt:lpstr> Course: CS5593 – Online Sections 995-999, Data Mining Semester: Fall 2024  Heart Disease Prediction and Patient Segmentation  Students: Ferial NajianTabriz, Subankar Chowdhury, Ujwala Vasireddy  Professor: Dr. Le Gruenwald  YouTube link: https://youtu.be/kOKy8rFRgyU  </vt:lpstr>
      <vt:lpstr>Abstract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Related Work</vt:lpstr>
      <vt:lpstr>PowerPoint Presentation</vt:lpstr>
      <vt:lpstr>PowerPoint Presentation</vt:lpstr>
      <vt:lpstr>Flowchart</vt:lpstr>
      <vt:lpstr>PowerPoint Presentation</vt:lpstr>
      <vt:lpstr>PowerPoint Presentation</vt:lpstr>
      <vt:lpstr>Dataset</vt:lpstr>
      <vt:lpstr>PowerPoint Presentation</vt:lpstr>
      <vt:lpstr>System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Preprocessing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Segmentation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  <vt:lpstr>Future 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Asus</dc:creator>
  <cp:lastModifiedBy>Najiantabriz, Ferial</cp:lastModifiedBy>
  <cp:revision>17</cp:revision>
  <dcterms:modified xsi:type="dcterms:W3CDTF">2024-12-06T00:39:48Z</dcterms:modified>
</cp:coreProperties>
</file>