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6145" autoAdjust="0"/>
    <p:restoredTop sz="94660"/>
  </p:normalViewPr>
  <p:slideViewPr>
    <p:cSldViewPr>
      <p:cViewPr>
        <p:scale>
          <a:sx n="100" d="100"/>
          <a:sy n="100" d="100"/>
        </p:scale>
        <p:origin x="-144" y="-29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07FA-4240-4AB9-9E67-28F9831826F8}" type="datetimeFigureOut">
              <a:rPr kumimoji="1" lang="ja-JP" altLang="en-US" smtClean="0"/>
              <a:pPr/>
              <a:t>2021/12/22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428992" y="929139"/>
            <a:ext cx="2786082" cy="178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ja-JP" altLang="en-US" sz="1000" smtClean="0">
                <a:latin typeface="+mj-lt"/>
              </a:rPr>
              <a:t>観光客で賑わう長谷・坂ノ下とサーフィンで人気な稲村ヶ崎・七里ヶ浜の間に位置し、</a:t>
            </a:r>
            <a:r>
              <a:rPr lang="ja-JP" altLang="en-US" sz="1000" smtClean="0"/>
              <a:t>海・</a:t>
            </a:r>
            <a:r>
              <a:rPr lang="ja-JP" altLang="en-US" sz="1000" smtClean="0">
                <a:latin typeface="+mj-lt"/>
              </a:rPr>
              <a:t>山・鎌倉駅・藤沢方面へもアクセスしやすい住宅地です。</a:t>
            </a:r>
            <a:r>
              <a:rPr lang="en-CA" altLang="ja-JP" sz="1000" dirty="0" smtClean="0">
                <a:latin typeface="+mj-lt"/>
              </a:rPr>
              <a:t> </a:t>
            </a:r>
            <a:endParaRPr lang="en-US" altLang="ja-JP" sz="1000" dirty="0" smtClean="0">
              <a:latin typeface="+mj-lt"/>
            </a:endParaRPr>
          </a:p>
          <a:p>
            <a:pPr>
              <a:spcBef>
                <a:spcPts val="200"/>
              </a:spcBef>
            </a:pPr>
            <a:endParaRPr lang="en-US" altLang="ja-JP" sz="300" dirty="0" smtClean="0">
              <a:latin typeface="+mj-lt"/>
            </a:endParaRPr>
          </a:p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1000" smtClean="0">
                <a:latin typeface="+mj-lt"/>
              </a:rPr>
              <a:t>　自然に囲まれる</a:t>
            </a:r>
            <a:r>
              <a:rPr lang="ja-JP" altLang="en-US" sz="1000" b="1" smtClean="0">
                <a:latin typeface="+mj-lt"/>
              </a:rPr>
              <a:t>閑静な住宅地</a:t>
            </a:r>
            <a:endParaRPr lang="en-US" altLang="ja-JP" sz="1000" b="1" dirty="0" smtClean="0">
              <a:latin typeface="+mj-lt"/>
            </a:endParaRPr>
          </a:p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1000" smtClean="0"/>
              <a:t>　積水ハウス施工</a:t>
            </a:r>
            <a:r>
              <a:rPr lang="ja-JP" altLang="en-US" sz="1000" b="1" smtClean="0"/>
              <a:t>軽量鉄骨</a:t>
            </a:r>
            <a:r>
              <a:rPr lang="ja-JP" altLang="en-US" sz="1000" smtClean="0"/>
              <a:t>造戸建て</a:t>
            </a:r>
            <a:endParaRPr lang="en-US" altLang="ja-JP" sz="1000" dirty="0" smtClean="0">
              <a:latin typeface="+mj-lt"/>
            </a:endParaRPr>
          </a:p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1000" smtClean="0">
                <a:latin typeface="+mj-lt"/>
              </a:rPr>
              <a:t>　</a:t>
            </a:r>
            <a:r>
              <a:rPr lang="en-US" altLang="ja-JP" sz="1000" dirty="0" smtClean="0">
                <a:latin typeface="+mj-lt"/>
              </a:rPr>
              <a:t>2018</a:t>
            </a:r>
            <a:r>
              <a:rPr lang="ja-JP" altLang="en-US" sz="1000" smtClean="0">
                <a:latin typeface="+mj-lt"/>
              </a:rPr>
              <a:t>年</a:t>
            </a:r>
            <a:r>
              <a:rPr lang="en-US" altLang="ja-JP" sz="1000" dirty="0" smtClean="0">
                <a:latin typeface="+mj-lt"/>
              </a:rPr>
              <a:t>3</a:t>
            </a:r>
            <a:r>
              <a:rPr lang="ja-JP" altLang="en-US" sz="1000" smtClean="0">
                <a:latin typeface="+mj-lt"/>
              </a:rPr>
              <a:t>月</a:t>
            </a:r>
            <a:r>
              <a:rPr lang="ja-JP" altLang="en-US" sz="1000" b="1" smtClean="0">
                <a:latin typeface="+mj-lt"/>
              </a:rPr>
              <a:t>全面リフォーム</a:t>
            </a:r>
            <a:r>
              <a:rPr lang="ja-JP" altLang="en-US" sz="1000" smtClean="0">
                <a:latin typeface="+mj-lt"/>
              </a:rPr>
              <a:t>施工</a:t>
            </a:r>
            <a:endParaRPr lang="en-CA" altLang="ja-JP" sz="1000" dirty="0" smtClean="0">
              <a:latin typeface="+mj-lt"/>
            </a:endParaRPr>
          </a:p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1000" smtClean="0">
                <a:latin typeface="+mj-lt"/>
              </a:rPr>
              <a:t>　オール電化</a:t>
            </a:r>
            <a:endParaRPr lang="en-US" altLang="ja-JP" sz="1000" dirty="0" smtClean="0">
              <a:latin typeface="+mj-lt"/>
            </a:endParaRPr>
          </a:p>
          <a:p>
            <a:pPr>
              <a:spcBef>
                <a:spcPts val="200"/>
              </a:spcBef>
            </a:pPr>
            <a:endParaRPr lang="en-US" altLang="ja-JP" sz="1000" dirty="0" smtClean="0">
              <a:latin typeface="+mj-lt"/>
            </a:endParaRPr>
          </a:p>
          <a:p>
            <a:pPr>
              <a:spcBef>
                <a:spcPts val="200"/>
              </a:spcBef>
            </a:pPr>
            <a:endParaRPr lang="en-US" altLang="ja-JP" sz="1000" dirty="0" smtClean="0">
              <a:latin typeface="+mj-lt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6215073" y="1000108"/>
          <a:ext cx="2652297" cy="502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331"/>
                <a:gridCol w="617416"/>
                <a:gridCol w="646365"/>
                <a:gridCol w="574305"/>
                <a:gridCol w="602880"/>
              </a:tblGrid>
              <a:tr h="31137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所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在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鎌倉市極楽寺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丁目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11-12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1137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交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通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江ノ電 「極楽寺」駅徒歩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分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rowSpan="7"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建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物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55.93m</a:t>
                      </a:r>
                      <a:r>
                        <a:rPr kumimoji="1" lang="en-US" altLang="ja-JP" sz="8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8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55.93m</a:t>
                      </a:r>
                      <a:r>
                        <a:rPr kumimoji="1" lang="en-US" altLang="ja-JP" sz="8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800" baseline="300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合計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1" dirty="0" smtClean="0">
                          <a:solidFill>
                            <a:schemeClr val="tx1"/>
                          </a:solidFill>
                        </a:rPr>
                        <a:t>111.86m</a:t>
                      </a:r>
                      <a:r>
                        <a:rPr kumimoji="1" lang="en-US" altLang="ja-JP" sz="800" b="1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800" b="1" baseline="0" smtClean="0">
                          <a:solidFill>
                            <a:schemeClr val="tx1"/>
                          </a:solidFill>
                        </a:rPr>
                        <a:t>　　</a:t>
                      </a:r>
                      <a:endParaRPr kumimoji="1" lang="ja-JP" altLang="en-US" sz="800" b="1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間取り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CA" altLang="ja-JP" sz="800" b="1" dirty="0" smtClean="0">
                          <a:solidFill>
                            <a:schemeClr val="tx1"/>
                          </a:solidFill>
                        </a:rPr>
                        <a:t>3LDK</a:t>
                      </a:r>
                      <a:endParaRPr kumimoji="1" lang="ja-JP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構造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b="1" smtClean="0">
                          <a:solidFill>
                            <a:schemeClr val="tx1"/>
                          </a:solidFill>
                        </a:rPr>
                        <a:t>軽量鉄骨造スレート葺２階建</a:t>
                      </a:r>
                      <a:endParaRPr kumimoji="1" lang="ja-JP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施工会社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b="1" smtClean="0">
                          <a:solidFill>
                            <a:schemeClr val="tx1"/>
                          </a:solidFill>
                        </a:rPr>
                        <a:t>積水ハウス</a:t>
                      </a:r>
                      <a:endParaRPr kumimoji="1" lang="ja-JP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築年月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平成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駐車場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有、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台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rowSpan="7"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土地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土地権利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所有権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土地面積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登記簿：</a:t>
                      </a:r>
                      <a:r>
                        <a:rPr kumimoji="1" lang="en-US" altLang="ja-JP" sz="800" b="1" dirty="0" smtClean="0">
                          <a:solidFill>
                            <a:schemeClr val="tx1"/>
                          </a:solidFill>
                        </a:rPr>
                        <a:t>144.67m</a:t>
                      </a:r>
                      <a:r>
                        <a:rPr kumimoji="1" lang="en-US" altLang="ja-JP" sz="800" b="1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800" baseline="0" smtClean="0">
                          <a:solidFill>
                            <a:schemeClr val="tx1"/>
                          </a:solidFill>
                        </a:rPr>
                        <a:t>、実測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144.85m</a:t>
                      </a:r>
                      <a:r>
                        <a:rPr kumimoji="1" lang="en-US" altLang="ja-JP" sz="8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800" baseline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用途地域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第１種低層住宅専用地域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aseline="300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風致地区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第２種風致地区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建ぺい率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40%</a:t>
                      </a:r>
                      <a:endParaRPr kumimoji="1" lang="ja-JP" altLang="en-US" sz="8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容積率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80%</a:t>
                      </a:r>
                      <a:endParaRPr kumimoji="1" lang="ja-JP" altLang="en-US" sz="8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接面種別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公道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地勢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平坦地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接道状況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北東側幅員約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4.1m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公道、接面約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7.9m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引渡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現況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居住中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引渡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相談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5973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備考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2018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年に実施したリフォーム： 防水工事、フローリング、玄関扉、クロス交換、室内扉、キッチン、トイレ・バス、洗面台、エコキュート、エアコン、インターフォン、排水管交換等</a:t>
                      </a:r>
                      <a:endParaRPr kumimoji="1" lang="en-CA" altLang="ja-JP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駐車場幅員約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2.8m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、長さ約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（内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1.5m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が傾斜）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BBQ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等に使って頂ける約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12m</a:t>
                      </a:r>
                      <a:r>
                        <a:rPr kumimoji="1" lang="en-CA" altLang="ja-JP" sz="8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の室外スペース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  通学地域：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稲村ケ崎小学校・御成中学校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285720" y="285728"/>
          <a:ext cx="8572561" cy="502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8628"/>
                <a:gridCol w="1643074"/>
                <a:gridCol w="3429024"/>
                <a:gridCol w="3071835"/>
              </a:tblGrid>
              <a:tr h="420050">
                <a:tc>
                  <a:txBody>
                    <a:bodyPr/>
                    <a:lstStyle/>
                    <a:p>
                      <a:r>
                        <a:rPr lang="ja-JP" altLang="en-US" sz="1200" b="0" smtClean="0">
                          <a:solidFill>
                            <a:schemeClr val="tx1"/>
                          </a:solidFill>
                        </a:rPr>
                        <a:t>戸建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smtClean="0">
                          <a:solidFill>
                            <a:schemeClr val="tx1"/>
                          </a:solidFill>
                        </a:rPr>
                        <a:t>価格</a:t>
                      </a:r>
                      <a:endParaRPr lang="en-CA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CA" sz="1500" b="1" dirty="0" smtClean="0">
                          <a:solidFill>
                            <a:schemeClr val="tx1"/>
                          </a:solidFill>
                        </a:rPr>
                        <a:t>5,380</a:t>
                      </a:r>
                      <a:r>
                        <a:rPr lang="ja-JP" altLang="en-US" sz="1200" b="0" smtClean="0">
                          <a:solidFill>
                            <a:schemeClr val="tx1"/>
                          </a:solidFill>
                        </a:rPr>
                        <a:t>万円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smtClean="0">
                          <a:solidFill>
                            <a:schemeClr val="tx1"/>
                          </a:solidFill>
                        </a:rPr>
                        <a:t>所在</a:t>
                      </a:r>
                      <a:endParaRPr lang="en-CA" altLang="ja-JP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ja-JP" altLang="en-US" sz="1500" b="1" smtClean="0">
                          <a:solidFill>
                            <a:schemeClr val="tx1"/>
                          </a:solidFill>
                        </a:rPr>
                        <a:t>鎌倉市極楽寺</a:t>
                      </a:r>
                      <a:r>
                        <a:rPr lang="en-US" altLang="ja-JP" sz="15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ja-JP" altLang="en-US" sz="1500" b="1" smtClean="0">
                          <a:solidFill>
                            <a:schemeClr val="tx1"/>
                          </a:solidFill>
                        </a:rPr>
                        <a:t>丁目</a:t>
                      </a:r>
                      <a:endParaRPr lang="en-CA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smtClean="0">
                          <a:solidFill>
                            <a:schemeClr val="tx1"/>
                          </a:solidFill>
                        </a:rPr>
                        <a:t>交通</a:t>
                      </a:r>
                      <a:endParaRPr lang="en-CA" altLang="ja-JP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500" b="1" smtClean="0">
                          <a:solidFill>
                            <a:schemeClr val="tx1"/>
                          </a:solidFill>
                        </a:rPr>
                        <a:t>江ノ電</a:t>
                      </a:r>
                      <a:r>
                        <a:rPr kumimoji="1" lang="ja-JP" altLang="en-US" sz="1500" b="1" smtClean="0">
                          <a:solidFill>
                            <a:schemeClr val="tx1"/>
                          </a:solidFill>
                        </a:rPr>
                        <a:t>「極楽寺」駅徒歩</a:t>
                      </a:r>
                      <a:r>
                        <a:rPr kumimoji="1" lang="en-US" altLang="ja-JP" sz="15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kumimoji="1" lang="ja-JP" altLang="en-US" sz="1500" b="1" smtClean="0">
                          <a:solidFill>
                            <a:schemeClr val="tx1"/>
                          </a:solidFill>
                        </a:rPr>
                        <a:t>分</a:t>
                      </a:r>
                      <a:endParaRPr lang="en-CA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73" name="Group 72"/>
          <p:cNvGrpSpPr/>
          <p:nvPr/>
        </p:nvGrpSpPr>
        <p:grpSpPr>
          <a:xfrm>
            <a:off x="285720" y="1453302"/>
            <a:ext cx="3073387" cy="689814"/>
            <a:chOff x="285720" y="1428736"/>
            <a:chExt cx="3073387" cy="689814"/>
          </a:xfrm>
        </p:grpSpPr>
        <p:sp>
          <p:nvSpPr>
            <p:cNvPr id="59" name="Rounded Rectangle 58"/>
            <p:cNvSpPr/>
            <p:nvPr/>
          </p:nvSpPr>
          <p:spPr>
            <a:xfrm>
              <a:off x="285720" y="1428736"/>
              <a:ext cx="934906" cy="357190"/>
            </a:xfrm>
            <a:prstGeom prst="roundRect">
              <a:avLst>
                <a:gd name="adj" fmla="val 3902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smtClean="0"/>
                <a:t>土地面積</a:t>
              </a:r>
              <a:endParaRPr lang="en-CA" sz="1000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1320795" y="1428736"/>
              <a:ext cx="934906" cy="357190"/>
            </a:xfrm>
            <a:prstGeom prst="roundRect">
              <a:avLst>
                <a:gd name="adj" fmla="val 3902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smtClean="0"/>
                <a:t>建物面積</a:t>
              </a:r>
              <a:endParaRPr lang="en-CA" sz="1000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355869" y="1428736"/>
              <a:ext cx="934906" cy="357190"/>
            </a:xfrm>
            <a:prstGeom prst="roundRect">
              <a:avLst>
                <a:gd name="adj" fmla="val 3902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smtClean="0"/>
                <a:t>建築</a:t>
              </a:r>
              <a:endParaRPr lang="en-CA" sz="1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2499" y="1733124"/>
              <a:ext cx="1001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smtClean="0"/>
                <a:t>144.7m</a:t>
              </a:r>
              <a:r>
                <a:rPr lang="en-CA" sz="1600" baseline="30000" dirty="0" smtClean="0"/>
                <a:t>2</a:t>
              </a:r>
              <a:endParaRPr lang="en-CA" sz="1600" baseline="30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420963" y="1733124"/>
              <a:ext cx="1001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smtClean="0"/>
                <a:t>111.9m</a:t>
              </a:r>
              <a:r>
                <a:rPr lang="en-CA" sz="1600" baseline="30000" dirty="0" smtClean="0"/>
                <a:t>2</a:t>
              </a:r>
              <a:endParaRPr lang="en-CA" sz="1600" baseline="30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57422" y="1794679"/>
              <a:ext cx="1001685" cy="323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ja-JP" altLang="en-US" b="1" baseline="30000" smtClean="0">
                  <a:latin typeface="+mj-lt"/>
                </a:rPr>
                <a:t>積水ハウス</a:t>
              </a:r>
              <a:endParaRPr lang="en-CA" b="1" baseline="30000" dirty="0">
                <a:latin typeface="+mj-lt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85720" y="987966"/>
            <a:ext cx="300039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ja-JP" altLang="en-US" smtClean="0">
                <a:solidFill>
                  <a:schemeClr val="bg1">
                    <a:lumMod val="95000"/>
                  </a:schemeClr>
                </a:solidFill>
              </a:rPr>
              <a:t>鎌倉らしい落ち着いた住環境</a:t>
            </a:r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bluer\Dropbox\Others\property\portfolio\極楽寺\photo\bed (3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5125652"/>
            <a:ext cx="1643074" cy="1232306"/>
          </a:xfrm>
          <a:prstGeom prst="rect">
            <a:avLst/>
          </a:prstGeom>
          <a:noFill/>
        </p:spPr>
      </p:pic>
      <p:pic>
        <p:nvPicPr>
          <p:cNvPr id="1030" name="Picture 6" descr="C:\Users\bluer\Dropbox\Others\property\portfolio\極楽寺\photo\bed (9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5125652"/>
            <a:ext cx="1643074" cy="1232306"/>
          </a:xfrm>
          <a:prstGeom prst="rect">
            <a:avLst/>
          </a:prstGeom>
          <a:noFill/>
        </p:spPr>
      </p:pic>
      <p:pic>
        <p:nvPicPr>
          <p:cNvPr id="1031" name="Picture 7" descr="C:\Users\bluer\Dropbox\Others\property\portfolio\極楽寺\photo\ldk (5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794" y="3714752"/>
            <a:ext cx="1643074" cy="1232306"/>
          </a:xfrm>
          <a:prstGeom prst="rect">
            <a:avLst/>
          </a:prstGeom>
          <a:noFill/>
        </p:spPr>
      </p:pic>
      <p:pic>
        <p:nvPicPr>
          <p:cNvPr id="4" name="Picture 3" descr="C:\Users\bluer\Dropbox\Others\property\portfolio\極楽寺\photo\P101111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90930" y="5107792"/>
            <a:ext cx="1666888" cy="1250166"/>
          </a:xfrm>
          <a:prstGeom prst="rect">
            <a:avLst/>
          </a:prstGeom>
          <a:noFill/>
        </p:spPr>
      </p:pic>
      <p:pic>
        <p:nvPicPr>
          <p:cNvPr id="5" name="Picture 3" descr="C:\Users\bluer\Dropbox\Dean Street\deanstreetlab.github.io\property\photo\bed (19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282" y="3714752"/>
            <a:ext cx="1643074" cy="1232306"/>
          </a:xfrm>
          <a:prstGeom prst="rect">
            <a:avLst/>
          </a:prstGeom>
          <a:noFill/>
        </p:spPr>
      </p:pic>
      <p:pic>
        <p:nvPicPr>
          <p:cNvPr id="2" name="Picture 2" descr="C:\Users\bluer\Dropbox\Dean Street\deanstreetlab.github.io\property\photo\exterior (18)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30268" y="2339569"/>
            <a:ext cx="1641600" cy="1231200"/>
          </a:xfrm>
          <a:prstGeom prst="rect">
            <a:avLst/>
          </a:prstGeom>
          <a:noFill/>
        </p:spPr>
      </p:pic>
      <p:pic>
        <p:nvPicPr>
          <p:cNvPr id="3" name="Picture 2" descr="C:\Users\bluer\Dropbox\Dean Street\deanstreetlab.github.io\property\photo\exterior (21)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282" y="2339569"/>
            <a:ext cx="1641600" cy="1231200"/>
          </a:xfrm>
          <a:prstGeom prst="rect">
            <a:avLst/>
          </a:prstGeom>
          <a:noFill/>
        </p:spPr>
      </p:pic>
      <p:grpSp>
        <p:nvGrpSpPr>
          <p:cNvPr id="56" name="Group 55"/>
          <p:cNvGrpSpPr/>
          <p:nvPr/>
        </p:nvGrpSpPr>
        <p:grpSpPr>
          <a:xfrm>
            <a:off x="3857620" y="2357430"/>
            <a:ext cx="2309964" cy="2214578"/>
            <a:chOff x="3857620" y="2357430"/>
            <a:chExt cx="2309964" cy="2214578"/>
          </a:xfrm>
        </p:grpSpPr>
        <p:grpSp>
          <p:nvGrpSpPr>
            <p:cNvPr id="46" name="Group 45"/>
            <p:cNvGrpSpPr/>
            <p:nvPr/>
          </p:nvGrpSpPr>
          <p:grpSpPr>
            <a:xfrm>
              <a:off x="3857620" y="2357430"/>
              <a:ext cx="2309964" cy="2214578"/>
              <a:chOff x="3714744" y="2500306"/>
              <a:chExt cx="2309964" cy="2214578"/>
            </a:xfrm>
          </p:grpSpPr>
          <p:pic>
            <p:nvPicPr>
              <p:cNvPr id="6" name="Picture 2" descr="C:\Users\bluer\Desktop\1f.png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3714744" y="3606802"/>
                <a:ext cx="2214578" cy="1108082"/>
              </a:xfrm>
              <a:prstGeom prst="rect">
                <a:avLst/>
              </a:prstGeom>
              <a:noFill/>
            </p:spPr>
          </p:pic>
          <p:pic>
            <p:nvPicPr>
              <p:cNvPr id="7" name="Picture 3" descr="C:\Users\bluer\Desktop\2f.png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3714744" y="2500306"/>
                <a:ext cx="2071702" cy="1098132"/>
              </a:xfrm>
              <a:prstGeom prst="rect">
                <a:avLst/>
              </a:prstGeom>
              <a:noFill/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5715008" y="2786058"/>
                <a:ext cx="272180" cy="209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CA" altLang="ja-JP" sz="1000" b="1" dirty="0" smtClean="0"/>
                  <a:t>2F</a:t>
                </a:r>
                <a:endParaRPr kumimoji="1" lang="ja-JP" altLang="en-US" sz="1000" b="1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715008" y="3825721"/>
                <a:ext cx="309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CA" altLang="ja-JP" sz="1000" b="1" dirty="0" smtClean="0"/>
                  <a:t>1F</a:t>
                </a:r>
                <a:endParaRPr kumimoji="1" lang="ja-JP" altLang="en-US" sz="1000" b="1"/>
              </a:p>
            </p:txBody>
          </p:sp>
        </p:grpSp>
        <p:pic>
          <p:nvPicPr>
            <p:cNvPr id="47" name="Picture 2" descr="Image result for 北 マーク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 rot="1200000">
              <a:off x="5922259" y="4242532"/>
              <a:ext cx="195160" cy="18771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458</Words>
  <Application>Microsoft Office PowerPoint</Application>
  <PresentationFormat>On-screen Show (4:3)</PresentationFormat>
  <Paragraphs>75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Entropy</dc:creator>
  <cp:lastModifiedBy>Anthony Tanaka</cp:lastModifiedBy>
  <cp:revision>122</cp:revision>
  <dcterms:created xsi:type="dcterms:W3CDTF">2018-02-27T15:18:37Z</dcterms:created>
  <dcterms:modified xsi:type="dcterms:W3CDTF">2021-12-23T04:09:31Z</dcterms:modified>
</cp:coreProperties>
</file>