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3"/>
    <p:restoredTop sz="94684"/>
  </p:normalViewPr>
  <p:slideViewPr>
    <p:cSldViewPr snapToGrid="0">
      <p:cViewPr varScale="1">
        <p:scale>
          <a:sx n="106" d="100"/>
          <a:sy n="106" d="100"/>
        </p:scale>
        <p:origin x="1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FE57007-CD1B-AF45-8FCD-963A09EBC22E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r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7B058DA-7A9F-B249-A0BF-381C54320FD9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276347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7007-CD1B-AF45-8FCD-963A09EBC22E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8DA-7A9F-B249-A0BF-381C54320FD9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188557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7007-CD1B-AF45-8FCD-963A09EBC22E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8DA-7A9F-B249-A0BF-381C54320FD9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1984746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7007-CD1B-AF45-8FCD-963A09EBC22E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8DA-7A9F-B249-A0BF-381C54320FD9}" type="slidenum">
              <a:rPr lang="tr-AZ" smtClean="0"/>
              <a:t>‹#›</a:t>
            </a:fld>
            <a:endParaRPr lang="tr-A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5137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7007-CD1B-AF45-8FCD-963A09EBC22E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8DA-7A9F-B249-A0BF-381C54320FD9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34180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7007-CD1B-AF45-8FCD-963A09EBC22E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8DA-7A9F-B249-A0BF-381C54320FD9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4115911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7007-CD1B-AF45-8FCD-963A09EBC22E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8DA-7A9F-B249-A0BF-381C54320FD9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3325112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7007-CD1B-AF45-8FCD-963A09EBC22E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8DA-7A9F-B249-A0BF-381C54320FD9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2858631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7007-CD1B-AF45-8FCD-963A09EBC22E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8DA-7A9F-B249-A0BF-381C54320FD9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160646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7007-CD1B-AF45-8FCD-963A09EBC22E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8DA-7A9F-B249-A0BF-381C54320FD9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228356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7007-CD1B-AF45-8FCD-963A09EBC22E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8DA-7A9F-B249-A0BF-381C54320FD9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162720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7007-CD1B-AF45-8FCD-963A09EBC22E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8DA-7A9F-B249-A0BF-381C54320FD9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34286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7007-CD1B-AF45-8FCD-963A09EBC22E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8DA-7A9F-B249-A0BF-381C54320FD9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308918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7007-CD1B-AF45-8FCD-963A09EBC22E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8DA-7A9F-B249-A0BF-381C54320FD9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204047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7007-CD1B-AF45-8FCD-963A09EBC22E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8DA-7A9F-B249-A0BF-381C54320FD9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5324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7007-CD1B-AF45-8FCD-963A09EBC22E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8DA-7A9F-B249-A0BF-381C54320FD9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130380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7007-CD1B-AF45-8FCD-963A09EBC22E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8DA-7A9F-B249-A0BF-381C54320FD9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116968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57007-CD1B-AF45-8FCD-963A09EBC22E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058DA-7A9F-B249-A0BF-381C54320FD9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2754281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15E85C-4B82-4361-F5BE-D8587B3FE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9293" y="364206"/>
            <a:ext cx="9144000" cy="1127710"/>
          </a:xfrm>
        </p:spPr>
        <p:txBody>
          <a:bodyPr>
            <a:normAutofit/>
          </a:bodyPr>
          <a:lstStyle/>
          <a:p>
            <a:pPr algn="r"/>
            <a:r>
              <a:rPr lang="tr-TR" sz="3200" b="1" dirty="0" err="1">
                <a:effectLst/>
                <a:latin typeface="Baloo Da 2 SemiBold" panose="03080502040302020200" pitchFamily="66" charset="0"/>
                <a:cs typeface="Baloo Da 2 SemiBold" panose="03080502040302020200" pitchFamily="66" charset="0"/>
              </a:rPr>
              <a:t>Searching</a:t>
            </a:r>
            <a:r>
              <a:rPr lang="tr-TR" sz="3200" b="1" dirty="0">
                <a:effectLst/>
                <a:latin typeface="Baloo Da 2 SemiBold" panose="03080502040302020200" pitchFamily="66" charset="0"/>
                <a:cs typeface="Baloo Da 2 SemiBold" panose="03080502040302020200" pitchFamily="66" charset="0"/>
              </a:rPr>
              <a:t> (</a:t>
            </a:r>
            <a:r>
              <a:rPr lang="tr-TR" sz="3200" b="1" dirty="0" err="1">
                <a:effectLst/>
                <a:latin typeface="Baloo Da 2 SemiBold" panose="03080502040302020200" pitchFamily="66" charset="0"/>
                <a:cs typeface="Baloo Da 2 SemiBold" panose="03080502040302020200" pitchFamily="66" charset="0"/>
              </a:rPr>
              <a:t>Linear</a:t>
            </a:r>
            <a:r>
              <a:rPr lang="tr-TR" sz="3200" b="1" dirty="0">
                <a:effectLst/>
                <a:latin typeface="Baloo Da 2 SemiBold" panose="03080502040302020200" pitchFamily="66" charset="0"/>
                <a:cs typeface="Baloo Da 2 SemiBold" panose="03080502040302020200" pitchFamily="66" charset="0"/>
              </a:rPr>
              <a:t> </a:t>
            </a:r>
            <a:r>
              <a:rPr lang="tr-TR" sz="3200" b="1" dirty="0" err="1">
                <a:effectLst/>
                <a:latin typeface="Baloo Da 2 SemiBold" panose="03080502040302020200" pitchFamily="66" charset="0"/>
                <a:cs typeface="Baloo Da 2 SemiBold" panose="03080502040302020200" pitchFamily="66" charset="0"/>
              </a:rPr>
              <a:t>search,Binary</a:t>
            </a:r>
            <a:r>
              <a:rPr lang="tr-TR" sz="3200" b="1" dirty="0">
                <a:effectLst/>
                <a:latin typeface="Baloo Da 2 SemiBold" panose="03080502040302020200" pitchFamily="66" charset="0"/>
                <a:cs typeface="Baloo Da 2 SemiBold" panose="03080502040302020200" pitchFamily="66" charset="0"/>
              </a:rPr>
              <a:t> </a:t>
            </a:r>
            <a:r>
              <a:rPr lang="tr-TR" sz="3200" b="1" dirty="0" err="1">
                <a:effectLst/>
                <a:latin typeface="Baloo Da 2 SemiBold" panose="03080502040302020200" pitchFamily="66" charset="0"/>
                <a:cs typeface="Baloo Da 2 SemiBold" panose="03080502040302020200" pitchFamily="66" charset="0"/>
              </a:rPr>
              <a:t>searching,jump</a:t>
            </a:r>
            <a:r>
              <a:rPr lang="tr-TR" sz="3200" b="1" dirty="0">
                <a:effectLst/>
                <a:latin typeface="Baloo Da 2 SemiBold" panose="03080502040302020200" pitchFamily="66" charset="0"/>
                <a:cs typeface="Baloo Da 2 SemiBold" panose="03080502040302020200" pitchFamily="66" charset="0"/>
              </a:rPr>
              <a:t> </a:t>
            </a:r>
            <a:r>
              <a:rPr lang="tr-TR" sz="3200" b="1" dirty="0" err="1">
                <a:effectLst/>
                <a:latin typeface="Baloo Da 2 SemiBold" panose="03080502040302020200" pitchFamily="66" charset="0"/>
                <a:cs typeface="Baloo Da 2 SemiBold" panose="03080502040302020200" pitchFamily="66" charset="0"/>
              </a:rPr>
              <a:t>search</a:t>
            </a:r>
            <a:r>
              <a:rPr lang="tr-TR" sz="3200" b="1" dirty="0">
                <a:effectLst/>
                <a:latin typeface="Baloo Da 2 SemiBold" panose="03080502040302020200" pitchFamily="66" charset="0"/>
                <a:cs typeface="Baloo Da 2 SemiBold" panose="03080502040302020200" pitchFamily="66" charset="0"/>
              </a:rPr>
              <a:t>)</a:t>
            </a:r>
            <a:endParaRPr lang="tr-AZ" sz="3200" b="1" dirty="0">
              <a:latin typeface="Baloo Da 2 SemiBold" panose="03080502040302020200" pitchFamily="66" charset="0"/>
              <a:cs typeface="Baloo Da 2 SemiBold" panose="03080502040302020200" pitchFamily="66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0DFDAD8-D516-A05D-AC59-61C31DA85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95346" y="4528472"/>
            <a:ext cx="3027947" cy="1655762"/>
          </a:xfrm>
        </p:spPr>
        <p:txBody>
          <a:bodyPr/>
          <a:lstStyle/>
          <a:p>
            <a:pPr algn="ctr"/>
            <a:r>
              <a:rPr lang="tr-AZ" dirty="0"/>
              <a:t>Ad : FərId</a:t>
            </a:r>
          </a:p>
          <a:p>
            <a:pPr algn="ctr"/>
            <a:r>
              <a:rPr lang="tr-AZ" dirty="0"/>
              <a:t>Soyad : ƏhmədlI</a:t>
            </a:r>
          </a:p>
          <a:p>
            <a:pPr algn="ctr"/>
            <a:r>
              <a:rPr lang="tr-AZ" dirty="0"/>
              <a:t>Qrup:AF204</a:t>
            </a:r>
          </a:p>
        </p:txBody>
      </p:sp>
    </p:spTree>
    <p:extLst>
      <p:ext uri="{BB962C8B-B14F-4D97-AF65-F5344CB8AC3E}">
        <p14:creationId xmlns:p14="http://schemas.microsoft.com/office/powerpoint/2010/main" val="239054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C6B30E-7850-49A4-90FB-C70713C2B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38" y="360946"/>
            <a:ext cx="9905999" cy="2117975"/>
          </a:xfrm>
        </p:spPr>
        <p:txBody>
          <a:bodyPr>
            <a:normAutofit fontScale="92500" lnSpcReduction="10000"/>
          </a:bodyPr>
          <a:lstStyle/>
          <a:p>
            <a:pPr algn="l" fontAlgn="base"/>
            <a:br>
              <a:rPr lang="tr-TR" b="0" i="0" dirty="0">
                <a:effectLst/>
                <a:latin typeface="var(--font-secondary)"/>
              </a:rPr>
            </a:br>
            <a:r>
              <a:rPr lang="tr-TR" b="0" i="0" dirty="0" err="1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Based</a:t>
            </a:r>
            <a:r>
              <a:rPr lang="tr-TR" b="0" i="0" dirty="0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 on </a:t>
            </a:r>
            <a:r>
              <a:rPr lang="tr-TR" b="0" i="0" dirty="0" err="1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the</a:t>
            </a:r>
            <a:r>
              <a:rPr lang="tr-TR" b="0" i="0" dirty="0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 </a:t>
            </a:r>
            <a:r>
              <a:rPr lang="tr-TR" b="0" i="0" dirty="0" err="1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type</a:t>
            </a:r>
            <a:r>
              <a:rPr lang="tr-TR" b="0" i="0" dirty="0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 of </a:t>
            </a:r>
            <a:r>
              <a:rPr lang="tr-TR" b="0" i="0" dirty="0" err="1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search</a:t>
            </a:r>
            <a:r>
              <a:rPr lang="tr-TR" b="0" i="0" dirty="0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 </a:t>
            </a:r>
            <a:r>
              <a:rPr lang="tr-TR" b="0" i="0" dirty="0" err="1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operation</a:t>
            </a:r>
            <a:r>
              <a:rPr lang="tr-TR" b="0" i="0" dirty="0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, </a:t>
            </a:r>
            <a:r>
              <a:rPr lang="tr-TR" b="0" i="0" dirty="0" err="1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these</a:t>
            </a:r>
            <a:r>
              <a:rPr lang="tr-TR" b="0" i="0" dirty="0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 </a:t>
            </a:r>
            <a:r>
              <a:rPr lang="tr-TR" b="0" i="0" dirty="0" err="1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algorithms</a:t>
            </a:r>
            <a:r>
              <a:rPr lang="tr-TR" b="0" i="0" dirty="0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 </a:t>
            </a:r>
            <a:r>
              <a:rPr lang="tr-TR" b="0" i="0" dirty="0" err="1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are</a:t>
            </a:r>
            <a:r>
              <a:rPr lang="tr-TR" b="0" i="0" dirty="0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 </a:t>
            </a:r>
            <a:r>
              <a:rPr lang="tr-TR" b="0" i="0" dirty="0" err="1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generally</a:t>
            </a:r>
            <a:r>
              <a:rPr lang="tr-TR" b="0" i="0" dirty="0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 </a:t>
            </a:r>
            <a:r>
              <a:rPr lang="tr-TR" b="0" i="0" dirty="0" err="1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classified</a:t>
            </a:r>
            <a:r>
              <a:rPr lang="tr-TR" b="0" i="0" dirty="0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 </a:t>
            </a:r>
            <a:r>
              <a:rPr lang="tr-TR" b="0" i="0" dirty="0" err="1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into</a:t>
            </a:r>
            <a:r>
              <a:rPr lang="tr-TR" b="0" i="0" dirty="0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 </a:t>
            </a:r>
            <a:r>
              <a:rPr lang="tr-TR" b="0" i="0" dirty="0" err="1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two</a:t>
            </a:r>
            <a:r>
              <a:rPr lang="tr-TR" b="0" i="0" dirty="0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 </a:t>
            </a:r>
            <a:r>
              <a:rPr lang="tr-TR" b="0" i="0" dirty="0" err="1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categories</a:t>
            </a:r>
            <a:r>
              <a:rPr lang="tr-TR" b="0" i="0" dirty="0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:</a:t>
            </a:r>
          </a:p>
          <a:p>
            <a:pPr algn="l" fontAlgn="base">
              <a:buFont typeface="+mj-lt"/>
              <a:buAutoNum type="arabicPeriod"/>
            </a:pPr>
            <a:r>
              <a:rPr lang="tr-TR" b="1" i="0" dirty="0" err="1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Sequential</a:t>
            </a:r>
            <a:r>
              <a:rPr lang="tr-TR" b="1" i="0" dirty="0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 </a:t>
            </a:r>
            <a:r>
              <a:rPr lang="tr-TR" b="1" i="0" dirty="0" err="1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Search</a:t>
            </a:r>
            <a:r>
              <a:rPr lang="tr-TR" b="0" i="0" dirty="0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: </a:t>
            </a:r>
            <a:r>
              <a:rPr lang="tr-TR" b="0" i="0" dirty="0" err="1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In</a:t>
            </a:r>
            <a:r>
              <a:rPr lang="tr-TR" b="0" i="0" dirty="0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 </a:t>
            </a:r>
            <a:r>
              <a:rPr lang="tr-TR" b="0" i="0" dirty="0" err="1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this</a:t>
            </a:r>
            <a:r>
              <a:rPr lang="tr-TR" b="0" i="0" dirty="0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, </a:t>
            </a:r>
            <a:r>
              <a:rPr lang="tr-TR" b="0" i="0" dirty="0" err="1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the</a:t>
            </a:r>
            <a:r>
              <a:rPr lang="tr-TR" b="0" i="0" dirty="0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 </a:t>
            </a:r>
            <a:r>
              <a:rPr lang="tr-TR" b="0" i="0" dirty="0" err="1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list</a:t>
            </a:r>
            <a:r>
              <a:rPr lang="tr-TR" b="0" i="0" dirty="0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 </a:t>
            </a:r>
            <a:r>
              <a:rPr lang="tr-TR" b="0" i="0" dirty="0" err="1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or</a:t>
            </a:r>
            <a:r>
              <a:rPr lang="tr-TR" b="0" i="0" dirty="0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 </a:t>
            </a:r>
            <a:r>
              <a:rPr lang="tr-TR" b="0" i="0" dirty="0" err="1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array</a:t>
            </a:r>
            <a:r>
              <a:rPr lang="tr-TR" b="0" i="0" dirty="0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 is </a:t>
            </a:r>
            <a:r>
              <a:rPr lang="tr-TR" b="0" i="0" dirty="0" err="1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traversed</a:t>
            </a:r>
            <a:r>
              <a:rPr lang="tr-TR" b="0" i="0" dirty="0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 </a:t>
            </a:r>
            <a:r>
              <a:rPr lang="tr-TR" b="0" i="0" dirty="0" err="1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sequentially</a:t>
            </a:r>
            <a:r>
              <a:rPr lang="tr-TR" b="0" i="0" dirty="0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 </a:t>
            </a:r>
            <a:r>
              <a:rPr lang="tr-TR" b="0" i="0" dirty="0" err="1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and</a:t>
            </a:r>
            <a:r>
              <a:rPr lang="tr-TR" b="0" i="0" dirty="0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 </a:t>
            </a:r>
            <a:r>
              <a:rPr lang="tr-TR" b="0" i="0" dirty="0" err="1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every</a:t>
            </a:r>
            <a:r>
              <a:rPr lang="tr-TR" b="0" i="0" dirty="0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 element is </a:t>
            </a:r>
            <a:r>
              <a:rPr lang="tr-TR" b="0" i="0" dirty="0" err="1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checked</a:t>
            </a:r>
            <a:r>
              <a:rPr lang="tr-TR" b="0" i="0" dirty="0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. </a:t>
            </a:r>
            <a:r>
              <a:rPr lang="tr-TR" b="0" i="0" dirty="0" err="1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For</a:t>
            </a:r>
            <a:r>
              <a:rPr lang="tr-TR" b="0" i="0" dirty="0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 </a:t>
            </a:r>
            <a:r>
              <a:rPr lang="tr-TR" b="0" i="0" dirty="0" err="1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example</a:t>
            </a:r>
            <a:r>
              <a:rPr lang="tr-TR" b="0" i="0" dirty="0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: </a:t>
            </a:r>
            <a:r>
              <a:rPr lang="tr-TR" dirty="0" err="1">
                <a:latin typeface="Baloo Da 2" panose="03080502040302020200" pitchFamily="66" charset="0"/>
                <a:cs typeface="Baloo Da 2" panose="03080502040302020200" pitchFamily="66" charset="0"/>
              </a:rPr>
              <a:t>Linear</a:t>
            </a:r>
            <a:r>
              <a:rPr lang="tr-TR" dirty="0">
                <a:latin typeface="Baloo Da 2" panose="03080502040302020200" pitchFamily="66" charset="0"/>
                <a:cs typeface="Baloo Da 2" panose="03080502040302020200" pitchFamily="66" charset="0"/>
              </a:rPr>
              <a:t> </a:t>
            </a:r>
            <a:r>
              <a:rPr lang="tr-TR" dirty="0" err="1">
                <a:latin typeface="Baloo Da 2" panose="03080502040302020200" pitchFamily="66" charset="0"/>
                <a:cs typeface="Baloo Da 2" panose="03080502040302020200" pitchFamily="66" charset="0"/>
              </a:rPr>
              <a:t>search</a:t>
            </a:r>
            <a:r>
              <a:rPr lang="tr-TR" b="0" i="0" dirty="0">
                <a:effectLst/>
                <a:latin typeface="Baloo Da 2" panose="03080502040302020200" pitchFamily="66" charset="0"/>
                <a:cs typeface="Baloo Da 2" panose="03080502040302020200" pitchFamily="66" charset="0"/>
              </a:rPr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BCE20E9-B13E-190E-ADEC-324FE5F4A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809" y="3513221"/>
            <a:ext cx="7187816" cy="262355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4D78CC41-19D0-A573-3843-F1AF5156E616}"/>
              </a:ext>
            </a:extLst>
          </p:cNvPr>
          <p:cNvSpPr txBox="1"/>
          <p:nvPr/>
        </p:nvSpPr>
        <p:spPr>
          <a:xfrm>
            <a:off x="2318980" y="3059668"/>
            <a:ext cx="702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i="0" dirty="0" err="1">
                <a:solidFill>
                  <a:srgbClr val="FFFFFF"/>
                </a:solidFill>
                <a:effectLst/>
                <a:latin typeface="Nunito" pitchFamily="2" charset="0"/>
              </a:rPr>
              <a:t>Linear</a:t>
            </a:r>
            <a:r>
              <a:rPr lang="tr-TR" b="1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1" i="0" dirty="0" err="1">
                <a:solidFill>
                  <a:srgbClr val="FFFFFF"/>
                </a:solidFill>
                <a:effectLst/>
                <a:latin typeface="Nunito" pitchFamily="2" charset="0"/>
              </a:rPr>
              <a:t>Search</a:t>
            </a:r>
            <a:r>
              <a:rPr lang="tr-TR" b="1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1" i="0" dirty="0" err="1">
                <a:solidFill>
                  <a:srgbClr val="FFFFFF"/>
                </a:solidFill>
                <a:effectLst/>
                <a:latin typeface="Nunito" pitchFamily="2" charset="0"/>
              </a:rPr>
              <a:t>to</a:t>
            </a:r>
            <a:r>
              <a:rPr lang="tr-TR" b="1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1" i="0" dirty="0" err="1">
                <a:solidFill>
                  <a:srgbClr val="FFFFFF"/>
                </a:solidFill>
                <a:effectLst/>
                <a:latin typeface="Nunito" pitchFamily="2" charset="0"/>
              </a:rPr>
              <a:t>find</a:t>
            </a:r>
            <a:r>
              <a:rPr lang="tr-TR" b="1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1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the</a:t>
            </a:r>
            <a:r>
              <a:rPr lang="tr-TR" b="1" i="0" dirty="0">
                <a:solidFill>
                  <a:srgbClr val="FFFFFF"/>
                </a:solidFill>
                <a:effectLst/>
                <a:latin typeface="Nunito" pitchFamily="2" charset="0"/>
              </a:rPr>
              <a:t> element “20” in a </a:t>
            </a:r>
            <a:r>
              <a:rPr lang="tr-TR" b="1" i="0" dirty="0" err="1">
                <a:solidFill>
                  <a:srgbClr val="FFFFFF"/>
                </a:solidFill>
                <a:effectLst/>
                <a:latin typeface="Nunito" pitchFamily="2" charset="0"/>
              </a:rPr>
              <a:t>given</a:t>
            </a:r>
            <a:r>
              <a:rPr lang="tr-TR" b="1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1" i="0" dirty="0" err="1">
                <a:solidFill>
                  <a:srgbClr val="FFFFFF"/>
                </a:solidFill>
                <a:effectLst/>
                <a:latin typeface="Nunito" pitchFamily="2" charset="0"/>
              </a:rPr>
              <a:t>list</a:t>
            </a:r>
            <a:r>
              <a:rPr lang="tr-TR" b="1" i="0" dirty="0">
                <a:solidFill>
                  <a:srgbClr val="FFFFFF"/>
                </a:solidFill>
                <a:effectLst/>
                <a:latin typeface="Nunito" pitchFamily="2" charset="0"/>
              </a:rPr>
              <a:t> of </a:t>
            </a:r>
            <a:r>
              <a:rPr lang="tr-TR" b="1" i="0" dirty="0" err="1">
                <a:solidFill>
                  <a:srgbClr val="FFFFFF"/>
                </a:solidFill>
                <a:effectLst/>
                <a:latin typeface="Nunito" pitchFamily="2" charset="0"/>
              </a:rPr>
              <a:t>numbers</a:t>
            </a:r>
            <a:endParaRPr lang="tr-AZ" dirty="0"/>
          </a:p>
        </p:txBody>
      </p:sp>
    </p:spTree>
    <p:extLst>
      <p:ext uri="{BB962C8B-B14F-4D97-AF65-F5344CB8AC3E}">
        <p14:creationId xmlns:p14="http://schemas.microsoft.com/office/powerpoint/2010/main" val="291775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124072-A8F7-F117-6049-45EB92A99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494" y="324434"/>
            <a:ext cx="9905999" cy="2587208"/>
          </a:xfrm>
        </p:spPr>
        <p:txBody>
          <a:bodyPr/>
          <a:lstStyle/>
          <a:p>
            <a:r>
              <a:rPr lang="tr-TR" b="1" i="0" dirty="0" err="1">
                <a:solidFill>
                  <a:srgbClr val="FFFFFF"/>
                </a:solidFill>
                <a:effectLst/>
                <a:latin typeface="Nunito" pitchFamily="2" charset="0"/>
              </a:rPr>
              <a:t>Interval</a:t>
            </a:r>
            <a:r>
              <a:rPr lang="tr-TR" b="1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1" i="0" dirty="0" err="1">
                <a:solidFill>
                  <a:srgbClr val="FFFFFF"/>
                </a:solidFill>
                <a:effectLst/>
                <a:latin typeface="Nunito" pitchFamily="2" charset="0"/>
              </a:rPr>
              <a:t>Search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: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These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algorithms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are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specifically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designed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for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searching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in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sorted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data-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structures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.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These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type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of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searching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algorithms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are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much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more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efficient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than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Linear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Search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as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they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repeatedly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target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center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of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search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structure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and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divide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search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space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in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half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.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For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Example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: 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Binary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Search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.</a:t>
            </a:r>
            <a:endParaRPr lang="tr-AZ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A4CB19C-9132-AB85-B4E4-3A90D5652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173" y="3260114"/>
            <a:ext cx="5578640" cy="3099244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FD025AD5-6DC2-8462-0FCC-44781F42D82D}"/>
              </a:ext>
            </a:extLst>
          </p:cNvPr>
          <p:cNvSpPr txBox="1"/>
          <p:nvPr/>
        </p:nvSpPr>
        <p:spPr>
          <a:xfrm>
            <a:off x="2555607" y="2911642"/>
            <a:ext cx="708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i="0" dirty="0" err="1">
                <a:solidFill>
                  <a:srgbClr val="FFFFFF"/>
                </a:solidFill>
                <a:effectLst/>
                <a:latin typeface="Nunito" pitchFamily="2" charset="0"/>
              </a:rPr>
              <a:t>Binary</a:t>
            </a:r>
            <a:r>
              <a:rPr lang="tr-TR" b="1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1" i="0" dirty="0" err="1">
                <a:solidFill>
                  <a:srgbClr val="FFFFFF"/>
                </a:solidFill>
                <a:effectLst/>
                <a:latin typeface="Nunito" pitchFamily="2" charset="0"/>
              </a:rPr>
              <a:t>Search</a:t>
            </a:r>
            <a:r>
              <a:rPr lang="tr-TR" b="1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1" i="0" dirty="0" err="1">
                <a:solidFill>
                  <a:srgbClr val="FFFFFF"/>
                </a:solidFill>
                <a:effectLst/>
                <a:latin typeface="Nunito" pitchFamily="2" charset="0"/>
              </a:rPr>
              <a:t>to</a:t>
            </a:r>
            <a:r>
              <a:rPr lang="tr-TR" b="1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1" i="0" dirty="0" err="1">
                <a:solidFill>
                  <a:srgbClr val="FFFFFF"/>
                </a:solidFill>
                <a:effectLst/>
                <a:latin typeface="Nunito" pitchFamily="2" charset="0"/>
              </a:rPr>
              <a:t>find</a:t>
            </a:r>
            <a:r>
              <a:rPr lang="tr-TR" b="1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1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the</a:t>
            </a:r>
            <a:r>
              <a:rPr lang="tr-TR" b="1" i="0" dirty="0">
                <a:solidFill>
                  <a:srgbClr val="FFFFFF"/>
                </a:solidFill>
                <a:effectLst/>
                <a:latin typeface="Nunito" pitchFamily="2" charset="0"/>
              </a:rPr>
              <a:t> element “23” in a </a:t>
            </a:r>
            <a:r>
              <a:rPr lang="tr-TR" b="1" i="0" dirty="0" err="1">
                <a:solidFill>
                  <a:srgbClr val="FFFFFF"/>
                </a:solidFill>
                <a:effectLst/>
                <a:latin typeface="Nunito" pitchFamily="2" charset="0"/>
              </a:rPr>
              <a:t>given</a:t>
            </a:r>
            <a:r>
              <a:rPr lang="tr-TR" b="1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1" i="0" dirty="0" err="1">
                <a:solidFill>
                  <a:srgbClr val="FFFFFF"/>
                </a:solidFill>
                <a:effectLst/>
                <a:latin typeface="Nunito" pitchFamily="2" charset="0"/>
              </a:rPr>
              <a:t>list</a:t>
            </a:r>
            <a:r>
              <a:rPr lang="tr-TR" b="1" i="0" dirty="0">
                <a:solidFill>
                  <a:srgbClr val="FFFFFF"/>
                </a:solidFill>
                <a:effectLst/>
                <a:latin typeface="Nunito" pitchFamily="2" charset="0"/>
              </a:rPr>
              <a:t> of </a:t>
            </a:r>
            <a:r>
              <a:rPr lang="tr-TR" b="1" i="0" dirty="0" err="1">
                <a:solidFill>
                  <a:srgbClr val="FFFFFF"/>
                </a:solidFill>
                <a:effectLst/>
                <a:latin typeface="Nunito" pitchFamily="2" charset="0"/>
              </a:rPr>
              <a:t>numbers</a:t>
            </a:r>
            <a:endParaRPr lang="tr-AZ" dirty="0"/>
          </a:p>
        </p:txBody>
      </p:sp>
    </p:spTree>
    <p:extLst>
      <p:ext uri="{BB962C8B-B14F-4D97-AF65-F5344CB8AC3E}">
        <p14:creationId xmlns:p14="http://schemas.microsoft.com/office/powerpoint/2010/main" val="55563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0C8ED-62AC-602E-041F-6CD18862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39" y="360529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Like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 </a:t>
            </a:r>
            <a:r>
              <a:rPr lang="tr-TR" b="0" i="0" u="sng" dirty="0" err="1">
                <a:effectLst/>
                <a:latin typeface="Nunito" pitchFamily="2" charset="0"/>
              </a:rPr>
              <a:t>Binary</a:t>
            </a:r>
            <a:r>
              <a:rPr lang="tr-TR" b="0" i="0" u="sng" dirty="0">
                <a:effectLst/>
                <a:latin typeface="Nunito" pitchFamily="2" charset="0"/>
              </a:rPr>
              <a:t> </a:t>
            </a:r>
            <a:r>
              <a:rPr lang="tr-TR" b="0" i="0" u="sng" dirty="0" err="1">
                <a:effectLst/>
                <a:latin typeface="Nunito" pitchFamily="2" charset="0"/>
              </a:rPr>
              <a:t>Search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,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Jump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Search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is a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searching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algorithm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for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sorted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arrays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.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basic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idea is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to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check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fewer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elements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(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than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 </a:t>
            </a:r>
            <a:r>
              <a:rPr lang="tr-TR" b="0" i="0" u="sng" dirty="0" err="1">
                <a:effectLst/>
                <a:latin typeface="Nunito" pitchFamily="2" charset="0"/>
              </a:rPr>
              <a:t>linear</a:t>
            </a:r>
            <a:r>
              <a:rPr lang="tr-TR" b="0" i="0" u="sng" dirty="0">
                <a:effectLst/>
                <a:latin typeface="Nunito" pitchFamily="2" charset="0"/>
              </a:rPr>
              <a:t> </a:t>
            </a:r>
            <a:r>
              <a:rPr lang="tr-TR" b="0" i="0" u="sng" dirty="0" err="1">
                <a:effectLst/>
                <a:latin typeface="Nunito" pitchFamily="2" charset="0"/>
              </a:rPr>
              <a:t>search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)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by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jumping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ahead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by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fixed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steps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or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skipping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some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elements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in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place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of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searching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all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elements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.</a:t>
            </a:r>
            <a:br>
              <a:rPr lang="tr-TR" dirty="0"/>
            </a:b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For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example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,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suppose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we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have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an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array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arr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[] of size n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and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a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block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(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to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be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jumped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) of size m.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Then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we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search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in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indexes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arr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[0],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arr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[m],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arr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[2m]…..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arr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[km]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and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so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on.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Once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we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find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interval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(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arr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[km] &lt; x &lt;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arr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[(k+1)m]),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we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perform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a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linear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search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operation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from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index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km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to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find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element x.</a:t>
            </a:r>
            <a:endParaRPr lang="tr-AZ" dirty="0"/>
          </a:p>
        </p:txBody>
      </p:sp>
    </p:spTree>
    <p:extLst>
      <p:ext uri="{BB962C8B-B14F-4D97-AF65-F5344CB8AC3E}">
        <p14:creationId xmlns:p14="http://schemas.microsoft.com/office/powerpoint/2010/main" val="172047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5FEEB8-1BFD-4E7C-7722-8056430B5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38" y="384592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Let’s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consider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following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array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: (0, 1, 1, 2, 3, 5, 8, 13, 21, 34, 55, 89, 144, 233, 377, 610).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length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of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array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is 16.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Jump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search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will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find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value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of 55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with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following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steps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assuming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that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block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size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to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be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jumped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is 4. </a:t>
            </a:r>
            <a:br>
              <a:rPr lang="tr-TR" dirty="0"/>
            </a:b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STEP 1: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Jump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from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index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0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to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index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4; </a:t>
            </a:r>
            <a:br>
              <a:rPr lang="tr-TR" dirty="0"/>
            </a:b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STEP 2: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Jump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from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index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4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to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index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8; </a:t>
            </a:r>
            <a:br>
              <a:rPr lang="tr-TR" dirty="0"/>
            </a:b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STEP 3: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Jump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from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index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8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to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index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12; </a:t>
            </a:r>
            <a:br>
              <a:rPr lang="tr-TR" dirty="0"/>
            </a:b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STEP 4: Since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element at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index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12 is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greater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than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55,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we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will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jump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back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a step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to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come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to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index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8. </a:t>
            </a:r>
            <a:br>
              <a:rPr lang="tr-TR" dirty="0"/>
            </a:b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STEP 5: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Perform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a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linear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search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from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index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8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to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get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element 55.</a:t>
            </a:r>
            <a:endParaRPr lang="tr-AZ" dirty="0"/>
          </a:p>
        </p:txBody>
      </p:sp>
    </p:spTree>
    <p:extLst>
      <p:ext uri="{BB962C8B-B14F-4D97-AF65-F5344CB8AC3E}">
        <p14:creationId xmlns:p14="http://schemas.microsoft.com/office/powerpoint/2010/main" val="46936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FD68EF-CF2A-B530-6D0B-766615A76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906" y="312402"/>
            <a:ext cx="9905999" cy="3541714"/>
          </a:xfrm>
        </p:spPr>
        <p:txBody>
          <a:bodyPr/>
          <a:lstStyle/>
          <a:p>
            <a:pPr algn="l" fontAlgn="base"/>
            <a:r>
              <a:rPr lang="tr-TR" b="1" i="0" dirty="0" err="1">
                <a:solidFill>
                  <a:srgbClr val="FFFFFF"/>
                </a:solidFill>
                <a:effectLst/>
                <a:latin typeface="Nunito" pitchFamily="2" charset="0"/>
              </a:rPr>
              <a:t>Performance</a:t>
            </a:r>
            <a:r>
              <a:rPr lang="tr-TR" b="1" i="0" dirty="0">
                <a:solidFill>
                  <a:srgbClr val="FFFFFF"/>
                </a:solidFill>
                <a:effectLst/>
                <a:latin typeface="Nunito" pitchFamily="2" charset="0"/>
              </a:rPr>
              <a:t> in </a:t>
            </a:r>
            <a:r>
              <a:rPr lang="tr-TR" b="1" i="0" dirty="0" err="1">
                <a:solidFill>
                  <a:srgbClr val="FFFFFF"/>
                </a:solidFill>
                <a:effectLst/>
                <a:latin typeface="Nunito" pitchFamily="2" charset="0"/>
              </a:rPr>
              <a:t>comparison</a:t>
            </a:r>
            <a:r>
              <a:rPr lang="tr-TR" b="1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1" i="0" dirty="0" err="1">
                <a:solidFill>
                  <a:srgbClr val="FFFFFF"/>
                </a:solidFill>
                <a:effectLst/>
                <a:latin typeface="Nunito" pitchFamily="2" charset="0"/>
              </a:rPr>
              <a:t>to</a:t>
            </a:r>
            <a:r>
              <a:rPr lang="tr-TR" b="1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1" i="0" dirty="0" err="1">
                <a:solidFill>
                  <a:srgbClr val="FFFFFF"/>
                </a:solidFill>
                <a:effectLst/>
                <a:latin typeface="Nunito" pitchFamily="2" charset="0"/>
              </a:rPr>
              <a:t>linear</a:t>
            </a:r>
            <a:r>
              <a:rPr lang="tr-TR" b="1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1" i="0" dirty="0" err="1">
                <a:solidFill>
                  <a:srgbClr val="FFFFFF"/>
                </a:solidFill>
                <a:effectLst/>
                <a:latin typeface="Nunito" pitchFamily="2" charset="0"/>
              </a:rPr>
              <a:t>and</a:t>
            </a:r>
            <a:r>
              <a:rPr lang="tr-TR" b="1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1" i="0" dirty="0" err="1">
                <a:solidFill>
                  <a:srgbClr val="FFFFFF"/>
                </a:solidFill>
                <a:effectLst/>
                <a:latin typeface="Nunito" pitchFamily="2" charset="0"/>
              </a:rPr>
              <a:t>binary</a:t>
            </a:r>
            <a:r>
              <a:rPr lang="tr-TR" b="1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1" i="0" dirty="0" err="1">
                <a:solidFill>
                  <a:srgbClr val="FFFFFF"/>
                </a:solidFill>
                <a:effectLst/>
                <a:latin typeface="Nunito" pitchFamily="2" charset="0"/>
              </a:rPr>
              <a:t>search</a:t>
            </a:r>
            <a:r>
              <a:rPr lang="tr-TR" b="1" i="0" dirty="0">
                <a:solidFill>
                  <a:srgbClr val="FFFFFF"/>
                </a:solidFill>
                <a:effectLst/>
                <a:latin typeface="Nunito" pitchFamily="2" charset="0"/>
              </a:rPr>
              <a:t>:</a:t>
            </a:r>
          </a:p>
          <a:p>
            <a:pPr algn="l" fontAlgn="base"/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If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we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compare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it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with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linear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and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binary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search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then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it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comes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out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then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it is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better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than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linear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search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but not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better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than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binary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search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/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increasing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order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of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performance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is:</a:t>
            </a:r>
          </a:p>
          <a:p>
            <a:pPr algn="l" fontAlgn="base"/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linear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search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 &lt;  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jump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search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 &lt;  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binary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search</a:t>
            </a:r>
            <a:endParaRPr lang="tr-TR" b="0" i="0" dirty="0">
              <a:solidFill>
                <a:srgbClr val="FFFFFF"/>
              </a:solidFill>
              <a:effectLst/>
              <a:latin typeface="Nunito" pitchFamily="2" charset="0"/>
            </a:endParaRPr>
          </a:p>
          <a:p>
            <a:endParaRPr lang="tr-AZ" dirty="0"/>
          </a:p>
        </p:txBody>
      </p:sp>
    </p:spTree>
    <p:extLst>
      <p:ext uri="{BB962C8B-B14F-4D97-AF65-F5344CB8AC3E}">
        <p14:creationId xmlns:p14="http://schemas.microsoft.com/office/powerpoint/2010/main" val="1696501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{CC14042F-052B-2E41-B440-176C7C7E03C9}tf10001122</Template>
  <TotalTime>20</TotalTime>
  <Words>478</Words>
  <Application>Microsoft Macintosh PowerPoint</Application>
  <PresentationFormat>Geniş ekran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3" baseType="lpstr">
      <vt:lpstr>Arial</vt:lpstr>
      <vt:lpstr>Baloo Da 2</vt:lpstr>
      <vt:lpstr>Baloo Da 2 SemiBold</vt:lpstr>
      <vt:lpstr>Nunito</vt:lpstr>
      <vt:lpstr>Tw Cen MT</vt:lpstr>
      <vt:lpstr>var(--font-secondary)</vt:lpstr>
      <vt:lpstr>Devre</vt:lpstr>
      <vt:lpstr>Searching (Linear search,Binary searching,jump search)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(Linear search,Binary searching,jump search)</dc:title>
  <dc:creator>Allahverdi Agamaliyev</dc:creator>
  <cp:lastModifiedBy>Allahverdi Agamaliyev</cp:lastModifiedBy>
  <cp:revision>1</cp:revision>
  <dcterms:created xsi:type="dcterms:W3CDTF">2023-10-18T21:50:13Z</dcterms:created>
  <dcterms:modified xsi:type="dcterms:W3CDTF">2023-10-18T22:10:28Z</dcterms:modified>
</cp:coreProperties>
</file>