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73" r:id="rId5"/>
    <p:sldId id="274" r:id="rId6"/>
    <p:sldId id="275" r:id="rId7"/>
    <p:sldId id="288" r:id="rId8"/>
    <p:sldId id="276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79" r:id="rId18"/>
    <p:sldId id="286" r:id="rId19"/>
    <p:sldId id="287" r:id="rId20"/>
    <p:sldId id="264" r:id="rId21"/>
    <p:sldId id="261" r:id="rId22"/>
    <p:sldId id="262" r:id="rId23"/>
    <p:sldId id="263" r:id="rId24"/>
    <p:sldId id="258" r:id="rId25"/>
    <p:sldId id="265" r:id="rId26"/>
    <p:sldId id="266" r:id="rId27"/>
    <p:sldId id="259" r:id="rId28"/>
    <p:sldId id="268" r:id="rId29"/>
    <p:sldId id="269" r:id="rId30"/>
    <p:sldId id="270" r:id="rId31"/>
    <p:sldId id="271" r:id="rId32"/>
    <p:sldId id="26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E74"/>
    <a:srgbClr val="E8F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20120-AA79-4B22-A988-0F197C0D8926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86AED-D633-4359-8229-1219F6B16D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026-0128-4949-8D9F-AE8CDCE57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6944F-9680-4351-BB39-B935C84B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73A7-840F-4D77-9D22-A966FE9F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582B-61F4-43FB-B422-E8844DA29A7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A798-FAC7-43F5-BC7C-11D44160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5739-4649-405A-B965-D8E3A9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1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BAE-660A-4400-88B4-1867431C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1095F-035F-4C44-923C-94B4F64FF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F551-8868-4351-8207-CAE07A2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7BB3-28D2-4525-8D35-2AE9A7251987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28A8B-24AD-4EA4-AA3D-4B0FB821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1CAE-EE8C-457A-9282-279D27A6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D150-0B6A-498C-88FA-5EDDDB271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A7EC3-518E-4A37-9BF1-A096A417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4A98-B284-4E2F-905A-4C47A1C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7F1-80F7-4740-A7DC-BEA0DA89D69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947B-87FE-453A-BDC2-5433B2C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44FA-D209-4D5A-812E-45FC7F14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CE31-FFB0-434E-BCB1-C105FF5A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5C1A-5C2C-4105-AFB7-0DE82CD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B707-2057-49AE-A219-7BA925E1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8FC3-ABD5-40C1-9BAC-CCAEFF4533B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F937-1F03-4BAB-93D1-C724A6D4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FCAE-34FB-48A6-B867-198A44C9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2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1C3B-2DB1-498F-848B-19347B0D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6DB2-6244-4858-ABCD-63953CE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DF18-63BC-4D8B-A79B-22BA7A6B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B12F-19C6-4F44-8EAE-B494A85D6B1B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695E-D082-4E1F-8193-09DA8741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0E12D-697A-47DD-BAE9-3E06A92B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ECFE-D684-4F4B-AAEF-46CAF2ED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BD86-C6BB-48F6-A922-08D1C2A9A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7880-2D3D-4C8C-992A-5BFF97AA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3CC8F-4DEA-4514-9FBD-9418C6E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515C0-CDD2-42EC-8B0A-C00814E2085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D149-F63B-4BA4-8A88-790B1EBC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56F6-8413-489C-89E2-FF3E2CE1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398-A2F7-4014-8169-25F6D8B4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DF698-27A4-4910-9AB4-91DFD4A33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099FF-D931-464D-8150-9D3761C6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8FF7E-4E7A-48F9-B1D9-17CEF3650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DCA9-C6D4-4D8E-B3B1-A582A4EB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50D52-241A-4EBC-9C06-A75A9F70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A8FA-0547-498F-B3C5-D38936DC29CC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B68B-7F8B-4F81-9390-A1E1603C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63BAE-D194-40D7-A01A-20C0B76E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8B93-4946-46F6-B601-2269880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98C0-50A0-4747-BBC6-6CC8F40A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49AD-2870-4928-8BDF-0D3D525FC05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88484-A2E8-4E7B-A9B4-B1B3846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7184F-B7BA-43F4-95E3-12F27A2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7A637-4A73-448B-912C-26795939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8F2F-8837-447A-BF0C-C5F7C3C3FDB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C8ADE-07CE-4792-991E-381DCA2A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E064-CDB3-4E50-84CE-42285869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0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844E-EFF9-43FE-8B28-01E59F1B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86CE-F298-4D83-ADD6-87C6AF1C5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EB14B-7BF7-4913-A13E-149DBCF0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B7968-A715-4B66-969E-97AAE1E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4A1D2-C1DA-46EE-82B4-C08E9B0C81B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BDCEB-AC42-40C9-80CF-9005675A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FE59F-08F5-4554-BBA9-2E587C1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5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B1B6-3CEC-4843-9D40-3F24703E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79EFD-AD2A-4158-BE5C-3A4DF7C48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14D95-F05E-460C-8CFC-871F1ABB3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576F1-9216-405E-9ACF-2EDACA1D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1A8-4C31-4B25-AD49-C377763D8275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9F890-2103-4D30-A794-7F5527B5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D0764-EB00-49D3-B07A-0F920C26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6B288-EE8D-4F73-BBBE-474217F3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A298-7F92-448A-9084-ED1838E96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1677-46B3-43C2-9B82-CEA2B685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65D9-B7F1-48EA-9F4A-86E6CC34FFC5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90C75-21F5-4E67-AA46-68040B6E5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C99CC-2477-4E6E-AE9E-F3C9964A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5812-A045-4ED1-AE09-1BD5E4DDFA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A08E3E7-0462-40A0-8689-5B023618F4DD}"/>
              </a:ext>
            </a:extLst>
          </p:cNvPr>
          <p:cNvSpPr/>
          <p:nvPr/>
        </p:nvSpPr>
        <p:spPr>
          <a:xfrm>
            <a:off x="0" y="3916017"/>
            <a:ext cx="12192000" cy="2941983"/>
          </a:xfrm>
          <a:prstGeom prst="rect">
            <a:avLst/>
          </a:prstGeom>
          <a:solidFill>
            <a:srgbClr val="E8F7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76FDB5-768D-440F-B731-0FC2FF4CE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" y="153414"/>
            <a:ext cx="823259" cy="889198"/>
          </a:xfrm>
          <a:prstGeom prst="rect">
            <a:avLst/>
          </a:prstGeom>
        </p:spPr>
      </p:pic>
      <p:pic>
        <p:nvPicPr>
          <p:cNvPr id="8" name="Picture Placeholder 7" descr="A picture containing water, sky, outdoor, river&#10;&#10;Description automatically generated">
            <a:extLst>
              <a:ext uri="{FF2B5EF4-FFF2-40B4-BE49-F238E27FC236}">
                <a16:creationId xmlns:a16="http://schemas.microsoft.com/office/drawing/2014/main" id="{C0F90367-DBA9-4203-8AF8-6871745AFD0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>
          <a:xfrm>
            <a:off x="6657340" y="2148840"/>
            <a:ext cx="5166360" cy="4343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F180E9-AC6D-486F-97CC-E6777C1F6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" y="1234440"/>
            <a:ext cx="5166360" cy="2304288"/>
          </a:xfrm>
          <a:solidFill>
            <a:srgbClr val="006E7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DOCKER</a:t>
            </a:r>
            <a:b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sz="4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KUBERNETES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DC39E1B-7A86-4955-987F-B610791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105" y="4509076"/>
            <a:ext cx="3468792" cy="1861795"/>
          </a:xfrm>
        </p:spPr>
        <p:txBody>
          <a:bodyPr anchor="ctr"/>
          <a:lstStyle/>
          <a:p>
            <a:r>
              <a:rPr lang="en-US" dirty="0"/>
              <a:t>AKHIL MURALI</a:t>
            </a:r>
            <a:br>
              <a:rPr lang="en-US" dirty="0"/>
            </a:br>
            <a:r>
              <a:rPr lang="en-US" dirty="0"/>
              <a:t>AMITHA MARY BENNY</a:t>
            </a:r>
            <a:br>
              <a:rPr lang="en-US" dirty="0"/>
            </a:br>
            <a:r>
              <a:rPr lang="en-US" dirty="0"/>
              <a:t>DEVIKA BIJO</a:t>
            </a:r>
            <a:br>
              <a:rPr lang="en-US" dirty="0"/>
            </a:br>
            <a:r>
              <a:rPr lang="en-US" dirty="0"/>
              <a:t>MEENAKSHI SAJEEVAN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8EE1C45-E8D4-48BE-AD27-B977A679EBB2}"/>
              </a:ext>
            </a:extLst>
          </p:cNvPr>
          <p:cNvSpPr txBox="1">
            <a:spLocks/>
          </p:cNvSpPr>
          <p:nvPr/>
        </p:nvSpPr>
        <p:spPr>
          <a:xfrm>
            <a:off x="4486468" y="5041586"/>
            <a:ext cx="2096385" cy="69084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GOLDEN EAGLES</a:t>
            </a:r>
          </a:p>
        </p:txBody>
      </p:sp>
    </p:spTree>
    <p:extLst>
      <p:ext uri="{BB962C8B-B14F-4D97-AF65-F5344CB8AC3E}">
        <p14:creationId xmlns:p14="http://schemas.microsoft.com/office/powerpoint/2010/main" val="34123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C15561-AFB8-497D-B9EC-D38B96AD9722}"/>
              </a:ext>
            </a:extLst>
          </p:cNvPr>
          <p:cNvSpPr txBox="1">
            <a:spLocks/>
          </p:cNvSpPr>
          <p:nvPr/>
        </p:nvSpPr>
        <p:spPr>
          <a:xfrm>
            <a:off x="265706" y="350595"/>
            <a:ext cx="10515600" cy="8933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333333"/>
                </a:solidFill>
                <a:latin typeface="inter-regular"/>
              </a:rPr>
              <a:t>		Client-Server architecture</a:t>
            </a:r>
            <a:endParaRPr lang="en-IN" dirty="0"/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4A42770-2ADD-4044-ACDB-F65EC96FF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69" y="1382886"/>
            <a:ext cx="8345104" cy="467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24CBD-3FF4-464D-9B61-002745AD2C38}"/>
              </a:ext>
            </a:extLst>
          </p:cNvPr>
          <p:cNvSpPr txBox="1">
            <a:spLocks/>
          </p:cNvSpPr>
          <p:nvPr/>
        </p:nvSpPr>
        <p:spPr>
          <a:xfrm>
            <a:off x="561975" y="752475"/>
            <a:ext cx="10791825" cy="54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IN" sz="4400" dirty="0">
                <a:latin typeface="erdana"/>
              </a:rPr>
              <a:t>Docker Client</a:t>
            </a:r>
          </a:p>
          <a:p>
            <a:endParaRPr lang="en-IN" sz="3600" dirty="0">
              <a:solidFill>
                <a:srgbClr val="610B4B"/>
              </a:solidFill>
              <a:latin typeface="erdan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Docker client uses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commands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REST APIs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to communicate with the Server.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Uses Command Line Interface (CLI) to run the following commands,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docker build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docker pull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docker run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>
              <a:solidFill>
                <a:srgbClr val="610B4B"/>
              </a:solidFill>
              <a:latin typeface="erdana"/>
            </a:endParaRPr>
          </a:p>
          <a:p>
            <a:endParaRPr lang="en-IN" dirty="0">
              <a:solidFill>
                <a:srgbClr val="610B4B"/>
              </a:solidFill>
              <a:latin typeface="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58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85A9B7-49CE-44F8-9E5B-38F3FA3B1FEB}"/>
              </a:ext>
            </a:extLst>
          </p:cNvPr>
          <p:cNvSpPr txBox="1">
            <a:spLocks/>
          </p:cNvSpPr>
          <p:nvPr/>
        </p:nvSpPr>
        <p:spPr>
          <a:xfrm>
            <a:off x="838200" y="612250"/>
            <a:ext cx="10515600" cy="107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6300" dirty="0">
                <a:latin typeface="erdana"/>
              </a:rPr>
              <a:t>2. Docker Host</a:t>
            </a:r>
            <a:br>
              <a:rPr lang="en-IN" dirty="0">
                <a:solidFill>
                  <a:srgbClr val="610B4B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DED5A-E6FF-44DD-9B8E-C89A3B10C40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Used to provide an environment to execute and run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It contains the docker daemon, images, containers, networks, and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22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774FAC-FF18-4183-8E1B-F397CCDBE2B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40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dirty="0">
                <a:latin typeface="erdana"/>
              </a:rPr>
              <a:t>3. Docker Registry</a:t>
            </a:r>
            <a:br>
              <a:rPr lang="en-IN" dirty="0">
                <a:solidFill>
                  <a:srgbClr val="610B4B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44D62-CF6C-44C2-B307-7239D76E89C0}"/>
              </a:ext>
            </a:extLst>
          </p:cNvPr>
          <p:cNvSpPr txBox="1">
            <a:spLocks/>
          </p:cNvSpPr>
          <p:nvPr/>
        </p:nvSpPr>
        <p:spPr>
          <a:xfrm>
            <a:off x="838200" y="1323975"/>
            <a:ext cx="10515600" cy="485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Manages and stores the Docker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inter-regular"/>
              </a:rPr>
              <a:t>Two types of registries are,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bold"/>
              </a:rPr>
              <a:t>Pubic Registry -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Public Registry is also called as </a:t>
            </a:r>
            <a:r>
              <a:rPr lang="en-US" dirty="0">
                <a:solidFill>
                  <a:srgbClr val="333333"/>
                </a:solidFill>
                <a:latin typeface="inter-bold"/>
              </a:rPr>
              <a:t>Docker hub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bold"/>
              </a:rPr>
              <a:t>Private Registry -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It is used to share images within the enterprise.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9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615194-199E-4A72-9EF3-AD3131D562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dirty="0" err="1">
                <a:solidFill>
                  <a:srgbClr val="374151"/>
                </a:solidFill>
                <a:latin typeface="Söhne"/>
              </a:rPr>
              <a:t>Dockerization</a:t>
            </a:r>
            <a:r>
              <a:rPr lang="en-IN" sz="4400" dirty="0">
                <a:solidFill>
                  <a:srgbClr val="374151"/>
                </a:solidFill>
                <a:latin typeface="Söhne"/>
              </a:rPr>
              <a:t> process</a:t>
            </a:r>
            <a:endParaRPr lang="en-IN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61359A-9401-4589-8E95-2C0A168735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IN" sz="3200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IN" sz="3200" dirty="0">
                <a:solidFill>
                  <a:srgbClr val="374151"/>
                </a:solidFill>
                <a:latin typeface="Söhne"/>
              </a:rPr>
              <a:t> Creation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Creating a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Contains instructions to build the Docker image ,what files to copy into the image, which commands to run, and more.</a:t>
            </a:r>
            <a:endParaRPr lang="en-IN" dirty="0">
              <a:solidFill>
                <a:srgbClr val="374151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005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04CAC-22A4-4252-8852-3499EE26FB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solidFill>
                  <a:srgbClr val="374151"/>
                </a:solidFill>
                <a:latin typeface="Söhne"/>
              </a:rPr>
              <a:t>2.Build Docker Image</a:t>
            </a:r>
            <a:endParaRPr lang="en-IN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4D144D-D199-4274-ABC2-B3DCD1B70D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Build the Docker image using the Docker build command.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This command reads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Dockerfile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Creates a new Docker image based on the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8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079BBE-53BF-4AE4-9895-D9F222C0F34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600" dirty="0">
                <a:solidFill>
                  <a:srgbClr val="374151"/>
                </a:solidFill>
                <a:latin typeface="Söhne"/>
              </a:rPr>
              <a:t>3.</a:t>
            </a:r>
            <a:r>
              <a:rPr lang="en-IN" sz="4000" dirty="0">
                <a:solidFill>
                  <a:srgbClr val="374151"/>
                </a:solidFill>
                <a:latin typeface="Söhne"/>
              </a:rPr>
              <a:t>Running the Docker Image</a:t>
            </a:r>
            <a:endParaRPr lang="en-IN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01E00F-89D3-489E-9D10-7CF17ED2F21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After the Docker image is built, it can be run as a Docker container.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Docker containers are instances of Docker images that can be started, stopped, and deleted as needed.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 When a Docker container is started, it runs in an isolated environment that has its own file system, network, and resources.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11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EC86A0-7A47-48E8-93D0-D34926F7FF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4.</a:t>
            </a:r>
            <a:r>
              <a:rPr lang="en-IN" sz="4000" dirty="0">
                <a:solidFill>
                  <a:srgbClr val="374151"/>
                </a:solidFill>
                <a:latin typeface="Söhne"/>
              </a:rPr>
              <a:t> Docker Compose</a:t>
            </a:r>
            <a:endParaRPr lang="en-IN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74423A-99F6-4DB7-BCE1-ADE206E147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 tool that allows you to define and run multi-container Docker applications.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With Docker Compose, you can specify the Docker images to use, the configuration for each container, and how they should communicate with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81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66564E-4055-4420-9ADC-BAD803F00FB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374151"/>
                </a:solidFill>
                <a:latin typeface="Söhne"/>
              </a:rPr>
              <a:t>5.Push Docker Image to Registry</a:t>
            </a:r>
            <a:endParaRPr lang="en-IN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33A009-489A-4965-AF37-00A156A541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A Docker registry is a centralized repository for storing and distributing Docker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Docker image is pushed  to a Docker registry, such as Docker Hub, so that it can be easily pulled and used by other developers or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21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344C55-7189-4684-B3F0-89B0D1161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latin typeface="erdana"/>
              </a:rPr>
              <a:t>Advantages</a:t>
            </a:r>
            <a:br>
              <a:rPr lang="en-IN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2E714B-68A5-4D91-81CF-B956D51B20A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runs the container in seconds instead of minutes.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uses less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provides lightweight virtualization.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does not a require full operating system to run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uses application dependencies to reduce the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Allows you to use a remote repository to share your container with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It provides continuous deployment and testing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85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A721E1-E60F-46AB-9A19-17B411C319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D2519313-45FE-49DB-A745-7E0C306513C6}"/>
              </a:ext>
            </a:extLst>
          </p:cNvPr>
          <p:cNvSpPr txBox="1">
            <a:spLocks/>
          </p:cNvSpPr>
          <p:nvPr/>
        </p:nvSpPr>
        <p:spPr>
          <a:xfrm>
            <a:off x="838200" y="2615979"/>
            <a:ext cx="10515600" cy="356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To solve the issue of inconsistency between different environments in software development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1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40062E-5011-42D8-AB87-CAEB38E9ED1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latin typeface="erdana"/>
              </a:rPr>
              <a:t>Disadvantages</a:t>
            </a:r>
            <a:br>
              <a:rPr lang="en-IN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B5B862-06FB-42F7-86E7-3AE02EF7D1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It increases complexity due to an additional layer.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Difficult to manage large amount of containers.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Docker is not a good solution for applications that require rich graphical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EF2CF-AB84-4C2F-9F93-F1025721EEE5}"/>
              </a:ext>
            </a:extLst>
          </p:cNvPr>
          <p:cNvSpPr txBox="1"/>
          <p:nvPr/>
        </p:nvSpPr>
        <p:spPr>
          <a:xfrm>
            <a:off x="511282" y="1643743"/>
            <a:ext cx="62792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erlin Sans FB" panose="020E0602020502020306" pitchFamily="34" charset="0"/>
              </a:rPr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5009F-3153-4893-AE23-7AABEA08A3D5}"/>
              </a:ext>
            </a:extLst>
          </p:cNvPr>
          <p:cNvSpPr txBox="1"/>
          <p:nvPr/>
        </p:nvSpPr>
        <p:spPr>
          <a:xfrm>
            <a:off x="511282" y="2927474"/>
            <a:ext cx="8823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Berlin Sans FB" panose="020E0602020502020306" pitchFamily="34" charset="0"/>
              </a:rPr>
              <a:t>ORCHESTRATION</a:t>
            </a:r>
            <a:endParaRPr lang="en-US" dirty="0">
              <a:solidFill>
                <a:srgbClr val="FF0000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7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75A796A-A80B-4420-A447-F690504D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1425" y="176495"/>
            <a:ext cx="4600575" cy="3067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1962FD-0605-4878-B1E6-4B637FD78E63}"/>
              </a:ext>
            </a:extLst>
          </p:cNvPr>
          <p:cNvSpPr txBox="1"/>
          <p:nvPr/>
        </p:nvSpPr>
        <p:spPr>
          <a:xfrm>
            <a:off x="762000" y="885914"/>
            <a:ext cx="6829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KUBERNETES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29423-DE4F-4357-A578-0702C018242C}"/>
              </a:ext>
            </a:extLst>
          </p:cNvPr>
          <p:cNvSpPr txBox="1"/>
          <p:nvPr/>
        </p:nvSpPr>
        <p:spPr>
          <a:xfrm>
            <a:off x="1514951" y="2983468"/>
            <a:ext cx="9162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Container Orchestration tool</a:t>
            </a:r>
          </a:p>
          <a:p>
            <a:pPr algn="just"/>
            <a:endParaRPr lang="en-US" sz="2400" dirty="0">
              <a:solidFill>
                <a:srgbClr val="FF0000"/>
              </a:solidFill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Managing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Automating</a:t>
            </a:r>
            <a:r>
              <a:rPr lang="en-US" sz="2400" dirty="0"/>
              <a:t> Containerized Workloads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Orchestrates the infrastructure to handle the </a:t>
            </a:r>
            <a:r>
              <a:rPr lang="en-US" sz="2400" dirty="0">
                <a:solidFill>
                  <a:srgbClr val="FF0000"/>
                </a:solidFill>
              </a:rPr>
              <a:t>changing workloads</a:t>
            </a:r>
          </a:p>
        </p:txBody>
      </p:sp>
    </p:spTree>
    <p:extLst>
      <p:ext uri="{BB962C8B-B14F-4D97-AF65-F5344CB8AC3E}">
        <p14:creationId xmlns:p14="http://schemas.microsoft.com/office/powerpoint/2010/main" val="21312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633 0.81736 L 1.875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810" y="-4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23</a:t>
            </a:fld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CA9A8AF-A8DC-4C34-B7B9-2EED9D362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5712" y="-198060"/>
            <a:ext cx="4600575" cy="30670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699B65-9681-441E-B576-604C8D504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14" y="3989013"/>
            <a:ext cx="1492122" cy="14921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2A5C34-D7AC-475C-B3D0-736C00E62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690" y="3989011"/>
            <a:ext cx="1492122" cy="1492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EB5E84-918A-4AE0-BBFF-C7B2CE906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42" y="4030109"/>
            <a:ext cx="1492122" cy="14921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E915A1-6743-48C7-B195-258520793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366" y="4030109"/>
            <a:ext cx="1492122" cy="149212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7E28DA-AB27-406C-98FC-10E0D8A04C1F}"/>
              </a:ext>
            </a:extLst>
          </p:cNvPr>
          <p:cNvCxnSpPr>
            <a:cxnSpLocks/>
          </p:cNvCxnSpPr>
          <p:nvPr/>
        </p:nvCxnSpPr>
        <p:spPr>
          <a:xfrm>
            <a:off x="2362200" y="3080657"/>
            <a:ext cx="73498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016385-7B9F-4554-AA82-3F66EE8E253C}"/>
              </a:ext>
            </a:extLst>
          </p:cNvPr>
          <p:cNvCxnSpPr>
            <a:cxnSpLocks/>
          </p:cNvCxnSpPr>
          <p:nvPr/>
        </p:nvCxnSpPr>
        <p:spPr>
          <a:xfrm>
            <a:off x="6047962" y="2358390"/>
            <a:ext cx="0" cy="722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8FE3FF-607A-4687-9C32-063688487E40}"/>
              </a:ext>
            </a:extLst>
          </p:cNvPr>
          <p:cNvCxnSpPr>
            <a:cxnSpLocks/>
          </p:cNvCxnSpPr>
          <p:nvPr/>
        </p:nvCxnSpPr>
        <p:spPr>
          <a:xfrm>
            <a:off x="2362200" y="3061335"/>
            <a:ext cx="0" cy="927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41E1C2-39C7-485F-B863-DBB89FC0D64B}"/>
              </a:ext>
            </a:extLst>
          </p:cNvPr>
          <p:cNvCxnSpPr>
            <a:cxnSpLocks/>
          </p:cNvCxnSpPr>
          <p:nvPr/>
        </p:nvCxnSpPr>
        <p:spPr>
          <a:xfrm>
            <a:off x="4811485" y="3080657"/>
            <a:ext cx="0" cy="908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303061-F9AF-46AC-8931-1FBFA928EC8D}"/>
              </a:ext>
            </a:extLst>
          </p:cNvPr>
          <p:cNvCxnSpPr>
            <a:cxnSpLocks/>
          </p:cNvCxnSpPr>
          <p:nvPr/>
        </p:nvCxnSpPr>
        <p:spPr>
          <a:xfrm>
            <a:off x="7293427" y="3080657"/>
            <a:ext cx="0" cy="949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88865-5CBE-48DB-BEE2-89134F0ADD6F}"/>
              </a:ext>
            </a:extLst>
          </p:cNvPr>
          <p:cNvCxnSpPr>
            <a:cxnSpLocks/>
          </p:cNvCxnSpPr>
          <p:nvPr/>
        </p:nvCxnSpPr>
        <p:spPr>
          <a:xfrm>
            <a:off x="9712034" y="3061335"/>
            <a:ext cx="0" cy="968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768FF00F-28E3-451C-B7A8-7EFD894F7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23" y="3895458"/>
            <a:ext cx="1724290" cy="172429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380E1F0-D9F7-46B5-A5E1-6C5650D14A49}"/>
              </a:ext>
            </a:extLst>
          </p:cNvPr>
          <p:cNvSpPr txBox="1"/>
          <p:nvPr/>
        </p:nvSpPr>
        <p:spPr>
          <a:xfrm>
            <a:off x="530577" y="827633"/>
            <a:ext cx="4271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</a:rPr>
              <a:t>AUTO-SCALE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AE9CFD0-606F-40E2-BE1A-6404607C5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64" y="-2063099"/>
            <a:ext cx="1865039" cy="18650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CA38F9-5EDA-4574-96A9-8C710C4EF7BF}"/>
              </a:ext>
            </a:extLst>
          </p:cNvPr>
          <p:cNvSpPr txBox="1"/>
          <p:nvPr/>
        </p:nvSpPr>
        <p:spPr>
          <a:xfrm>
            <a:off x="7929855" y="827633"/>
            <a:ext cx="413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tx1"/>
                  </a:solidFill>
                </a:ln>
                <a:solidFill>
                  <a:srgbClr val="28F841"/>
                </a:solidFill>
              </a:rPr>
              <a:t>AUTO-HEAL</a:t>
            </a:r>
          </a:p>
        </p:txBody>
      </p:sp>
    </p:spTree>
    <p:extLst>
      <p:ext uri="{BB962C8B-B14F-4D97-AF65-F5344CB8AC3E}">
        <p14:creationId xmlns:p14="http://schemas.microsoft.com/office/powerpoint/2010/main" val="5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0.00299 0.4550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275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045E-16 L -0.00013 0.4479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612 0.86134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C90421-150C-4403-8191-ECFF2DC463A7}"/>
              </a:ext>
            </a:extLst>
          </p:cNvPr>
          <p:cNvSpPr/>
          <p:nvPr/>
        </p:nvSpPr>
        <p:spPr>
          <a:xfrm>
            <a:off x="6176477" y="3560478"/>
            <a:ext cx="4689926" cy="619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E83D9-EE2F-4F91-8823-3C690076C294}"/>
              </a:ext>
            </a:extLst>
          </p:cNvPr>
          <p:cNvSpPr/>
          <p:nvPr/>
        </p:nvSpPr>
        <p:spPr>
          <a:xfrm>
            <a:off x="61764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61E619-1085-4E61-89D8-E64DEF0AA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4416865"/>
            <a:ext cx="466278" cy="46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C18CE-08E1-40CF-AB98-3E0EF07F7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018301"/>
            <a:ext cx="466278" cy="46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600AFC8-47A3-4349-A63F-7734A30290AC}"/>
              </a:ext>
            </a:extLst>
          </p:cNvPr>
          <p:cNvSpPr/>
          <p:nvPr/>
        </p:nvSpPr>
        <p:spPr>
          <a:xfrm>
            <a:off x="61764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83798-DB01-434D-9124-E0FDADB84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619737"/>
            <a:ext cx="466278" cy="46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C4666F-0626-4F22-A69A-E32D4D478080}"/>
              </a:ext>
            </a:extLst>
          </p:cNvPr>
          <p:cNvSpPr/>
          <p:nvPr/>
        </p:nvSpPr>
        <p:spPr>
          <a:xfrm>
            <a:off x="779912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CBA7A2-B83C-48F0-AE1F-3F26CA523890}"/>
              </a:ext>
            </a:extLst>
          </p:cNvPr>
          <p:cNvSpPr/>
          <p:nvPr/>
        </p:nvSpPr>
        <p:spPr>
          <a:xfrm>
            <a:off x="779912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C83CD7-4287-4780-A59E-B8FA25E73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4443819"/>
            <a:ext cx="466278" cy="466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61122B-6BAF-4967-8EC9-4B2F8CC5A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5018301"/>
            <a:ext cx="466278" cy="466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D9111-63EC-4B45-8377-16394A6B2794}"/>
              </a:ext>
            </a:extLst>
          </p:cNvPr>
          <p:cNvSpPr txBox="1"/>
          <p:nvPr/>
        </p:nvSpPr>
        <p:spPr>
          <a:xfrm>
            <a:off x="11246403" y="5326518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FD77692-5E71-4A0D-9E5C-0E48DF64CC49}"/>
              </a:ext>
            </a:extLst>
          </p:cNvPr>
          <p:cNvSpPr/>
          <p:nvPr/>
        </p:nvSpPr>
        <p:spPr>
          <a:xfrm>
            <a:off x="10957923" y="4271965"/>
            <a:ext cx="264036" cy="242522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937FC-E191-46D6-9254-C24F8109DC30}"/>
              </a:ext>
            </a:extLst>
          </p:cNvPr>
          <p:cNvSpPr txBox="1"/>
          <p:nvPr/>
        </p:nvSpPr>
        <p:spPr>
          <a:xfrm>
            <a:off x="9352793" y="857687"/>
            <a:ext cx="112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EEE521-0039-4821-9C72-4B28AF2EC41E}"/>
              </a:ext>
            </a:extLst>
          </p:cNvPr>
          <p:cNvSpPr txBox="1"/>
          <p:nvPr/>
        </p:nvSpPr>
        <p:spPr>
          <a:xfrm>
            <a:off x="9340861" y="1398374"/>
            <a:ext cx="190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55753-0C72-42A9-AA69-4C983576E3DA}"/>
              </a:ext>
            </a:extLst>
          </p:cNvPr>
          <p:cNvSpPr txBox="1"/>
          <p:nvPr/>
        </p:nvSpPr>
        <p:spPr>
          <a:xfrm>
            <a:off x="9348059" y="1939814"/>
            <a:ext cx="1150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C4D9DA-3FB5-4307-B544-9B740B5F59B7}"/>
              </a:ext>
            </a:extLst>
          </p:cNvPr>
          <p:cNvSpPr txBox="1"/>
          <p:nvPr/>
        </p:nvSpPr>
        <p:spPr>
          <a:xfrm>
            <a:off x="9337749" y="2731115"/>
            <a:ext cx="11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3F414F-5BF1-466B-8EDA-6DD834015FDC}"/>
              </a:ext>
            </a:extLst>
          </p:cNvPr>
          <p:cNvSpPr/>
          <p:nvPr/>
        </p:nvSpPr>
        <p:spPr>
          <a:xfrm>
            <a:off x="94217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5EA204-164D-4F5C-9EDF-2A70811A9630}"/>
              </a:ext>
            </a:extLst>
          </p:cNvPr>
          <p:cNvSpPr/>
          <p:nvPr/>
        </p:nvSpPr>
        <p:spPr>
          <a:xfrm>
            <a:off x="94217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692490-00F5-4DA4-ADAF-88B3A531A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417920"/>
            <a:ext cx="372327" cy="372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1E0B79-947A-4127-BFE6-FC0D21CC0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417920"/>
            <a:ext cx="372327" cy="3723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77D23C-A51B-4673-BAF1-EB092BD79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4417920"/>
            <a:ext cx="372327" cy="37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4FD5D5-85D0-4E16-80D1-5BF15783C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852532"/>
            <a:ext cx="372327" cy="372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802EB33-CEA5-4CAB-8B47-60ED3D251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856240"/>
            <a:ext cx="372327" cy="3723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CCDA2E2-2293-4F41-A498-7F2106868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4856240"/>
            <a:ext cx="372327" cy="37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A6DCF4A-267D-457A-8CD5-01E4E6B96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5309632"/>
            <a:ext cx="372327" cy="37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11C6B1-BB4B-4D1D-964D-5BA30F0AE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7" y="5309632"/>
            <a:ext cx="372327" cy="3723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814F6F-FD5C-47CA-91B0-71FAEB410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5309632"/>
            <a:ext cx="372327" cy="3723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BB61618-A5A9-4F93-AF2D-6EDF208A4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50" y="5731377"/>
            <a:ext cx="372327" cy="3723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AD02B9-F2E7-429D-ADC0-B8683E371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4" y="5736174"/>
            <a:ext cx="372327" cy="37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5D1C37-58B4-4C82-BF5D-B13D4C713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5731377"/>
            <a:ext cx="372327" cy="37232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3C95208-7C01-4EA6-BBBC-2D1C3202DF77}"/>
              </a:ext>
            </a:extLst>
          </p:cNvPr>
          <p:cNvSpPr/>
          <p:nvPr/>
        </p:nvSpPr>
        <p:spPr>
          <a:xfrm>
            <a:off x="7017915" y="815732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750FF47-5B63-4E8B-BB1F-2C05285E8CF4}"/>
              </a:ext>
            </a:extLst>
          </p:cNvPr>
          <p:cNvSpPr/>
          <p:nvPr/>
        </p:nvSpPr>
        <p:spPr>
          <a:xfrm>
            <a:off x="7013388" y="1439813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1D85439-D36E-447C-89C9-108126979E8E}"/>
              </a:ext>
            </a:extLst>
          </p:cNvPr>
          <p:cNvSpPr/>
          <p:nvPr/>
        </p:nvSpPr>
        <p:spPr>
          <a:xfrm>
            <a:off x="7013387" y="2063894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CD1989-E894-4A2E-8B35-9EE5EF348902}"/>
              </a:ext>
            </a:extLst>
          </p:cNvPr>
          <p:cNvSpPr/>
          <p:nvPr/>
        </p:nvSpPr>
        <p:spPr>
          <a:xfrm>
            <a:off x="7799127" y="709992"/>
            <a:ext cx="1559242" cy="270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DB58569-751F-4509-B229-38B6CE036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5" y="750344"/>
            <a:ext cx="518550" cy="518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C9EA85-D6E9-4CBF-A85F-E5B5DD9C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4" y="1263035"/>
            <a:ext cx="518550" cy="518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99F426C-F0E1-445E-B1B7-EFAC97FE9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1" y="1809230"/>
            <a:ext cx="518550" cy="518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48B32B1-625B-44EB-86A1-43826FEDE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7" y="2630305"/>
            <a:ext cx="614357" cy="6143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EE387FE-19C1-420B-8380-4939896DA9F4}"/>
              </a:ext>
            </a:extLst>
          </p:cNvPr>
          <p:cNvSpPr txBox="1"/>
          <p:nvPr/>
        </p:nvSpPr>
        <p:spPr>
          <a:xfrm>
            <a:off x="8078773" y="365770"/>
            <a:ext cx="12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D6853E-B334-4161-8784-E4EE8A81B3BD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529544" y="1037627"/>
            <a:ext cx="765373" cy="6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E08D8-6CE4-4AEB-ABCD-8554D060997F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25017" y="1044332"/>
            <a:ext cx="769900" cy="62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ED02B4-BE4A-4A62-AB50-B78F51251E9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5016" y="1044332"/>
            <a:ext cx="769901" cy="1248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F656855-D005-456A-9B1A-DED672813DAC}"/>
              </a:ext>
            </a:extLst>
          </p:cNvPr>
          <p:cNvSpPr txBox="1"/>
          <p:nvPr/>
        </p:nvSpPr>
        <p:spPr>
          <a:xfrm>
            <a:off x="1226720" y="2437093"/>
            <a:ext cx="4129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MASTER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VIRTUAL NETWORK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38D79C8-753C-46F9-A1F0-166A5B717551}"/>
              </a:ext>
            </a:extLst>
          </p:cNvPr>
          <p:cNvSpPr/>
          <p:nvPr/>
        </p:nvSpPr>
        <p:spPr>
          <a:xfrm>
            <a:off x="379544" y="393680"/>
            <a:ext cx="5815022" cy="928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281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3" grpId="0" animBg="1"/>
      <p:bldP spid="14" grpId="0" animBg="1"/>
      <p:bldP spid="17" grpId="0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37" grpId="0" animBg="1"/>
      <p:bldP spid="38" grpId="0" animBg="1"/>
      <p:bldP spid="39" grpId="0" animBg="1"/>
      <p:bldP spid="40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6DDE3-8487-4B0F-BCFF-765D48D6C47D}"/>
              </a:ext>
            </a:extLst>
          </p:cNvPr>
          <p:cNvSpPr/>
          <p:nvPr/>
        </p:nvSpPr>
        <p:spPr>
          <a:xfrm>
            <a:off x="6176477" y="3560478"/>
            <a:ext cx="4689926" cy="619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7FC6FE-D2A4-4DB5-B729-8ED0F19ECB2C}"/>
              </a:ext>
            </a:extLst>
          </p:cNvPr>
          <p:cNvSpPr/>
          <p:nvPr/>
        </p:nvSpPr>
        <p:spPr>
          <a:xfrm>
            <a:off x="61764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7D8FD7-31F2-4A77-95C2-79562B064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4416865"/>
            <a:ext cx="466278" cy="46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31909-4BE9-42AD-9882-C868DE97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018301"/>
            <a:ext cx="466278" cy="46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160E25-F871-4BD9-84F0-E34D1F82FE8F}"/>
              </a:ext>
            </a:extLst>
          </p:cNvPr>
          <p:cNvSpPr/>
          <p:nvPr/>
        </p:nvSpPr>
        <p:spPr>
          <a:xfrm>
            <a:off x="61764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FECC7-88B4-42A0-B36B-43190AAF6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619737"/>
            <a:ext cx="466278" cy="46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0D9F0C2-777B-40AC-AB4E-60BAC4BE43CE}"/>
              </a:ext>
            </a:extLst>
          </p:cNvPr>
          <p:cNvSpPr/>
          <p:nvPr/>
        </p:nvSpPr>
        <p:spPr>
          <a:xfrm>
            <a:off x="779912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338CE-3196-4771-860B-1F6BAA253BBB}"/>
              </a:ext>
            </a:extLst>
          </p:cNvPr>
          <p:cNvSpPr/>
          <p:nvPr/>
        </p:nvSpPr>
        <p:spPr>
          <a:xfrm>
            <a:off x="779912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097D96-2D19-4044-BD7B-CD09CCA58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4443819"/>
            <a:ext cx="466278" cy="466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168BDF-B477-4A07-BBDE-A66950C58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5018301"/>
            <a:ext cx="466278" cy="466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0314B4-7F5B-4BDD-A1FB-CD16D72E301F}"/>
              </a:ext>
            </a:extLst>
          </p:cNvPr>
          <p:cNvSpPr txBox="1"/>
          <p:nvPr/>
        </p:nvSpPr>
        <p:spPr>
          <a:xfrm>
            <a:off x="11246403" y="5326518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0728E33-1F8E-4A63-B561-F74042B3455D}"/>
              </a:ext>
            </a:extLst>
          </p:cNvPr>
          <p:cNvSpPr/>
          <p:nvPr/>
        </p:nvSpPr>
        <p:spPr>
          <a:xfrm>
            <a:off x="10957923" y="4271965"/>
            <a:ext cx="264036" cy="242522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2B5C36-ECF0-4308-8A73-3B0515BBFFE4}"/>
              </a:ext>
            </a:extLst>
          </p:cNvPr>
          <p:cNvSpPr txBox="1"/>
          <p:nvPr/>
        </p:nvSpPr>
        <p:spPr>
          <a:xfrm>
            <a:off x="9367607" y="857688"/>
            <a:ext cx="112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B9484-E8DC-4F17-9AC0-FC227316F68E}"/>
              </a:ext>
            </a:extLst>
          </p:cNvPr>
          <p:cNvSpPr txBox="1"/>
          <p:nvPr/>
        </p:nvSpPr>
        <p:spPr>
          <a:xfrm>
            <a:off x="9358369" y="1403723"/>
            <a:ext cx="190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A2383F-D4F1-47FD-9FBF-B09B6846DD51}"/>
              </a:ext>
            </a:extLst>
          </p:cNvPr>
          <p:cNvSpPr txBox="1"/>
          <p:nvPr/>
        </p:nvSpPr>
        <p:spPr>
          <a:xfrm>
            <a:off x="9358369" y="1944673"/>
            <a:ext cx="1150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BE2F7-008C-419C-BA47-8744001124B7}"/>
              </a:ext>
            </a:extLst>
          </p:cNvPr>
          <p:cNvSpPr txBox="1"/>
          <p:nvPr/>
        </p:nvSpPr>
        <p:spPr>
          <a:xfrm>
            <a:off x="9352678" y="2760901"/>
            <a:ext cx="11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B27A21-1519-455A-BC22-7E816F78D7D3}"/>
              </a:ext>
            </a:extLst>
          </p:cNvPr>
          <p:cNvSpPr/>
          <p:nvPr/>
        </p:nvSpPr>
        <p:spPr>
          <a:xfrm>
            <a:off x="94217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3EBB41-D512-4D39-9661-44B852320AAA}"/>
              </a:ext>
            </a:extLst>
          </p:cNvPr>
          <p:cNvSpPr/>
          <p:nvPr/>
        </p:nvSpPr>
        <p:spPr>
          <a:xfrm>
            <a:off x="94217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DD2800-5C87-4924-B65E-3DBA34BF6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417920"/>
            <a:ext cx="372327" cy="372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504AE63-8DCD-40B5-B6BB-10C124EAB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417920"/>
            <a:ext cx="372327" cy="3723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04AD63-615C-4C65-BD0E-09BA0B69B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4417920"/>
            <a:ext cx="372327" cy="37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729F48-7AA1-446F-870E-D408B131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852532"/>
            <a:ext cx="372327" cy="372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33ADCE4-14FB-47E5-8DC2-2F0A6B6E1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856240"/>
            <a:ext cx="372327" cy="3723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B082F2D-7458-4451-B015-35E5940C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4856240"/>
            <a:ext cx="372327" cy="37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E213ACB-A6EB-4A48-85CA-CA75D7118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5309632"/>
            <a:ext cx="372327" cy="37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E001BC4-1731-4433-83D7-8651007B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7" y="5309632"/>
            <a:ext cx="372327" cy="3723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8C3815-432C-4777-8A57-131C5EC93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5309632"/>
            <a:ext cx="372327" cy="3723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BF276B6-E0BE-4646-918E-ACB973C56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50" y="5731377"/>
            <a:ext cx="372327" cy="3723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1E627A8-5F0E-430A-B326-4757CEBE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4" y="5736174"/>
            <a:ext cx="372327" cy="37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3DC01AB-7FDF-428E-9EA9-5E6658ED8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5731377"/>
            <a:ext cx="372327" cy="37232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4C6426-1EBB-4748-A196-3EAA535392A3}"/>
              </a:ext>
            </a:extLst>
          </p:cNvPr>
          <p:cNvSpPr/>
          <p:nvPr/>
        </p:nvSpPr>
        <p:spPr>
          <a:xfrm>
            <a:off x="7017915" y="815732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9639023-FC4C-47CA-BC45-E5FDCD6DBD02}"/>
              </a:ext>
            </a:extLst>
          </p:cNvPr>
          <p:cNvSpPr/>
          <p:nvPr/>
        </p:nvSpPr>
        <p:spPr>
          <a:xfrm>
            <a:off x="7013388" y="1439813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317AC53-EA9A-4870-8CD4-62E5E9443C09}"/>
              </a:ext>
            </a:extLst>
          </p:cNvPr>
          <p:cNvSpPr/>
          <p:nvPr/>
        </p:nvSpPr>
        <p:spPr>
          <a:xfrm>
            <a:off x="7013387" y="2063894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553C51-BCB3-4688-8CD3-30071B9D85C0}"/>
              </a:ext>
            </a:extLst>
          </p:cNvPr>
          <p:cNvSpPr/>
          <p:nvPr/>
        </p:nvSpPr>
        <p:spPr>
          <a:xfrm>
            <a:off x="7799127" y="709992"/>
            <a:ext cx="1559242" cy="270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BA0D81E-02A3-477A-8799-7EBEC840F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5" y="750344"/>
            <a:ext cx="518550" cy="518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B71C30E-22FA-4AC7-81C8-22752F9BE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4" y="1263035"/>
            <a:ext cx="518550" cy="518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6BEBEAE-431B-4516-9967-9A6606590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1" y="1809230"/>
            <a:ext cx="518550" cy="518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DC3882-F607-497B-9E38-0EFA733F4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7" y="2630305"/>
            <a:ext cx="614357" cy="6143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7F62CD5-28C1-4AC5-88C5-B66645FE3D4E}"/>
              </a:ext>
            </a:extLst>
          </p:cNvPr>
          <p:cNvSpPr txBox="1"/>
          <p:nvPr/>
        </p:nvSpPr>
        <p:spPr>
          <a:xfrm>
            <a:off x="8078773" y="365770"/>
            <a:ext cx="12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88BBDF-EB78-430B-B272-0CB2DE4205E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529544" y="1037627"/>
            <a:ext cx="765373" cy="6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D698C-7776-4F1E-A721-55D231B017D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25017" y="1044332"/>
            <a:ext cx="769900" cy="62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9979DC1-A535-41D6-B4E9-71F68A55077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5016" y="1044332"/>
            <a:ext cx="769901" cy="1248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7608BF2-67ED-459E-810D-8D44007547FE}"/>
              </a:ext>
            </a:extLst>
          </p:cNvPr>
          <p:cNvSpPr txBox="1"/>
          <p:nvPr/>
        </p:nvSpPr>
        <p:spPr>
          <a:xfrm>
            <a:off x="1325597" y="2462483"/>
            <a:ext cx="4129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MASTER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WORKER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VIRTUAL NETWORK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34532CA-1E60-4A3D-B5CE-27E692AE761B}"/>
              </a:ext>
            </a:extLst>
          </p:cNvPr>
          <p:cNvSpPr/>
          <p:nvPr/>
        </p:nvSpPr>
        <p:spPr>
          <a:xfrm>
            <a:off x="379544" y="393680"/>
            <a:ext cx="5815022" cy="928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8124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7DA065-5A60-4C1B-B685-081F78D1826F}"/>
              </a:ext>
            </a:extLst>
          </p:cNvPr>
          <p:cNvSpPr/>
          <p:nvPr/>
        </p:nvSpPr>
        <p:spPr>
          <a:xfrm>
            <a:off x="12501077" y="3627153"/>
            <a:ext cx="4689926" cy="619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99E7B-3E90-4CA6-A92A-99EE2E3C0C80}"/>
              </a:ext>
            </a:extLst>
          </p:cNvPr>
          <p:cNvSpPr/>
          <p:nvPr/>
        </p:nvSpPr>
        <p:spPr>
          <a:xfrm>
            <a:off x="12501077" y="4412689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FF5F6-C37B-462C-B9C1-46AADAC51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251" y="4483540"/>
            <a:ext cx="466278" cy="46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AA00B-3C86-4A06-8429-B228FBB9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251" y="5084976"/>
            <a:ext cx="466278" cy="46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481C8B-F702-4934-944A-140CDB9323E4}"/>
              </a:ext>
            </a:extLst>
          </p:cNvPr>
          <p:cNvSpPr/>
          <p:nvPr/>
        </p:nvSpPr>
        <p:spPr>
          <a:xfrm>
            <a:off x="12501077" y="6231965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68BC15-1957-490E-B6E0-CC680B552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251" y="5686412"/>
            <a:ext cx="466278" cy="46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DA8DEC-6B56-4DA6-AF39-6D926D5650F1}"/>
              </a:ext>
            </a:extLst>
          </p:cNvPr>
          <p:cNvSpPr/>
          <p:nvPr/>
        </p:nvSpPr>
        <p:spPr>
          <a:xfrm>
            <a:off x="14123727" y="4412689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BE612-4A86-4D9B-879F-EA8DBBAFFA5D}"/>
              </a:ext>
            </a:extLst>
          </p:cNvPr>
          <p:cNvSpPr/>
          <p:nvPr/>
        </p:nvSpPr>
        <p:spPr>
          <a:xfrm>
            <a:off x="14123727" y="6231965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A37C30-5611-4B2C-BB2A-CEA06F20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280" y="4510494"/>
            <a:ext cx="466278" cy="466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3D3263-2A6F-4C81-88DA-1F572467A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280" y="5084976"/>
            <a:ext cx="466278" cy="466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C6A343B-65D8-4EDB-B808-EE45B3F8BE41}"/>
              </a:ext>
            </a:extLst>
          </p:cNvPr>
          <p:cNvSpPr txBox="1"/>
          <p:nvPr/>
        </p:nvSpPr>
        <p:spPr>
          <a:xfrm>
            <a:off x="17571003" y="5393193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WORKER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07A7612-615B-4FB8-9062-D340BE23A3D4}"/>
              </a:ext>
            </a:extLst>
          </p:cNvPr>
          <p:cNvSpPr/>
          <p:nvPr/>
        </p:nvSpPr>
        <p:spPr>
          <a:xfrm>
            <a:off x="17282523" y="4338640"/>
            <a:ext cx="264036" cy="242522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314782-3562-4998-8D48-B192F875FDB2}"/>
              </a:ext>
            </a:extLst>
          </p:cNvPr>
          <p:cNvSpPr/>
          <p:nvPr/>
        </p:nvSpPr>
        <p:spPr>
          <a:xfrm>
            <a:off x="15746377" y="4412689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95307-ACDC-456C-9E25-8805965C27E8}"/>
              </a:ext>
            </a:extLst>
          </p:cNvPr>
          <p:cNvSpPr/>
          <p:nvPr/>
        </p:nvSpPr>
        <p:spPr>
          <a:xfrm>
            <a:off x="15746377" y="6231965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KUBELET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9C4DF97-2AB3-4A83-B142-9AEDF02C7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749" y="4484595"/>
            <a:ext cx="372327" cy="372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5359B4-766A-499E-8D6C-B95B4A2C6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98" y="4484595"/>
            <a:ext cx="372327" cy="37232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24A459-46BD-4B62-BBA5-C29B4C28C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745" y="4484595"/>
            <a:ext cx="372327" cy="3723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C6B071-FF25-4F9F-B180-05FF5A1C8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749" y="4919207"/>
            <a:ext cx="372327" cy="372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FCB3551-149B-4823-957E-D39C08E12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98" y="4922915"/>
            <a:ext cx="372327" cy="372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42F672F-5F82-4FE1-BD03-8284859D9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783" y="4922915"/>
            <a:ext cx="372327" cy="3723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C679F3A-C083-41E4-8EC4-3C68E2B57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749" y="5376307"/>
            <a:ext cx="372327" cy="37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3FDF825-42E9-42FB-AF14-19E4A7831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897" y="5376307"/>
            <a:ext cx="372327" cy="372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2379BB-722E-4018-910E-BB138AA1B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783" y="5376307"/>
            <a:ext cx="372327" cy="3723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D038C13-FAA8-46B4-8B28-6B56F8044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750" y="5798052"/>
            <a:ext cx="372327" cy="37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8F217E0-62DE-4E9B-959A-C4CFA1894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274" y="5802849"/>
            <a:ext cx="372327" cy="37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1336871-FA2E-48B8-B89D-867CE8FD3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745" y="5798052"/>
            <a:ext cx="372327" cy="37232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DB4F5C-77AC-4825-9B10-599F4BC7540A}"/>
              </a:ext>
            </a:extLst>
          </p:cNvPr>
          <p:cNvSpPr txBox="1"/>
          <p:nvPr/>
        </p:nvSpPr>
        <p:spPr>
          <a:xfrm>
            <a:off x="10376053" y="2631274"/>
            <a:ext cx="1450621" cy="42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6EF911-3B0F-4F15-BD81-B62645102DCE}"/>
              </a:ext>
            </a:extLst>
          </p:cNvPr>
          <p:cNvSpPr txBox="1"/>
          <p:nvPr/>
        </p:nvSpPr>
        <p:spPr>
          <a:xfrm>
            <a:off x="10343908" y="3284768"/>
            <a:ext cx="2467479" cy="42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A627BB-EB67-44A3-A16F-5A107B7A6A5E}"/>
              </a:ext>
            </a:extLst>
          </p:cNvPr>
          <p:cNvSpPr txBox="1"/>
          <p:nvPr/>
        </p:nvSpPr>
        <p:spPr>
          <a:xfrm>
            <a:off x="10368232" y="4011564"/>
            <a:ext cx="1489284" cy="42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2C360C-71B9-4E12-8B63-07A23A1ABAC5}"/>
              </a:ext>
            </a:extLst>
          </p:cNvPr>
          <p:cNvSpPr txBox="1"/>
          <p:nvPr/>
        </p:nvSpPr>
        <p:spPr>
          <a:xfrm>
            <a:off x="10356721" y="4976772"/>
            <a:ext cx="1489284" cy="46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6A24D82-2212-4AF7-B9CD-7964EAFD1515}"/>
              </a:ext>
            </a:extLst>
          </p:cNvPr>
          <p:cNvSpPr/>
          <p:nvPr/>
        </p:nvSpPr>
        <p:spPr>
          <a:xfrm>
            <a:off x="7333445" y="2578448"/>
            <a:ext cx="662507" cy="57566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37F015-B976-4EB4-8A00-C4D9E9A03DA0}"/>
              </a:ext>
            </a:extLst>
          </p:cNvPr>
          <p:cNvSpPr/>
          <p:nvPr/>
        </p:nvSpPr>
        <p:spPr>
          <a:xfrm>
            <a:off x="7327583" y="3364227"/>
            <a:ext cx="662507" cy="57566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2D0F218-5DDC-41F3-9A3A-BF57FF2934AF}"/>
              </a:ext>
            </a:extLst>
          </p:cNvPr>
          <p:cNvSpPr/>
          <p:nvPr/>
        </p:nvSpPr>
        <p:spPr>
          <a:xfrm>
            <a:off x="7327582" y="4150007"/>
            <a:ext cx="662507" cy="57566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A1142-A4D9-430D-BE2A-4E40BF79F538}"/>
              </a:ext>
            </a:extLst>
          </p:cNvPr>
          <p:cNvSpPr/>
          <p:nvPr/>
        </p:nvSpPr>
        <p:spPr>
          <a:xfrm>
            <a:off x="8345034" y="2445311"/>
            <a:ext cx="2019057" cy="34003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19C0FBA-0D89-4307-896F-F4520F599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18" y="2496118"/>
            <a:ext cx="671469" cy="6529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4B6726-D06B-43CD-8949-693E62EA5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78" y="3141646"/>
            <a:ext cx="671469" cy="6529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9DB3A9C-E91B-47A1-B0F9-23E4FA852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61" y="3829360"/>
            <a:ext cx="671469" cy="6529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067189-57CF-4D22-8E50-EAE3B3866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031" y="4863174"/>
            <a:ext cx="795529" cy="77353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BD4148-4D33-4803-9130-7F27139CEC4A}"/>
              </a:ext>
            </a:extLst>
          </p:cNvPr>
          <p:cNvSpPr txBox="1"/>
          <p:nvPr/>
        </p:nvSpPr>
        <p:spPr>
          <a:xfrm>
            <a:off x="8707146" y="2011901"/>
            <a:ext cx="159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2A591-2D75-4455-B861-A3CB75F978A4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995952" y="2857835"/>
            <a:ext cx="991079" cy="8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54F683-D652-40D5-8070-72E2B3FFFDC3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990090" y="2866278"/>
            <a:ext cx="996941" cy="785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F72075B-1C5A-47AA-A97A-A8269C9B419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990089" y="2866278"/>
            <a:ext cx="996942" cy="1571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5731F94-1555-44F9-AA90-6C76E79BA231}"/>
              </a:ext>
            </a:extLst>
          </p:cNvPr>
          <p:cNvSpPr txBox="1"/>
          <p:nvPr/>
        </p:nvSpPr>
        <p:spPr>
          <a:xfrm>
            <a:off x="574738" y="781754"/>
            <a:ext cx="8581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MASTER NODE</a:t>
            </a:r>
            <a:r>
              <a:rPr lang="en-US" sz="2800" dirty="0"/>
              <a:t> (CONTROL PLANE)</a:t>
            </a:r>
          </a:p>
          <a:p>
            <a:r>
              <a:rPr lang="en-US" sz="2800" dirty="0"/>
              <a:t>    </a:t>
            </a:r>
            <a:r>
              <a:rPr lang="en-US" sz="2000" dirty="0"/>
              <a:t>processes that are absolutely necessary to run and manage the cluster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9F14D4-00F3-4DED-9C9F-6F6AE065C9E9}"/>
              </a:ext>
            </a:extLst>
          </p:cNvPr>
          <p:cNvSpPr txBox="1"/>
          <p:nvPr/>
        </p:nvSpPr>
        <p:spPr>
          <a:xfrm>
            <a:off x="1196967" y="1861038"/>
            <a:ext cx="566737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API Server</a:t>
            </a:r>
          </a:p>
          <a:p>
            <a:pPr lvl="1"/>
            <a:r>
              <a:rPr lang="en-US" sz="2000" dirty="0"/>
              <a:t>	entry point to the kubernetes cluster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Controller Manger</a:t>
            </a:r>
          </a:p>
          <a:p>
            <a:r>
              <a:rPr lang="en-US" sz="2400" dirty="0"/>
              <a:t>	</a:t>
            </a:r>
            <a:r>
              <a:rPr lang="en-US" sz="2000" dirty="0"/>
              <a:t>keeps an overview of what's happening in 	the cluster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Scheduler</a:t>
            </a:r>
          </a:p>
          <a:p>
            <a:pPr lvl="1"/>
            <a:r>
              <a:rPr lang="en-US" sz="2000" dirty="0"/>
              <a:t>	scheduling containers on different nodes 	based on the workload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ETCD</a:t>
            </a:r>
          </a:p>
          <a:p>
            <a:pPr lvl="1"/>
            <a:r>
              <a:rPr lang="en-US" sz="2000" dirty="0"/>
              <a:t>	key value storage which basically holds at 	any time the current state of the 	kubernetes cluster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BBEFC7A-1279-4BCB-AE54-A899450E5725}"/>
              </a:ext>
            </a:extLst>
          </p:cNvPr>
          <p:cNvSpPr/>
          <p:nvPr/>
        </p:nvSpPr>
        <p:spPr>
          <a:xfrm>
            <a:off x="283405" y="267037"/>
            <a:ext cx="1710513" cy="4009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6122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8B48B-A3BF-4216-9E0A-512C9FDBB6AF}"/>
              </a:ext>
            </a:extLst>
          </p:cNvPr>
          <p:cNvSpPr txBox="1"/>
          <p:nvPr/>
        </p:nvSpPr>
        <p:spPr>
          <a:xfrm>
            <a:off x="8754196" y="-2704662"/>
            <a:ext cx="112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E2F0B-D3B2-4850-9C32-9FC02EE3EF34}"/>
              </a:ext>
            </a:extLst>
          </p:cNvPr>
          <p:cNvSpPr txBox="1"/>
          <p:nvPr/>
        </p:nvSpPr>
        <p:spPr>
          <a:xfrm>
            <a:off x="8727450" y="-2163976"/>
            <a:ext cx="190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7A1B-CF7D-4FF4-9213-5EF40E64F811}"/>
              </a:ext>
            </a:extLst>
          </p:cNvPr>
          <p:cNvSpPr txBox="1"/>
          <p:nvPr/>
        </p:nvSpPr>
        <p:spPr>
          <a:xfrm>
            <a:off x="8727450" y="-1608410"/>
            <a:ext cx="1150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8B3A26-B949-4AAD-A951-6A8326D2BB34}"/>
              </a:ext>
            </a:extLst>
          </p:cNvPr>
          <p:cNvSpPr txBox="1"/>
          <p:nvPr/>
        </p:nvSpPr>
        <p:spPr>
          <a:xfrm>
            <a:off x="8821401" y="-830912"/>
            <a:ext cx="11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69DA-C622-4391-AB06-69E636437A77}"/>
              </a:ext>
            </a:extLst>
          </p:cNvPr>
          <p:cNvSpPr/>
          <p:nvPr/>
        </p:nvSpPr>
        <p:spPr>
          <a:xfrm>
            <a:off x="6275971" y="1792472"/>
            <a:ext cx="5502154" cy="796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9DE72-5DF5-4A72-889A-5C06A62626F1}"/>
              </a:ext>
            </a:extLst>
          </p:cNvPr>
          <p:cNvSpPr/>
          <p:nvPr/>
        </p:nvSpPr>
        <p:spPr>
          <a:xfrm>
            <a:off x="6275971" y="2802604"/>
            <a:ext cx="1694815" cy="29281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55C664-F7D6-4EF4-82BA-33F669B66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3" y="2893712"/>
            <a:ext cx="547031" cy="5995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FE942A-9E95-4E87-B411-BDD6D555E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3" y="3667108"/>
            <a:ext cx="547031" cy="5995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868D08-9EC3-4469-980E-450B96E57BB4}"/>
              </a:ext>
            </a:extLst>
          </p:cNvPr>
          <p:cNvSpPr/>
          <p:nvPr/>
        </p:nvSpPr>
        <p:spPr>
          <a:xfrm>
            <a:off x="6275971" y="5142038"/>
            <a:ext cx="1694815" cy="588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DFF369-CF2E-4044-A226-FA073E7C0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63" y="4440503"/>
            <a:ext cx="547031" cy="59959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6CA071E-E2E5-404B-8140-A946BCA2A2A0}"/>
              </a:ext>
            </a:extLst>
          </p:cNvPr>
          <p:cNvSpPr/>
          <p:nvPr/>
        </p:nvSpPr>
        <p:spPr>
          <a:xfrm>
            <a:off x="8179641" y="2802604"/>
            <a:ext cx="1694815" cy="29281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30D7B5-8D15-4B32-85B8-8B79D0FD32A2}"/>
              </a:ext>
            </a:extLst>
          </p:cNvPr>
          <p:cNvSpPr/>
          <p:nvPr/>
        </p:nvSpPr>
        <p:spPr>
          <a:xfrm>
            <a:off x="8179641" y="5142038"/>
            <a:ext cx="1694815" cy="588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8E86ED-D1BB-4D30-8D35-44B7D24AE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45" y="2928373"/>
            <a:ext cx="547031" cy="5995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CA7E7-2414-4FE8-A2F3-678B3673E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45" y="3667108"/>
            <a:ext cx="547031" cy="599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087449-6A92-451F-A3CC-CE2EA7D0619C}"/>
              </a:ext>
            </a:extLst>
          </p:cNvPr>
          <p:cNvSpPr txBox="1"/>
          <p:nvPr/>
        </p:nvSpPr>
        <p:spPr>
          <a:xfrm>
            <a:off x="8549052" y="6165861"/>
            <a:ext cx="1694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74DE5E0-737D-4B48-BE3C-1D08F8E10345}"/>
              </a:ext>
            </a:extLst>
          </p:cNvPr>
          <p:cNvSpPr/>
          <p:nvPr/>
        </p:nvSpPr>
        <p:spPr>
          <a:xfrm rot="5400000">
            <a:off x="8919613" y="3031354"/>
            <a:ext cx="231059" cy="587828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76447-B1F2-46E7-8BCF-227654531B41}"/>
              </a:ext>
            </a:extLst>
          </p:cNvPr>
          <p:cNvSpPr/>
          <p:nvPr/>
        </p:nvSpPr>
        <p:spPr>
          <a:xfrm>
            <a:off x="10083310" y="2802604"/>
            <a:ext cx="1694815" cy="29281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9CAC4-5EC5-4656-AC88-7B5016DCAE8F}"/>
              </a:ext>
            </a:extLst>
          </p:cNvPr>
          <p:cNvSpPr/>
          <p:nvPr/>
        </p:nvSpPr>
        <p:spPr>
          <a:xfrm>
            <a:off x="10083310" y="5142038"/>
            <a:ext cx="1694815" cy="5887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B3E430-8F92-4642-8734-59537D53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3" y="2895069"/>
            <a:ext cx="436809" cy="4787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2023F1-C9A0-49E3-AF3E-9682A3730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82" y="2895069"/>
            <a:ext cx="436809" cy="4787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B24A25-B830-4286-8FE5-9E508D434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860" y="2895069"/>
            <a:ext cx="436809" cy="47878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DE9291-E8C8-4B66-B362-ACF7B967B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3" y="3453943"/>
            <a:ext cx="436809" cy="4787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8A9F26-B581-4177-BAAB-8C749A4C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82" y="3458711"/>
            <a:ext cx="436809" cy="4787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339FFF-73A3-42C4-BB14-F97FC200D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92" y="3458711"/>
            <a:ext cx="436809" cy="47878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BC740AC-6F72-44BA-9845-402439499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3" y="4041734"/>
            <a:ext cx="436809" cy="47878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F0C6069-8A33-4827-AB4D-7BF1C526D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680" y="4041734"/>
            <a:ext cx="436809" cy="4787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69D7C5B-BB7F-43FB-B317-2660B4976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92" y="4041734"/>
            <a:ext cx="436809" cy="4787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6CFA5CF-CCEF-4472-9C06-80E544C28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95" y="4584062"/>
            <a:ext cx="436809" cy="4787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72B8B45-EACB-4AAF-8E9E-2AD0DCD8C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084" y="4590231"/>
            <a:ext cx="436809" cy="4787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02ABBF0-5FD8-4028-A8FC-8D87C8EBD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860" y="4584062"/>
            <a:ext cx="436809" cy="47878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06C6173-656D-44DE-8745-D6A72B30A07F}"/>
              </a:ext>
            </a:extLst>
          </p:cNvPr>
          <p:cNvSpPr/>
          <p:nvPr/>
        </p:nvSpPr>
        <p:spPr>
          <a:xfrm>
            <a:off x="6404504" y="-2746618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CD957A8-40A7-4131-AA64-F5268F578ACC}"/>
              </a:ext>
            </a:extLst>
          </p:cNvPr>
          <p:cNvSpPr/>
          <p:nvPr/>
        </p:nvSpPr>
        <p:spPr>
          <a:xfrm>
            <a:off x="6399977" y="-2122537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ED5193B-21FC-4E6E-A8AC-9C96517EDD91}"/>
              </a:ext>
            </a:extLst>
          </p:cNvPr>
          <p:cNvSpPr/>
          <p:nvPr/>
        </p:nvSpPr>
        <p:spPr>
          <a:xfrm>
            <a:off x="6399976" y="-1498456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815818-8E47-470B-9049-1C6B59731E6B}"/>
              </a:ext>
            </a:extLst>
          </p:cNvPr>
          <p:cNvSpPr/>
          <p:nvPr/>
        </p:nvSpPr>
        <p:spPr>
          <a:xfrm>
            <a:off x="7185716" y="-2852358"/>
            <a:ext cx="1559242" cy="270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E70C433-7181-4EB1-810D-B87B43DD0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274" y="-2812006"/>
            <a:ext cx="518550" cy="518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3F5999-0153-4628-A6DD-20FB21E93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23" y="-2299315"/>
            <a:ext cx="518550" cy="518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BD69A8A-AFAD-4DF9-B953-2380E23FD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10" y="-1753120"/>
            <a:ext cx="518550" cy="518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C159C78-D395-47AC-849C-6CDCF304B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06" y="-932045"/>
            <a:ext cx="614357" cy="6143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4CE478D-DD76-43EA-A6A4-719B125CBCB3}"/>
              </a:ext>
            </a:extLst>
          </p:cNvPr>
          <p:cNvSpPr txBox="1"/>
          <p:nvPr/>
        </p:nvSpPr>
        <p:spPr>
          <a:xfrm>
            <a:off x="7465362" y="-3196580"/>
            <a:ext cx="12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41D193F-0BCE-4AD0-B059-455225291C13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916133" y="-2524723"/>
            <a:ext cx="765373" cy="6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7D9AD5-0046-444F-AC5D-5193EF434F22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6911606" y="-2518018"/>
            <a:ext cx="769900" cy="62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47C4D-0BDC-4555-B66C-2500E2F60D06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911605" y="-2518018"/>
            <a:ext cx="769901" cy="1248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738366-251D-40C5-B7F5-921C18B0B02C}"/>
              </a:ext>
            </a:extLst>
          </p:cNvPr>
          <p:cNvSpPr txBox="1"/>
          <p:nvPr/>
        </p:nvSpPr>
        <p:spPr>
          <a:xfrm>
            <a:off x="559734" y="1026965"/>
            <a:ext cx="4129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WORKER 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AB5674-0498-46E6-AE52-CDC4B935991A}"/>
              </a:ext>
            </a:extLst>
          </p:cNvPr>
          <p:cNvSpPr txBox="1"/>
          <p:nvPr/>
        </p:nvSpPr>
        <p:spPr>
          <a:xfrm>
            <a:off x="1055805" y="1763598"/>
            <a:ext cx="56673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Kubelet</a:t>
            </a:r>
          </a:p>
          <a:p>
            <a:pPr lvl="1"/>
            <a:r>
              <a:rPr lang="en-US" sz="2200" dirty="0"/>
              <a:t>Communicates with  master node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Pod</a:t>
            </a:r>
          </a:p>
          <a:p>
            <a:pPr lvl="1"/>
            <a:r>
              <a:rPr lang="en-US" sz="2200" dirty="0"/>
              <a:t>Smallest Deployable Units</a:t>
            </a:r>
          </a:p>
          <a:p>
            <a:pPr lvl="1"/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Kube-Proxy Service</a:t>
            </a:r>
          </a:p>
          <a:p>
            <a:pPr lvl="1"/>
            <a:r>
              <a:rPr lang="en-US" sz="2200" dirty="0"/>
              <a:t>Maintains protocol on nodes</a:t>
            </a:r>
          </a:p>
          <a:p>
            <a:pPr lvl="1"/>
            <a:r>
              <a:rPr lang="en-US" sz="2200" dirty="0"/>
              <a:t>Permanent IP Address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21CA20-D144-44D5-B2EA-401F244B69BC}"/>
              </a:ext>
            </a:extLst>
          </p:cNvPr>
          <p:cNvSpPr/>
          <p:nvPr/>
        </p:nvSpPr>
        <p:spPr>
          <a:xfrm>
            <a:off x="7385709" y="3024592"/>
            <a:ext cx="663301" cy="275613"/>
          </a:xfrm>
          <a:prstGeom prst="rect">
            <a:avLst/>
          </a:prstGeom>
          <a:solidFill>
            <a:srgbClr val="FF500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19A5E7-DE84-4A20-871F-076E2ECE4CCA}"/>
              </a:ext>
            </a:extLst>
          </p:cNvPr>
          <p:cNvSpPr/>
          <p:nvPr/>
        </p:nvSpPr>
        <p:spPr>
          <a:xfrm>
            <a:off x="7385709" y="3844265"/>
            <a:ext cx="663301" cy="275613"/>
          </a:xfrm>
          <a:prstGeom prst="rect">
            <a:avLst/>
          </a:prstGeom>
          <a:solidFill>
            <a:srgbClr val="FF500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25C350-71B4-4CDA-B5B2-35E33E662DD6}"/>
              </a:ext>
            </a:extLst>
          </p:cNvPr>
          <p:cNvSpPr/>
          <p:nvPr/>
        </p:nvSpPr>
        <p:spPr>
          <a:xfrm>
            <a:off x="9297547" y="3834800"/>
            <a:ext cx="663301" cy="275613"/>
          </a:xfrm>
          <a:prstGeom prst="rect">
            <a:avLst/>
          </a:prstGeom>
          <a:solidFill>
            <a:srgbClr val="FF500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A56056-F7BF-4510-AEE0-0FDCFB560C68}"/>
              </a:ext>
            </a:extLst>
          </p:cNvPr>
          <p:cNvSpPr/>
          <p:nvPr/>
        </p:nvSpPr>
        <p:spPr>
          <a:xfrm>
            <a:off x="6752723" y="4390870"/>
            <a:ext cx="712639" cy="689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DE4A13-5DF2-4E79-BFCC-A206F9D4F3E8}"/>
              </a:ext>
            </a:extLst>
          </p:cNvPr>
          <p:cNvSpPr/>
          <p:nvPr/>
        </p:nvSpPr>
        <p:spPr>
          <a:xfrm>
            <a:off x="6752723" y="3611351"/>
            <a:ext cx="712639" cy="689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D5501-8EE2-4456-9CE7-9E80ED8CE42B}"/>
              </a:ext>
            </a:extLst>
          </p:cNvPr>
          <p:cNvSpPr/>
          <p:nvPr/>
        </p:nvSpPr>
        <p:spPr>
          <a:xfrm>
            <a:off x="6752723" y="2862436"/>
            <a:ext cx="712639" cy="689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211D9A-1281-4EE1-B996-702DC932337C}"/>
              </a:ext>
            </a:extLst>
          </p:cNvPr>
          <p:cNvSpPr/>
          <p:nvPr/>
        </p:nvSpPr>
        <p:spPr>
          <a:xfrm>
            <a:off x="8659440" y="2870077"/>
            <a:ext cx="712639" cy="689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E32377-233B-4D20-BB7B-C25061BBA7B4}"/>
              </a:ext>
            </a:extLst>
          </p:cNvPr>
          <p:cNvSpPr/>
          <p:nvPr/>
        </p:nvSpPr>
        <p:spPr>
          <a:xfrm>
            <a:off x="8659440" y="3638995"/>
            <a:ext cx="712639" cy="68908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A0E396-0B09-4B8A-8EAC-FE43A2BF4A85}"/>
              </a:ext>
            </a:extLst>
          </p:cNvPr>
          <p:cNvSpPr/>
          <p:nvPr/>
        </p:nvSpPr>
        <p:spPr>
          <a:xfrm>
            <a:off x="10152140" y="4021152"/>
            <a:ext cx="1040904" cy="1058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E482C33-6139-4F79-9D11-32C7AD6FAB54}"/>
              </a:ext>
            </a:extLst>
          </p:cNvPr>
          <p:cNvSpPr/>
          <p:nvPr/>
        </p:nvSpPr>
        <p:spPr>
          <a:xfrm>
            <a:off x="10160654" y="2895577"/>
            <a:ext cx="1526048" cy="1058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DA65FD-9538-471D-8A7B-7095D6A328DF}"/>
              </a:ext>
            </a:extLst>
          </p:cNvPr>
          <p:cNvSpPr/>
          <p:nvPr/>
        </p:nvSpPr>
        <p:spPr>
          <a:xfrm>
            <a:off x="11239869" y="4016463"/>
            <a:ext cx="446833" cy="105057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D9A05E7-F3F7-473E-BA1B-55E8294138C4}"/>
              </a:ext>
            </a:extLst>
          </p:cNvPr>
          <p:cNvSpPr/>
          <p:nvPr/>
        </p:nvSpPr>
        <p:spPr>
          <a:xfrm>
            <a:off x="326947" y="288809"/>
            <a:ext cx="1710513" cy="4009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97B219B-369A-44D0-AB3C-E8816639D8D9}"/>
              </a:ext>
            </a:extLst>
          </p:cNvPr>
          <p:cNvCxnSpPr>
            <a:cxnSpLocks/>
            <a:stCxn id="51" idx="3"/>
            <a:endCxn id="53" idx="0"/>
          </p:cNvCxnSpPr>
          <p:nvPr/>
        </p:nvCxnSpPr>
        <p:spPr>
          <a:xfrm>
            <a:off x="8049010" y="3162399"/>
            <a:ext cx="1580188" cy="6724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150D01-76B1-49EF-83C5-3A6495C2EE0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702437" y="3308164"/>
            <a:ext cx="14923" cy="5361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3638253-43D5-43AB-8D3A-346B7E3FD05E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8049010" y="3972607"/>
            <a:ext cx="1248537" cy="94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5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8C89B-3934-4AA8-AB82-0D13DB91A516}"/>
              </a:ext>
            </a:extLst>
          </p:cNvPr>
          <p:cNvSpPr/>
          <p:nvPr/>
        </p:nvSpPr>
        <p:spPr>
          <a:xfrm>
            <a:off x="6176477" y="3560478"/>
            <a:ext cx="4689926" cy="619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763D1F-8670-4EBD-A091-59BF775DC40F}"/>
              </a:ext>
            </a:extLst>
          </p:cNvPr>
          <p:cNvSpPr/>
          <p:nvPr/>
        </p:nvSpPr>
        <p:spPr>
          <a:xfrm>
            <a:off x="61764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B681F-D21C-4608-9A4A-D814437C5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4416865"/>
            <a:ext cx="466278" cy="466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D7B4C-ED1E-4281-A50B-3DC4E5B27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018301"/>
            <a:ext cx="466278" cy="466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5CFB1C-0301-4149-8713-672443217A41}"/>
              </a:ext>
            </a:extLst>
          </p:cNvPr>
          <p:cNvSpPr/>
          <p:nvPr/>
        </p:nvSpPr>
        <p:spPr>
          <a:xfrm>
            <a:off x="61764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45E45D-EEAF-4163-96A3-DD1F61B33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651" y="5619737"/>
            <a:ext cx="466278" cy="46627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FC56BD-6E9E-427A-ACD9-ED0711234CFB}"/>
              </a:ext>
            </a:extLst>
          </p:cNvPr>
          <p:cNvSpPr/>
          <p:nvPr/>
        </p:nvSpPr>
        <p:spPr>
          <a:xfrm>
            <a:off x="779912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08F82-B5C2-4473-9231-0E7E9753635D}"/>
              </a:ext>
            </a:extLst>
          </p:cNvPr>
          <p:cNvSpPr/>
          <p:nvPr/>
        </p:nvSpPr>
        <p:spPr>
          <a:xfrm>
            <a:off x="779912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D9B748-8299-4698-B7CE-A50DC60BA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4443819"/>
            <a:ext cx="466278" cy="466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1DE79DD-758F-4CA2-85CE-AD648B7E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80" y="5018301"/>
            <a:ext cx="466278" cy="4662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7120C5-2896-4753-A1D8-E0806334693A}"/>
              </a:ext>
            </a:extLst>
          </p:cNvPr>
          <p:cNvSpPr txBox="1"/>
          <p:nvPr/>
        </p:nvSpPr>
        <p:spPr>
          <a:xfrm>
            <a:off x="11246403" y="5326518"/>
            <a:ext cx="1444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D7DBCD6-CF71-45D0-8654-EFAD6ED42544}"/>
              </a:ext>
            </a:extLst>
          </p:cNvPr>
          <p:cNvSpPr/>
          <p:nvPr/>
        </p:nvSpPr>
        <p:spPr>
          <a:xfrm>
            <a:off x="10957923" y="4271965"/>
            <a:ext cx="264036" cy="2425227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8005A-8EC7-44F3-8702-AE3319AA0C70}"/>
              </a:ext>
            </a:extLst>
          </p:cNvPr>
          <p:cNvSpPr txBox="1"/>
          <p:nvPr/>
        </p:nvSpPr>
        <p:spPr>
          <a:xfrm>
            <a:off x="9355790" y="858288"/>
            <a:ext cx="112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7FD2D-E094-461D-ACD7-535EA50ED010}"/>
              </a:ext>
            </a:extLst>
          </p:cNvPr>
          <p:cNvSpPr txBox="1"/>
          <p:nvPr/>
        </p:nvSpPr>
        <p:spPr>
          <a:xfrm>
            <a:off x="9340861" y="1385371"/>
            <a:ext cx="190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5063E2-BA42-4F01-8993-6DAF2D20DFC2}"/>
              </a:ext>
            </a:extLst>
          </p:cNvPr>
          <p:cNvSpPr txBox="1"/>
          <p:nvPr/>
        </p:nvSpPr>
        <p:spPr>
          <a:xfrm>
            <a:off x="9355790" y="1953940"/>
            <a:ext cx="1150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A62FC-8F92-4E86-910F-5D3FD54756B7}"/>
              </a:ext>
            </a:extLst>
          </p:cNvPr>
          <p:cNvSpPr txBox="1"/>
          <p:nvPr/>
        </p:nvSpPr>
        <p:spPr>
          <a:xfrm>
            <a:off x="9355790" y="2731115"/>
            <a:ext cx="11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D6703B-6F72-402E-8B46-F7050C0EB68E}"/>
              </a:ext>
            </a:extLst>
          </p:cNvPr>
          <p:cNvSpPr/>
          <p:nvPr/>
        </p:nvSpPr>
        <p:spPr>
          <a:xfrm>
            <a:off x="9421777" y="4346014"/>
            <a:ext cx="1444626" cy="22771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E4E60-D1CF-4297-9777-039EA819622B}"/>
              </a:ext>
            </a:extLst>
          </p:cNvPr>
          <p:cNvSpPr/>
          <p:nvPr/>
        </p:nvSpPr>
        <p:spPr>
          <a:xfrm>
            <a:off x="9421777" y="6165290"/>
            <a:ext cx="1444626" cy="45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8A3D92-6FAD-435E-A008-ABF5DAF7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417920"/>
            <a:ext cx="372327" cy="3723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860157-69AD-4A17-A070-1A286AAD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417920"/>
            <a:ext cx="372327" cy="37232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821F435-00AA-4EF5-8FE8-27B08013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4417920"/>
            <a:ext cx="372327" cy="3723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25A7FE-A690-4F5C-B9A1-452E60A0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4852532"/>
            <a:ext cx="372327" cy="37232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37C9A6-0143-4172-B964-CF6CC24FA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8" y="4856240"/>
            <a:ext cx="372327" cy="3723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E095B0-AB2A-4108-A171-F06872CCF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4856240"/>
            <a:ext cx="372327" cy="3723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4AB3597-93E0-4DA1-AB82-C245AD830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49" y="5309632"/>
            <a:ext cx="372327" cy="3723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83FEA48-024B-4505-81AF-DA40ABE99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297" y="5309632"/>
            <a:ext cx="372327" cy="3723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2E7727-49C0-4A24-9706-F82EA9232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183" y="5309632"/>
            <a:ext cx="372327" cy="3723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B5359F-40F6-419B-B2F2-CE63C51A3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50" y="5731377"/>
            <a:ext cx="372327" cy="37232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C9F659-E8FD-4225-B838-D217AA3E4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74" y="5736174"/>
            <a:ext cx="372327" cy="3723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0ACF63-FD95-4BCC-A3F8-D1E16D385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45" y="5731377"/>
            <a:ext cx="372327" cy="372327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662E40-4BBB-48F5-BFCA-D7FA0A7ECEEC}"/>
              </a:ext>
            </a:extLst>
          </p:cNvPr>
          <p:cNvSpPr/>
          <p:nvPr/>
        </p:nvSpPr>
        <p:spPr>
          <a:xfrm>
            <a:off x="7017915" y="815732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CC2A01-65F7-4305-AEAF-F09915407156}"/>
              </a:ext>
            </a:extLst>
          </p:cNvPr>
          <p:cNvSpPr/>
          <p:nvPr/>
        </p:nvSpPr>
        <p:spPr>
          <a:xfrm>
            <a:off x="7013388" y="1439813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7E92B6-7A83-47A2-9063-0C1E5C7B8759}"/>
              </a:ext>
            </a:extLst>
          </p:cNvPr>
          <p:cNvSpPr/>
          <p:nvPr/>
        </p:nvSpPr>
        <p:spPr>
          <a:xfrm>
            <a:off x="7013387" y="2063894"/>
            <a:ext cx="511629" cy="457200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71FFE1-86FD-43B5-B3D0-7CB6F43D7F4C}"/>
              </a:ext>
            </a:extLst>
          </p:cNvPr>
          <p:cNvSpPr/>
          <p:nvPr/>
        </p:nvSpPr>
        <p:spPr>
          <a:xfrm>
            <a:off x="7799127" y="709992"/>
            <a:ext cx="1559242" cy="270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92C524-1335-4ECD-9208-1EA86E7DA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85" y="750344"/>
            <a:ext cx="518550" cy="51855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52A283E-26B0-4CF0-8954-A09EA0361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34" y="1263035"/>
            <a:ext cx="518550" cy="51855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F38071B-922B-4DA4-982C-F6C7B1381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21" y="1809230"/>
            <a:ext cx="518550" cy="5185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B4618C6-CB8F-4030-BB32-7F00B780B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7" y="2630305"/>
            <a:ext cx="614357" cy="61435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C8C6BEB-D734-4162-9095-62B4816C7761}"/>
              </a:ext>
            </a:extLst>
          </p:cNvPr>
          <p:cNvSpPr txBox="1"/>
          <p:nvPr/>
        </p:nvSpPr>
        <p:spPr>
          <a:xfrm>
            <a:off x="8078773" y="365770"/>
            <a:ext cx="123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D65DCD-DAA3-44B7-8F63-52625337F40B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529544" y="1037627"/>
            <a:ext cx="765373" cy="67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B107F3-970C-48F3-AD7B-40C10878587B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7525017" y="1044332"/>
            <a:ext cx="769900" cy="624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FAE756-5387-4534-922E-BD81596D9BE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5016" y="1044332"/>
            <a:ext cx="769901" cy="1248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BC5868-4726-4233-B4A6-DBF09E75CAD8}"/>
              </a:ext>
            </a:extLst>
          </p:cNvPr>
          <p:cNvSpPr txBox="1"/>
          <p:nvPr/>
        </p:nvSpPr>
        <p:spPr>
          <a:xfrm>
            <a:off x="410176" y="1094762"/>
            <a:ext cx="4129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VIRTUAL NETWORK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A9CE3B-E8DC-40E0-95B2-4F63BA95F87C}"/>
              </a:ext>
            </a:extLst>
          </p:cNvPr>
          <p:cNvSpPr txBox="1"/>
          <p:nvPr/>
        </p:nvSpPr>
        <p:spPr>
          <a:xfrm>
            <a:off x="1011878" y="2182440"/>
            <a:ext cx="5449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Master Worker nodes talk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Creates one unified machine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A089F15-8858-4DCD-BEC9-D2D669C8A282}"/>
              </a:ext>
            </a:extLst>
          </p:cNvPr>
          <p:cNvSpPr/>
          <p:nvPr/>
        </p:nvSpPr>
        <p:spPr>
          <a:xfrm>
            <a:off x="283404" y="220822"/>
            <a:ext cx="1710513" cy="40097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8293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7094C5-F0B1-4296-971C-7E5A4A933A9F}"/>
              </a:ext>
            </a:extLst>
          </p:cNvPr>
          <p:cNvSpPr/>
          <p:nvPr/>
        </p:nvSpPr>
        <p:spPr>
          <a:xfrm>
            <a:off x="3217333" y="3409203"/>
            <a:ext cx="4959166" cy="6392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3086F6"/>
                </a:solidFill>
              </a:rPr>
              <a:t>Virtual Network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96AD0-124E-4EC0-95FE-8D2AA3C803B4}"/>
              </a:ext>
            </a:extLst>
          </p:cNvPr>
          <p:cNvSpPr/>
          <p:nvPr/>
        </p:nvSpPr>
        <p:spPr>
          <a:xfrm>
            <a:off x="3217333" y="4219723"/>
            <a:ext cx="1527559" cy="2349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0560B-B5C8-42B1-AEF7-6CDC9DC23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90" y="4292827"/>
            <a:ext cx="493046" cy="481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E07133-F826-47EF-8420-A4B08AD85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90" y="4913392"/>
            <a:ext cx="493046" cy="4811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6AE875-8745-45EB-BCF5-8E0A3C675879}"/>
              </a:ext>
            </a:extLst>
          </p:cNvPr>
          <p:cNvSpPr/>
          <p:nvPr/>
        </p:nvSpPr>
        <p:spPr>
          <a:xfrm>
            <a:off x="3217333" y="6096860"/>
            <a:ext cx="1527559" cy="472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6C586C-9415-49FF-9CD3-4C5A20D46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590" y="5533956"/>
            <a:ext cx="493046" cy="48110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751A32-E809-40BE-80D9-8BE53992B677}"/>
              </a:ext>
            </a:extLst>
          </p:cNvPr>
          <p:cNvSpPr/>
          <p:nvPr/>
        </p:nvSpPr>
        <p:spPr>
          <a:xfrm>
            <a:off x="4933136" y="4219723"/>
            <a:ext cx="1527559" cy="2349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6A445-05F8-4F20-AB30-D44819705E27}"/>
              </a:ext>
            </a:extLst>
          </p:cNvPr>
          <p:cNvSpPr/>
          <p:nvPr/>
        </p:nvSpPr>
        <p:spPr>
          <a:xfrm>
            <a:off x="4933136" y="6096860"/>
            <a:ext cx="1527559" cy="472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5FB4B9-4681-4ABB-877D-CDB62A3F1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19" y="4320638"/>
            <a:ext cx="493046" cy="4811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036B0E-50BA-4C47-97A7-B35A48E0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219" y="4913392"/>
            <a:ext cx="493046" cy="4811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3A4D0C-2137-4AE3-B097-34A8B4432DB9}"/>
              </a:ext>
            </a:extLst>
          </p:cNvPr>
          <p:cNvSpPr txBox="1"/>
          <p:nvPr/>
        </p:nvSpPr>
        <p:spPr>
          <a:xfrm>
            <a:off x="8578314" y="5231411"/>
            <a:ext cx="1527559" cy="34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WORKER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D8DF913-F1F1-4F9D-A1DC-B4280EF6E772}"/>
              </a:ext>
            </a:extLst>
          </p:cNvPr>
          <p:cNvSpPr/>
          <p:nvPr/>
        </p:nvSpPr>
        <p:spPr>
          <a:xfrm>
            <a:off x="8273273" y="4143319"/>
            <a:ext cx="279194" cy="250236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74AF5C-0EC8-451E-B49B-A4A25C0F0979}"/>
              </a:ext>
            </a:extLst>
          </p:cNvPr>
          <p:cNvSpPr txBox="1"/>
          <p:nvPr/>
        </p:nvSpPr>
        <p:spPr>
          <a:xfrm>
            <a:off x="6558443" y="631453"/>
            <a:ext cx="1184572" cy="34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D7168B-DA14-4F1C-A0EB-3299A8759B96}"/>
              </a:ext>
            </a:extLst>
          </p:cNvPr>
          <p:cNvSpPr txBox="1"/>
          <p:nvPr/>
        </p:nvSpPr>
        <p:spPr>
          <a:xfrm>
            <a:off x="6558443" y="1196525"/>
            <a:ext cx="2014936" cy="34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Controller Manager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BD67D-6966-4C3A-B5FF-78E85B1E03AA}"/>
              </a:ext>
            </a:extLst>
          </p:cNvPr>
          <p:cNvSpPr txBox="1"/>
          <p:nvPr/>
        </p:nvSpPr>
        <p:spPr>
          <a:xfrm>
            <a:off x="6560088" y="1761597"/>
            <a:ext cx="1216144" cy="34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Scheduler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E0D68-DC00-4532-BCD9-78387456DD50}"/>
              </a:ext>
            </a:extLst>
          </p:cNvPr>
          <p:cNvSpPr txBox="1"/>
          <p:nvPr/>
        </p:nvSpPr>
        <p:spPr>
          <a:xfrm>
            <a:off x="6560088" y="2588235"/>
            <a:ext cx="1216144" cy="38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11F37-1DED-421B-9F2F-D9B290BAAFF1}"/>
              </a:ext>
            </a:extLst>
          </p:cNvPr>
          <p:cNvSpPr/>
          <p:nvPr/>
        </p:nvSpPr>
        <p:spPr>
          <a:xfrm>
            <a:off x="6648939" y="4219723"/>
            <a:ext cx="1527559" cy="23495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3FB36-2A0F-4C48-8D84-49D300951A88}"/>
              </a:ext>
            </a:extLst>
          </p:cNvPr>
          <p:cNvSpPr/>
          <p:nvPr/>
        </p:nvSpPr>
        <p:spPr>
          <a:xfrm>
            <a:off x="6648939" y="6096860"/>
            <a:ext cx="1527559" cy="4724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KUBELET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22291E8-8F07-46E1-B75C-C2383C0E3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6" y="4293916"/>
            <a:ext cx="393702" cy="3841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78AC913-39E0-4F57-B885-F86271D78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5" y="4293916"/>
            <a:ext cx="393702" cy="3841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DCB1FCC-CEC2-42F1-9860-BCF57B3CF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90" y="4293916"/>
            <a:ext cx="393702" cy="3841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463160-D0CA-4668-B495-4D311A3CD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6" y="4742350"/>
            <a:ext cx="393702" cy="3841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E4774DE-D257-4F38-B5DA-C00EBAB2D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5" y="4746176"/>
            <a:ext cx="393702" cy="3841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E58BA99-ACBD-41E0-AFD6-4532CFC34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28" y="4746176"/>
            <a:ext cx="393702" cy="3841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3011B3-FF58-47DE-9A87-72B6B81AC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6" y="5213988"/>
            <a:ext cx="393702" cy="3841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8D958C0-2DBB-4CE4-93A4-7C1751912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713" y="5213988"/>
            <a:ext cx="393702" cy="3841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1F5B7C-9A58-49E7-9D49-507F13857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28" y="5213988"/>
            <a:ext cx="393702" cy="3841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630626F-9440-44A0-AE05-74E00D552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8" y="5649147"/>
            <a:ext cx="393702" cy="3841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6ABC26-6FB2-4542-8C08-384581370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68" y="5654096"/>
            <a:ext cx="393702" cy="3841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2E8D2FD-FCA2-4E3C-92BD-916EDF939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190" y="5649147"/>
            <a:ext cx="393702" cy="384169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17BCD50-BBCC-4AD3-977E-8B57F4339293}"/>
              </a:ext>
            </a:extLst>
          </p:cNvPr>
          <p:cNvSpPr/>
          <p:nvPr/>
        </p:nvSpPr>
        <p:spPr>
          <a:xfrm>
            <a:off x="4107076" y="577162"/>
            <a:ext cx="541001" cy="471741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901E263-9887-4BAA-B9BA-752194009BD0}"/>
              </a:ext>
            </a:extLst>
          </p:cNvPr>
          <p:cNvSpPr/>
          <p:nvPr/>
        </p:nvSpPr>
        <p:spPr>
          <a:xfrm>
            <a:off x="4102289" y="1221091"/>
            <a:ext cx="541001" cy="471741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E2B1CAE-1ACF-4503-9C6A-E88E373C65CD}"/>
              </a:ext>
            </a:extLst>
          </p:cNvPr>
          <p:cNvSpPr/>
          <p:nvPr/>
        </p:nvSpPr>
        <p:spPr>
          <a:xfrm>
            <a:off x="4102288" y="1865021"/>
            <a:ext cx="541001" cy="471741"/>
          </a:xfrm>
          <a:prstGeom prst="roundRect">
            <a:avLst/>
          </a:prstGeom>
          <a:solidFill>
            <a:schemeClr val="bg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CLI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EA1189-7A51-460C-92D5-08F6453F7DB8}"/>
              </a:ext>
            </a:extLst>
          </p:cNvPr>
          <p:cNvSpPr/>
          <p:nvPr/>
        </p:nvSpPr>
        <p:spPr>
          <a:xfrm>
            <a:off x="4933136" y="468059"/>
            <a:ext cx="1648755" cy="27865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B432A8D-CBBF-41ED-A30E-B98705E36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06" y="509694"/>
            <a:ext cx="548319" cy="5350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EA6D1A5-730B-49E7-9010-914B87F19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61" y="1038691"/>
            <a:ext cx="548319" cy="53504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3FFB4A0-C6C2-4E44-B070-705AA4AD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43" y="1602258"/>
            <a:ext cx="548319" cy="53504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B686A3-F533-4130-9412-D593B962F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9" y="2449447"/>
            <a:ext cx="649626" cy="6338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757EE39-C0D8-4EBC-B957-FEAC2B6CC0BD}"/>
              </a:ext>
            </a:extLst>
          </p:cNvPr>
          <p:cNvSpPr txBox="1"/>
          <p:nvPr/>
        </p:nvSpPr>
        <p:spPr>
          <a:xfrm>
            <a:off x="5321060" y="90514"/>
            <a:ext cx="1301247" cy="38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BD9BB1-9E57-4AA4-9C77-B2FB0626944E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648077" y="806114"/>
            <a:ext cx="809312" cy="6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97245F-4F70-4FBD-A7E5-DB5E7AB5900E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643290" y="813032"/>
            <a:ext cx="814098" cy="643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03D420-8AF3-47AB-BF71-7400C4B13F65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643289" y="813032"/>
            <a:ext cx="814100" cy="1287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63822F2-0D7C-45D2-AFBE-5C1684275886}"/>
              </a:ext>
            </a:extLst>
          </p:cNvPr>
          <p:cNvSpPr/>
          <p:nvPr/>
        </p:nvSpPr>
        <p:spPr>
          <a:xfrm>
            <a:off x="337833" y="343237"/>
            <a:ext cx="2574902" cy="69545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3610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6BA02-C822-4085-A3FC-B1AF74C03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333333"/>
                </a:solidFill>
                <a:latin typeface="inter-regular"/>
              </a:rPr>
              <a:t>Virtual Machine</a:t>
            </a:r>
            <a:endParaRPr lang="en-IN" sz="4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6BD599-8B60-4A3B-8EC3-B292A8857E4A}"/>
              </a:ext>
            </a:extLst>
          </p:cNvPr>
          <p:cNvSpPr txBox="1">
            <a:spLocks/>
          </p:cNvSpPr>
          <p:nvPr/>
        </p:nvSpPr>
        <p:spPr>
          <a:xfrm>
            <a:off x="838200" y="2377439"/>
            <a:ext cx="10515600" cy="379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Defined as an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emulation of the computer systems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in computing.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It is based on computer architectures.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It gives the functionality of physical computers.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The implementation of VM may consider specialized software, hardware, or a combination of both.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There are two </a:t>
            </a:r>
            <a:r>
              <a:rPr lang="en-IN" dirty="0">
                <a:solidFill>
                  <a:srgbClr val="333333"/>
                </a:solidFill>
                <a:latin typeface="erdana"/>
              </a:rPr>
              <a:t>t</a:t>
            </a:r>
            <a:r>
              <a:rPr lang="en-IN" dirty="0">
                <a:latin typeface="erdana"/>
              </a:rPr>
              <a:t>ypes of Virtual Machine,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inter-bold"/>
              </a:rPr>
              <a:t>Process virtual machines</a:t>
            </a:r>
            <a:endParaRPr lang="en-IN" dirty="0">
              <a:latin typeface="erdan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  <a:latin typeface="inter-bold"/>
              </a:rPr>
              <a:t>System virtual machines</a:t>
            </a:r>
            <a:endParaRPr lang="en-IN" dirty="0">
              <a:solidFill>
                <a:srgbClr val="000000"/>
              </a:solidFill>
              <a:latin typeface="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08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71BCE81-BCAF-4FD7-8EAF-A1C9EB29F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3284" y="-121177"/>
            <a:ext cx="3744792" cy="249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FA3D50-43B2-4E9D-BB4C-2A0E671246A5}"/>
              </a:ext>
            </a:extLst>
          </p:cNvPr>
          <p:cNvSpPr txBox="1"/>
          <p:nvPr/>
        </p:nvSpPr>
        <p:spPr>
          <a:xfrm>
            <a:off x="1461945" y="2193836"/>
            <a:ext cx="562606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Scalability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Load Balancing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Self Healing Infrastructure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Efficient Use of Cloud Resources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16811-8F99-4ABD-BD4B-CADB0A568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011" y="4489989"/>
            <a:ext cx="1174694" cy="1174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0EC8F-6D92-43A2-95B7-7DB0F3591A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373" y="2781183"/>
            <a:ext cx="1106064" cy="1106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FDDDD-8F79-4A10-BCC7-3FEC5ACE4D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441" y="4321917"/>
            <a:ext cx="1258292" cy="12582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D3D95-0974-4F95-A151-B42EB3EDED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025" y="2833957"/>
            <a:ext cx="1174694" cy="1174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5C5303-8B4E-43C9-B3D1-9327AE3114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72989" y="2670250"/>
            <a:ext cx="1433478" cy="143347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69061AD-499F-4760-9BB7-1490883A285D}"/>
              </a:ext>
            </a:extLst>
          </p:cNvPr>
          <p:cNvSpPr/>
          <p:nvPr/>
        </p:nvSpPr>
        <p:spPr>
          <a:xfrm>
            <a:off x="769355" y="663079"/>
            <a:ext cx="5815022" cy="928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2862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8F766F-7FAA-40C7-800F-A266A6EA0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46065">
            <a:off x="8843284" y="-121177"/>
            <a:ext cx="3744792" cy="249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D679B-7C46-4F2C-9C19-8207F10E7824}"/>
              </a:ext>
            </a:extLst>
          </p:cNvPr>
          <p:cNvSpPr txBox="1"/>
          <p:nvPr/>
        </p:nvSpPr>
        <p:spPr>
          <a:xfrm>
            <a:off x="1421125" y="2519941"/>
            <a:ext cx="5600159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Overkill for simple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Complex Architecture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Talented Experts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Migration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98F8E-E365-49F0-A8FE-7A35982D7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18" y="2833875"/>
            <a:ext cx="1480437" cy="1480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7EA0E-0517-4866-B8F3-84C151D490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619" y="4757513"/>
            <a:ext cx="1480436" cy="1480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D4725-A7A4-49D1-9AF6-4735C47BA0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2703189"/>
            <a:ext cx="1741811" cy="17418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4D937-7137-49C7-8DE5-76DA04EF0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40" y="4649090"/>
            <a:ext cx="1480437" cy="148043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C40F11-C010-4571-B958-9CB5C014B39F}"/>
              </a:ext>
            </a:extLst>
          </p:cNvPr>
          <p:cNvSpPr/>
          <p:nvPr/>
        </p:nvSpPr>
        <p:spPr>
          <a:xfrm>
            <a:off x="748997" y="799202"/>
            <a:ext cx="5815022" cy="92801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71507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5" y="163644"/>
            <a:ext cx="1097000" cy="11848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4A4032-D3C5-48F7-B98F-6BDB7F57C24F}"/>
              </a:ext>
            </a:extLst>
          </p:cNvPr>
          <p:cNvSpPr/>
          <p:nvPr/>
        </p:nvSpPr>
        <p:spPr>
          <a:xfrm>
            <a:off x="1893455" y="1579418"/>
            <a:ext cx="10298545" cy="5278582"/>
          </a:xfrm>
          <a:prstGeom prst="rect">
            <a:avLst/>
          </a:prstGeom>
          <a:solidFill>
            <a:srgbClr val="006E74"/>
          </a:solidFill>
          <a:ln>
            <a:solidFill>
              <a:srgbClr val="006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FB054-BEEE-44A9-81A9-060EEC36F220}"/>
              </a:ext>
            </a:extLst>
          </p:cNvPr>
          <p:cNvSpPr txBox="1"/>
          <p:nvPr/>
        </p:nvSpPr>
        <p:spPr>
          <a:xfrm>
            <a:off x="2364510" y="2004291"/>
            <a:ext cx="373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E6098-74E1-414F-B2F3-986779EADD28}"/>
              </a:ext>
            </a:extLst>
          </p:cNvPr>
          <p:cNvSpPr txBox="1"/>
          <p:nvPr/>
        </p:nvSpPr>
        <p:spPr>
          <a:xfrm>
            <a:off x="2364510" y="4946073"/>
            <a:ext cx="6927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Akhil Murali (akhil.murali@ust.com)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Amitha Mary Benny (amithamary.benny@ust.com)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Devika Bijo (devika.bijo@ust.com)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Meenakshi Sajeevan (meenakshi.sajeevan@ust.com)</a:t>
            </a:r>
          </a:p>
        </p:txBody>
      </p:sp>
    </p:spTree>
    <p:extLst>
      <p:ext uri="{BB962C8B-B14F-4D97-AF65-F5344CB8AC3E}">
        <p14:creationId xmlns:p14="http://schemas.microsoft.com/office/powerpoint/2010/main" val="16455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FD8440-FF02-4827-8DC6-825CE77D1F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solidFill>
                  <a:srgbClr val="273239"/>
                </a:solidFill>
                <a:latin typeface="urw-din"/>
              </a:rPr>
              <a:t>Advantages</a:t>
            </a:r>
            <a:endParaRPr lang="en-IN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2A12A4-BE8D-4913-B03C-FAAF9695B257}"/>
              </a:ext>
            </a:extLst>
          </p:cNvPr>
          <p:cNvSpPr txBox="1">
            <a:spLocks/>
          </p:cNvSpPr>
          <p:nvPr/>
        </p:nvSpPr>
        <p:spPr>
          <a:xfrm>
            <a:off x="838200" y="2472855"/>
            <a:ext cx="10515600" cy="37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No protection problems because each virtual machine is completely isolated from all other virtual machines.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Provides an instruction set architecture that differs from real computers.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Easy maintenance, availability and convenient recovery.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54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4EF16C-BB79-4E5B-B2CC-1233CDF4BC0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solidFill>
                  <a:srgbClr val="273239"/>
                </a:solidFill>
                <a:latin typeface="urw-din"/>
              </a:rPr>
              <a:t>Disadvantages</a:t>
            </a:r>
            <a:endParaRPr lang="en-IN" sz="4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0B0353-8E26-414E-B3C8-5BFFD29E8A39}"/>
              </a:ext>
            </a:extLst>
          </p:cNvPr>
          <p:cNvSpPr txBox="1">
            <a:spLocks/>
          </p:cNvSpPr>
          <p:nvPr/>
        </p:nvSpPr>
        <p:spPr>
          <a:xfrm>
            <a:off x="838200" y="2767053"/>
            <a:ext cx="10515600" cy="340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Virtual machines are not as efficient as a real one when accessing the hardware.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Running VM software on top of the host operating system means that it will have to request access to storage and memory from the physical device.</a:t>
            </a:r>
            <a:endParaRPr lang="en-US" dirty="0"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13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8D02BBB-C2EC-48A8-B821-86CEEAA0E9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200" dirty="0">
                <a:latin typeface="erdana"/>
              </a:rPr>
              <a:t>Docker</a:t>
            </a:r>
            <a:br>
              <a:rPr lang="en-IN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62A4571-9B2A-4BB5-905A-FDD88B91A1A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inter-bold"/>
              </a:rPr>
              <a:t>Open-source centralized 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bold"/>
              </a:rPr>
              <a:t>Designed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to create, deploy, and run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Docker uses </a:t>
            </a:r>
            <a:r>
              <a:rPr lang="en-US" dirty="0">
                <a:solidFill>
                  <a:srgbClr val="333333"/>
                </a:solidFill>
                <a:latin typeface="inter-bold"/>
              </a:rPr>
              <a:t>container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on the host's operating system to run applications.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Containers ensure that our application works in any environment like development, test, or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57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51F381-34F9-4038-9FA7-01768DA3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EE1A68-3E04-44D0-AD09-C98A09954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n-US" sz="2400" dirty="0">
                <a:effectLst/>
              </a:rPr>
              <a:t>•Allows us to easily install and run software without worrying about setup.</a:t>
            </a:r>
          </a:p>
          <a:p>
            <a:pPr marL="0" indent="0" rtl="0">
              <a:buNone/>
            </a:pPr>
            <a:r>
              <a:rPr lang="en-US" sz="2400" dirty="0">
                <a:effectLst/>
              </a:rPr>
              <a:t>•To eliminate machine problems, when working on code together with co-workers.</a:t>
            </a:r>
          </a:p>
          <a:p>
            <a:pPr marL="0" indent="0" rtl="0">
              <a:buNone/>
            </a:pPr>
            <a:r>
              <a:rPr lang="en-US" sz="2400" dirty="0">
                <a:effectLst/>
              </a:rPr>
              <a:t>•To run and manage apps in isolated containers for better compute density.</a:t>
            </a:r>
          </a:p>
          <a:p>
            <a:pPr marL="0" indent="0" rtl="0">
              <a:buNone/>
            </a:pPr>
            <a:r>
              <a:rPr lang="en-US" sz="2400" dirty="0">
                <a:effectLst/>
              </a:rPr>
              <a:t>•Since docker is not only used for the deployment, but it is also a great platform for development.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245C2-7B09-4ABC-9051-3540480B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and Proprietary. ©2023 UST Inc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6826F-07D6-4259-8DFD-2694269C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9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31AEC7-DF43-4956-BA64-0E4E129EFF95}"/>
              </a:ext>
            </a:extLst>
          </p:cNvPr>
          <p:cNvSpPr txBox="1">
            <a:spLocks/>
          </p:cNvSpPr>
          <p:nvPr/>
        </p:nvSpPr>
        <p:spPr>
          <a:xfrm>
            <a:off x="838200" y="612250"/>
            <a:ext cx="10515600" cy="10784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6900" dirty="0">
                <a:latin typeface="erdana"/>
              </a:rPr>
              <a:t>Docker Features</a:t>
            </a:r>
            <a:br>
              <a:rPr lang="en-IN" dirty="0">
                <a:solidFill>
                  <a:srgbClr val="610B38"/>
                </a:solidFill>
                <a:latin typeface="erdana"/>
              </a:rPr>
            </a:b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347ECB-3B95-4882-A747-8DBC6EB7A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Easy and Faster Configuration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Increase productivity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Application Isolation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Services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inter-regular"/>
              </a:rPr>
              <a:t>Security Management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987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6FDE2B-28D5-4916-9437-07545E01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1" y="6102626"/>
            <a:ext cx="578808" cy="62516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91B-B8F2-471F-A9CA-3B653863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and Proprietary. ©2023 UST Inc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DDA5-2EB7-4A69-AEC7-D9504956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5812-A045-4ED1-AE09-1BD5E4DDFA3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D958E8-40CE-4AE9-A97D-A1BE0FC47B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dirty="0">
                <a:solidFill>
                  <a:srgbClr val="333333"/>
                </a:solidFill>
                <a:latin typeface="inter-regular"/>
              </a:rPr>
              <a:t>Components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 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A7B051-7703-49DD-AEF9-ACC626840DD8}"/>
              </a:ext>
            </a:extLst>
          </p:cNvPr>
          <p:cNvSpPr txBox="1">
            <a:spLocks/>
          </p:cNvSpPr>
          <p:nvPr/>
        </p:nvSpPr>
        <p:spPr>
          <a:xfrm>
            <a:off x="838200" y="2496710"/>
            <a:ext cx="10515600" cy="3680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33333"/>
                </a:solidFill>
                <a:latin typeface="inter-bold"/>
              </a:rPr>
              <a:t>3 main components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333333"/>
                </a:solidFill>
                <a:latin typeface="inter-bold"/>
              </a:rPr>
              <a:t>Docker client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rgbClr val="333333"/>
                </a:solidFill>
                <a:latin typeface="inter-bold"/>
              </a:rPr>
              <a:t>Docker Host</a:t>
            </a:r>
            <a:endParaRPr lang="sv-SE" dirty="0">
              <a:solidFill>
                <a:srgbClr val="333333"/>
              </a:solidFill>
              <a:latin typeface="inter-regular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sv-SE" dirty="0">
                <a:solidFill>
                  <a:srgbClr val="333333"/>
                </a:solidFill>
                <a:latin typeface="inter-bold"/>
              </a:rPr>
              <a:t>Docker Registry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25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1331</Words>
  <Application>Microsoft Office PowerPoint</Application>
  <PresentationFormat>Widescreen</PresentationFormat>
  <Paragraphs>305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-apple-system</vt:lpstr>
      <vt:lpstr>Arial</vt:lpstr>
      <vt:lpstr>Berlin Sans FB</vt:lpstr>
      <vt:lpstr>Calibri</vt:lpstr>
      <vt:lpstr>Calibri Light</vt:lpstr>
      <vt:lpstr>erdana</vt:lpstr>
      <vt:lpstr>inter-bold</vt:lpstr>
      <vt:lpstr>inter-regular</vt:lpstr>
      <vt:lpstr>Söhne</vt:lpstr>
      <vt:lpstr>urw-din</vt:lpstr>
      <vt:lpstr>Wingdings</vt:lpstr>
      <vt:lpstr>Office Theme</vt:lpstr>
      <vt:lpstr>DOCKER KUBERNETES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Docker?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Kubernetes</dc:title>
  <dc:creator>user</dc:creator>
  <cp:lastModifiedBy>Devika</cp:lastModifiedBy>
  <cp:revision>25</cp:revision>
  <dcterms:created xsi:type="dcterms:W3CDTF">2023-03-07T08:44:46Z</dcterms:created>
  <dcterms:modified xsi:type="dcterms:W3CDTF">2023-04-24T12:23:35Z</dcterms:modified>
</cp:coreProperties>
</file>