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1663-425B-4590-87C2-E280A8DC934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E160-E2DD-490F-98BA-4A278820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5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1663-425B-4590-87C2-E280A8DC934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E160-E2DD-490F-98BA-4A278820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2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1663-425B-4590-87C2-E280A8DC934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E160-E2DD-490F-98BA-4A278820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01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1663-425B-4590-87C2-E280A8DC934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E160-E2DD-490F-98BA-4A278820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2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1663-425B-4590-87C2-E280A8DC934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E160-E2DD-490F-98BA-4A278820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70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1663-425B-4590-87C2-E280A8DC934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E160-E2DD-490F-98BA-4A278820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7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1663-425B-4590-87C2-E280A8DC934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E160-E2DD-490F-98BA-4A278820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00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1663-425B-4590-87C2-E280A8DC934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E160-E2DD-490F-98BA-4A278820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4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1663-425B-4590-87C2-E280A8DC934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E160-E2DD-490F-98BA-4A278820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68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1663-425B-4590-87C2-E280A8DC934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E160-E2DD-490F-98BA-4A278820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6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1663-425B-4590-87C2-E280A8DC934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E160-E2DD-490F-98BA-4A278820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88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1663-425B-4590-87C2-E280A8DC9347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E160-E2DD-490F-98BA-4A2788205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1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8C6A-82BD-4F3B-A19D-6B8F60E51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IN" sz="6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Jaeger</a:t>
            </a:r>
            <a:endParaRPr lang="en-IN" sz="6600" dirty="0"/>
          </a:p>
        </p:txBody>
      </p:sp>
      <p:pic>
        <p:nvPicPr>
          <p:cNvPr id="5" name="Picture 4" descr="A picture containing clipart, cartoon, animated cartoon, illustration&#10;&#10;Description automatically generated">
            <a:extLst>
              <a:ext uri="{FF2B5EF4-FFF2-40B4-BE49-F238E27FC236}">
                <a16:creationId xmlns:a16="http://schemas.microsoft.com/office/drawing/2014/main" id="{0650CAD4-B96A-46EE-A9DA-6F2A763D6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44" y="981779"/>
            <a:ext cx="4087368" cy="46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1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CA4A84A-6A5B-4E1A-9ACA-06350597E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43516"/>
            <a:ext cx="10905066" cy="47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1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2DBBD4-1B08-4C5A-88C9-390201A75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9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1103-1712-48C5-9A32-8F8E0E6C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i="0" dirty="0">
                <a:solidFill>
                  <a:srgbClr val="363636"/>
                </a:solidFill>
                <a:effectLst/>
                <a:latin typeface="+mn-lt"/>
              </a:rPr>
              <a:t>Components</a:t>
            </a:r>
            <a:br>
              <a:rPr lang="en-IN" b="1" i="0" dirty="0">
                <a:solidFill>
                  <a:srgbClr val="363636"/>
                </a:solidFill>
                <a:effectLst/>
                <a:latin typeface="Pontano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DB9B-FBF3-4749-AC56-6BF9903A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i="0" dirty="0">
                <a:solidFill>
                  <a:srgbClr val="363636"/>
                </a:solidFill>
                <a:effectLst/>
              </a:rPr>
              <a:t>Tracing SDKs</a:t>
            </a:r>
          </a:p>
          <a:p>
            <a:r>
              <a:rPr lang="en-IN" sz="2400" i="0" dirty="0">
                <a:solidFill>
                  <a:srgbClr val="363636"/>
                </a:solidFill>
                <a:effectLst/>
              </a:rPr>
              <a:t>Agent</a:t>
            </a:r>
          </a:p>
          <a:p>
            <a:r>
              <a:rPr lang="en-IN" sz="2400" i="0" dirty="0">
                <a:solidFill>
                  <a:srgbClr val="363636"/>
                </a:solidFill>
                <a:effectLst/>
              </a:rPr>
              <a:t>Collector</a:t>
            </a:r>
          </a:p>
          <a:p>
            <a:r>
              <a:rPr lang="en-IN" sz="2400" i="0" dirty="0">
                <a:solidFill>
                  <a:srgbClr val="363636"/>
                </a:solidFill>
                <a:effectLst/>
              </a:rPr>
              <a:t>Query</a:t>
            </a:r>
          </a:p>
          <a:p>
            <a:r>
              <a:rPr lang="en-IN" sz="2400" dirty="0" err="1">
                <a:solidFill>
                  <a:srgbClr val="363636"/>
                </a:solidFill>
              </a:rPr>
              <a:t>Ingester</a:t>
            </a:r>
            <a:endParaRPr lang="en-IN" sz="2400" i="0" dirty="0">
              <a:solidFill>
                <a:srgbClr val="36363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067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BDC1-A2FE-4D2E-954A-E2BFA79B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5843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i="0" dirty="0">
                <a:solidFill>
                  <a:srgbClr val="363636"/>
                </a:solidFill>
                <a:effectLst/>
              </a:rPr>
              <a:t>Tracing SDKs</a:t>
            </a:r>
          </a:p>
          <a:p>
            <a:r>
              <a:rPr lang="en-US" sz="2400" i="0" dirty="0">
                <a:effectLst/>
              </a:rPr>
              <a:t>The Jaeger project provided a collection of tracing SDKs, called Jaeger clients.</a:t>
            </a:r>
          </a:p>
          <a:p>
            <a:r>
              <a:rPr lang="en-US" sz="2400" i="0" dirty="0">
                <a:effectLst/>
              </a:rPr>
              <a:t>These libraries have been retired in favor of the Open Telemetry SDKs.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</a:rPr>
              <a:t> </a:t>
            </a:r>
            <a:r>
              <a:rPr lang="en-IN" sz="2400" i="0" dirty="0">
                <a:solidFill>
                  <a:srgbClr val="363636"/>
                </a:solidFill>
                <a:effectLst/>
              </a:rPr>
              <a:t>Agent</a:t>
            </a:r>
          </a:p>
          <a:p>
            <a:r>
              <a:rPr lang="en-US" sz="2400" i="0" dirty="0">
                <a:effectLst/>
              </a:rPr>
              <a:t>Jaeger agent is deprecated. </a:t>
            </a:r>
          </a:p>
          <a:p>
            <a:r>
              <a:rPr lang="en-US" sz="2400" i="0" dirty="0">
                <a:effectLst/>
              </a:rPr>
              <a:t>The Open Telemetry data can be sent directly to the Jaeger backend, or the Open Telemetry Collector can be used as agent.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i="0" dirty="0">
                <a:solidFill>
                  <a:srgbClr val="363636"/>
                </a:solidFill>
                <a:effectLst/>
              </a:rPr>
              <a:t>Collector</a:t>
            </a:r>
          </a:p>
          <a:p>
            <a:r>
              <a:rPr lang="en-US" sz="2400" dirty="0">
                <a:solidFill>
                  <a:srgbClr val="363636"/>
                </a:solidFill>
              </a:rPr>
              <a:t>J</a:t>
            </a:r>
            <a:r>
              <a:rPr lang="en-US" sz="2400" i="0" dirty="0">
                <a:solidFill>
                  <a:srgbClr val="363636"/>
                </a:solidFill>
                <a:effectLst/>
              </a:rPr>
              <a:t>aeger-collector</a:t>
            </a:r>
            <a:r>
              <a:rPr lang="en-US" sz="2400" i="0" dirty="0">
                <a:solidFill>
                  <a:srgbClr val="4A4A4A"/>
                </a:solidFill>
                <a:effectLst/>
              </a:rPr>
              <a:t> receives traces, runs them through a processing pipeline for validation and clean-up and stores them in a storage backend. </a:t>
            </a:r>
            <a:endParaRPr lang="en-IN" sz="2400" i="0" dirty="0">
              <a:solidFill>
                <a:srgbClr val="363636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75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C3D3-CD75-4F4C-9794-E09B7EDE9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i="0" dirty="0">
                <a:solidFill>
                  <a:srgbClr val="363636"/>
                </a:solidFill>
                <a:effectLst/>
              </a:rPr>
              <a:t>Query</a:t>
            </a:r>
          </a:p>
          <a:p>
            <a:r>
              <a:rPr lang="en-US" sz="2400" i="0" dirty="0">
                <a:solidFill>
                  <a:srgbClr val="363636"/>
                </a:solidFill>
                <a:effectLst/>
              </a:rPr>
              <a:t>Jaeger-query</a:t>
            </a:r>
            <a:r>
              <a:rPr lang="en-US" sz="2400" i="0" dirty="0">
                <a:solidFill>
                  <a:srgbClr val="4A4A4A"/>
                </a:solidFill>
                <a:effectLst/>
              </a:rPr>
              <a:t> is a service that exposes the APIs for retrieving traces from storage .</a:t>
            </a:r>
          </a:p>
          <a:p>
            <a:r>
              <a:rPr lang="en-US" sz="2400" dirty="0">
                <a:solidFill>
                  <a:srgbClr val="4A4A4A"/>
                </a:solidFill>
              </a:rPr>
              <a:t>It</a:t>
            </a:r>
            <a:r>
              <a:rPr lang="en-US" sz="2400" i="0" dirty="0">
                <a:solidFill>
                  <a:srgbClr val="4A4A4A"/>
                </a:solidFill>
                <a:effectLst/>
              </a:rPr>
              <a:t> hosts a Web UI for searching and analyzing traces.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i="0" dirty="0" err="1">
                <a:solidFill>
                  <a:srgbClr val="363636"/>
                </a:solidFill>
                <a:effectLst/>
              </a:rPr>
              <a:t>Ingester</a:t>
            </a:r>
            <a:endParaRPr lang="en-IN" sz="2400" i="0" dirty="0">
              <a:solidFill>
                <a:srgbClr val="363636"/>
              </a:solidFill>
              <a:effectLst/>
            </a:endParaRPr>
          </a:p>
          <a:p>
            <a:r>
              <a:rPr lang="en-US" sz="2400" i="0" dirty="0">
                <a:solidFill>
                  <a:srgbClr val="363636"/>
                </a:solidFill>
                <a:effectLst/>
              </a:rPr>
              <a:t>Jaeger-</a:t>
            </a:r>
            <a:r>
              <a:rPr lang="en-US" sz="2400" i="0" dirty="0" err="1">
                <a:solidFill>
                  <a:srgbClr val="363636"/>
                </a:solidFill>
                <a:effectLst/>
              </a:rPr>
              <a:t>ingester</a:t>
            </a:r>
            <a:r>
              <a:rPr lang="en-US" sz="2400" i="0" dirty="0">
                <a:solidFill>
                  <a:srgbClr val="4A4A4A"/>
                </a:solidFill>
                <a:effectLst/>
              </a:rPr>
              <a:t> is a service that reads traces from Kafka and writes them to a storage backend.</a:t>
            </a:r>
          </a:p>
          <a:p>
            <a:r>
              <a:rPr lang="en-US" sz="2400" b="0" i="0" dirty="0">
                <a:solidFill>
                  <a:srgbClr val="4A4A4A"/>
                </a:solidFill>
                <a:effectLst/>
              </a:rPr>
              <a:t>It is a stripped-down version of the Jaeger collector that supports Kafka as the only input protocol.</a:t>
            </a:r>
            <a:endParaRPr lang="en-IN" sz="2400" i="0" dirty="0">
              <a:solidFill>
                <a:srgbClr val="363636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61484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421E-94B1-4C88-BFFE-BDF88A90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Thank You</a:t>
            </a:r>
          </a:p>
        </p:txBody>
      </p:sp>
      <p:pic>
        <p:nvPicPr>
          <p:cNvPr id="5" name="Content Placeholder 4" descr="A picture containing clipart, cartoon, animated cartoon, illustration&#10;&#10;Description automatically generated">
            <a:extLst>
              <a:ext uri="{FF2B5EF4-FFF2-40B4-BE49-F238E27FC236}">
                <a16:creationId xmlns:a16="http://schemas.microsoft.com/office/drawing/2014/main" id="{F1FD3D39-3FB9-4EAF-B987-18AA81256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22" y="578738"/>
            <a:ext cx="4975907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6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E760-8E43-43D2-8985-A79D9B65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i="0" dirty="0">
                <a:solidFill>
                  <a:srgbClr val="363636"/>
                </a:solidFill>
                <a:effectLst/>
                <a:latin typeface="+mn-lt"/>
              </a:rPr>
              <a:t>Introduction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E23D-2E7F-4BBC-8606-B111C986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popular open source distributed tracing backend.</a:t>
            </a:r>
          </a:p>
          <a:p>
            <a:r>
              <a:rPr lang="en-US" sz="2400" dirty="0"/>
              <a:t>CNCF Graduated project.</a:t>
            </a:r>
          </a:p>
          <a:p>
            <a:r>
              <a:rPr lang="en-US" sz="2400" dirty="0"/>
              <a:t>Created &amp; open sourced by Uber Technologies.</a:t>
            </a:r>
          </a:p>
          <a:p>
            <a:r>
              <a:rPr lang="en-US" sz="2400" dirty="0">
                <a:latin typeface="Pontano Sans"/>
              </a:rPr>
              <a:t>U</a:t>
            </a:r>
            <a:r>
              <a:rPr lang="en-US" sz="2400" i="0" dirty="0">
                <a:effectLst/>
                <a:latin typeface="Pontano Sans"/>
              </a:rPr>
              <a:t>sed for monitoring and troubleshooting microservices-based distributed systems.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3839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EB3B-BA8F-4819-95B4-545DD6A8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i="0" dirty="0">
                <a:solidFill>
                  <a:srgbClr val="363636"/>
                </a:solidFill>
                <a:effectLst/>
                <a:latin typeface="Pontano Sans"/>
              </a:rPr>
              <a:t>Features</a:t>
            </a:r>
            <a:br>
              <a:rPr lang="en-IN" b="1" i="0" dirty="0">
                <a:solidFill>
                  <a:srgbClr val="363636"/>
                </a:solidFill>
                <a:effectLst/>
                <a:latin typeface="Pontano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5D73-F829-4150-9F39-8BFEABCB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4A4A4A"/>
                </a:solidFill>
                <a:latin typeface="Pontano Sans"/>
              </a:rPr>
              <a:t>Open Tracing</a:t>
            </a:r>
            <a:r>
              <a:rPr lang="en-IN" sz="2400" b="0" i="0" dirty="0">
                <a:solidFill>
                  <a:srgbClr val="4A4A4A"/>
                </a:solidFill>
                <a:effectLst/>
                <a:latin typeface="Pontano Sans"/>
              </a:rPr>
              <a:t>-inspired data model.</a:t>
            </a:r>
          </a:p>
          <a:p>
            <a:r>
              <a:rPr lang="en-IN" sz="2400" b="0" i="0" dirty="0">
                <a:solidFill>
                  <a:srgbClr val="4A4A4A"/>
                </a:solidFill>
                <a:effectLst/>
                <a:latin typeface="Pontano Sans"/>
              </a:rPr>
              <a:t>Multiple built-in storage backends</a:t>
            </a:r>
            <a:r>
              <a:rPr lang="en-IN" sz="2400" dirty="0">
                <a:solidFill>
                  <a:srgbClr val="4A4A4A"/>
                </a:solidFill>
                <a:latin typeface="Pontano Sans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4A4A4A"/>
                </a:solidFill>
                <a:effectLst/>
                <a:latin typeface="Pontano Sans"/>
              </a:rPr>
              <a:t> Cassandra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4A4A4A"/>
                </a:solidFill>
                <a:effectLst/>
                <a:latin typeface="Pontano Sans"/>
              </a:rPr>
              <a:t>Elasticsearch</a:t>
            </a:r>
            <a:endParaRPr lang="en-IN" sz="2400" dirty="0">
              <a:solidFill>
                <a:srgbClr val="4A4A4A"/>
              </a:solidFill>
              <a:latin typeface="Pontano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4A4A4A"/>
                </a:solidFill>
                <a:effectLst/>
                <a:latin typeface="Pontano Sans"/>
              </a:rPr>
              <a:t>in-memory</a:t>
            </a:r>
          </a:p>
          <a:p>
            <a:r>
              <a:rPr lang="en-US" sz="2400" b="0" i="0" dirty="0">
                <a:solidFill>
                  <a:srgbClr val="4A4A4A"/>
                </a:solidFill>
                <a:effectLst/>
                <a:latin typeface="Pontano Sans"/>
              </a:rPr>
              <a:t>Community supported external storage backends</a:t>
            </a:r>
            <a:r>
              <a:rPr lang="en-IN" sz="2400" dirty="0">
                <a:solidFill>
                  <a:srgbClr val="4A4A4A"/>
                </a:solidFill>
                <a:latin typeface="Pontano Sans"/>
              </a:rPr>
              <a:t>.</a:t>
            </a:r>
          </a:p>
          <a:p>
            <a:r>
              <a:rPr lang="en-IN" sz="2400" b="0" i="0" dirty="0">
                <a:solidFill>
                  <a:srgbClr val="4A4A4A"/>
                </a:solidFill>
                <a:effectLst/>
                <a:latin typeface="Pontano Sans"/>
              </a:rPr>
              <a:t>System topology graphs.</a:t>
            </a:r>
          </a:p>
          <a:p>
            <a:r>
              <a:rPr lang="en-IN" sz="2400" b="0" i="0" dirty="0">
                <a:solidFill>
                  <a:srgbClr val="4A4A4A"/>
                </a:solidFill>
                <a:effectLst/>
                <a:latin typeface="Pontano Sans"/>
              </a:rPr>
              <a:t>Adaptive sampling.</a:t>
            </a:r>
          </a:p>
          <a:p>
            <a:r>
              <a:rPr lang="en-IN" sz="2400" b="0" i="0" dirty="0">
                <a:solidFill>
                  <a:srgbClr val="4A4A4A"/>
                </a:solidFill>
                <a:effectLst/>
                <a:latin typeface="Pontano Sans"/>
              </a:rPr>
              <a:t>Service Performance Monitoring (SPM).</a:t>
            </a:r>
          </a:p>
          <a:p>
            <a:endParaRPr lang="en-IN" b="0" i="0" dirty="0">
              <a:solidFill>
                <a:srgbClr val="4A4A4A"/>
              </a:solidFill>
              <a:effectLst/>
              <a:latin typeface="Pontano Sans"/>
            </a:endParaRPr>
          </a:p>
          <a:p>
            <a:endParaRPr lang="en-IN" b="0" i="0" dirty="0">
              <a:solidFill>
                <a:srgbClr val="4A4A4A"/>
              </a:solidFill>
              <a:effectLst/>
              <a:latin typeface="Pontano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02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E72D-B076-4A7C-AD9E-CEF694F3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7536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i="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Architecture</a:t>
            </a:r>
            <a:endParaRPr lang="en-US" sz="40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768F45-76FA-4C17-8406-1DCE4DC8B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4A4A"/>
                </a:solidFill>
                <a:effectLst/>
              </a:rPr>
              <a:t>Jaeger can be deployed either as an </a:t>
            </a:r>
            <a:r>
              <a:rPr lang="en-US" i="0" dirty="0">
                <a:solidFill>
                  <a:srgbClr val="363636"/>
                </a:solidFill>
                <a:effectLst/>
              </a:rPr>
              <a:t>all-in-one</a:t>
            </a:r>
            <a:r>
              <a:rPr lang="en-US" b="0" i="0" dirty="0">
                <a:solidFill>
                  <a:srgbClr val="4A4A4A"/>
                </a:solidFill>
                <a:effectLst/>
              </a:rPr>
              <a:t> binary.</a:t>
            </a:r>
          </a:p>
          <a:p>
            <a:r>
              <a:rPr lang="en-US" dirty="0">
                <a:solidFill>
                  <a:srgbClr val="4A4A4A"/>
                </a:solidFill>
              </a:rPr>
              <a:t>W</a:t>
            </a:r>
            <a:r>
              <a:rPr lang="en-US" b="0" i="0" dirty="0">
                <a:solidFill>
                  <a:srgbClr val="4A4A4A"/>
                </a:solidFill>
                <a:effectLst/>
              </a:rPr>
              <a:t>here all Jaeger backend components run in a single process, or as a scalable distributed system. 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</a:rPr>
              <a:t>There are two main deployment options</a:t>
            </a:r>
            <a:r>
              <a:rPr lang="en-US" dirty="0">
                <a:solidFill>
                  <a:srgbClr val="4A4A4A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i="0" dirty="0">
                <a:solidFill>
                  <a:srgbClr val="363636"/>
                </a:solidFill>
                <a:effectLst/>
              </a:rPr>
              <a:t>Direct to 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i="0" dirty="0">
                <a:solidFill>
                  <a:srgbClr val="363636"/>
                </a:solidFill>
                <a:effectLst/>
              </a:rPr>
              <a:t>Kafka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9244-93F8-4C09-8A21-9CEF0012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i="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Direct to storage</a:t>
            </a:r>
            <a:br>
              <a:rPr lang="en-US" sz="250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5DB85-C52A-4A59-B1DB-9799902B6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796" y="3048745"/>
            <a:ext cx="5010407" cy="190509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8EA9B86-493E-407A-A216-F8B42FD6A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96" y="3201145"/>
            <a:ext cx="5010407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7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718-332F-49CA-9603-BCB6EFAC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986338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rgbClr val="4A4A4A"/>
                </a:solidFill>
                <a:effectLst/>
              </a:rPr>
              <a:t>Collectors receive the data from traced applications and write it directly to storage.</a:t>
            </a:r>
          </a:p>
          <a:p>
            <a:pPr algn="l"/>
            <a:r>
              <a:rPr lang="en-US" sz="2400" b="0" i="0" dirty="0">
                <a:solidFill>
                  <a:srgbClr val="4A4A4A"/>
                </a:solidFill>
                <a:effectLst/>
              </a:rPr>
              <a:t> The storage handles both the average and peak traffic.</a:t>
            </a:r>
          </a:p>
          <a:p>
            <a:pPr algn="l"/>
            <a:r>
              <a:rPr lang="en-US" sz="2400" b="0" i="0" dirty="0">
                <a:solidFill>
                  <a:srgbClr val="4A4A4A"/>
                </a:solidFill>
                <a:effectLst/>
              </a:rPr>
              <a:t> Collectors use an in-memory queue. </a:t>
            </a:r>
          </a:p>
          <a:p>
            <a:pPr algn="l"/>
            <a:r>
              <a:rPr lang="en-US" sz="2400" b="0" i="0" dirty="0">
                <a:solidFill>
                  <a:srgbClr val="4A4A4A"/>
                </a:solidFill>
                <a:effectLst/>
              </a:rPr>
              <a:t>Collectors serve sampling configuration to the SDKs known as remote sampling mode. </a:t>
            </a:r>
          </a:p>
          <a:p>
            <a:pPr algn="l"/>
            <a:r>
              <a:rPr lang="en-US" sz="2400" dirty="0">
                <a:solidFill>
                  <a:srgbClr val="4A4A4A"/>
                </a:solidFill>
              </a:rPr>
              <a:t>A</a:t>
            </a:r>
            <a:r>
              <a:rPr lang="en-US" sz="2400" b="0" i="0" dirty="0">
                <a:solidFill>
                  <a:srgbClr val="4A4A4A"/>
                </a:solidFill>
                <a:effectLst/>
              </a:rPr>
              <a:t>lso enable automatic sampling configuration calculation, known as Adaptive sampling</a:t>
            </a:r>
            <a:r>
              <a:rPr lang="en-US" b="0" i="0" dirty="0">
                <a:solidFill>
                  <a:srgbClr val="4A4A4A"/>
                </a:solidFill>
                <a:effectLst/>
                <a:latin typeface="Pontano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98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D60B-6258-456F-9028-D45D114B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i="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Kafka</a:t>
            </a:r>
            <a:br>
              <a:rPr lang="en-US" sz="25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picture containing text, diagram, post-it note, screenshot&#10;&#10;Description automatically generated">
            <a:extLst>
              <a:ext uri="{FF2B5EF4-FFF2-40B4-BE49-F238E27FC236}">
                <a16:creationId xmlns:a16="http://schemas.microsoft.com/office/drawing/2014/main" id="{34380FE1-4D53-4267-B9D2-8A002FD79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372" y="3064621"/>
            <a:ext cx="4953255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1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640D-5C8F-441F-8CDD-BA69F87D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solidFill>
                  <a:srgbClr val="4A4A4A"/>
                </a:solidFill>
                <a:effectLst/>
              </a:rPr>
              <a:t>To prevent data loss between collectors and storage, Kafka can be used as persistent queue.</a:t>
            </a:r>
          </a:p>
          <a:p>
            <a:r>
              <a:rPr lang="en-US" sz="2400" dirty="0">
                <a:solidFill>
                  <a:srgbClr val="363636"/>
                </a:solidFill>
              </a:rPr>
              <a:t>J</a:t>
            </a:r>
            <a:r>
              <a:rPr lang="en-US" sz="2400" i="0" dirty="0">
                <a:solidFill>
                  <a:srgbClr val="363636"/>
                </a:solidFill>
                <a:effectLst/>
              </a:rPr>
              <a:t>aeger-</a:t>
            </a:r>
            <a:r>
              <a:rPr lang="en-US" sz="2400" i="0" dirty="0" err="1">
                <a:solidFill>
                  <a:srgbClr val="363636"/>
                </a:solidFill>
                <a:effectLst/>
              </a:rPr>
              <a:t>ingester</a:t>
            </a:r>
            <a:r>
              <a:rPr lang="en-US" sz="2400" i="0" dirty="0">
                <a:solidFill>
                  <a:srgbClr val="4A4A4A"/>
                </a:solidFill>
                <a:effectLst/>
              </a:rPr>
              <a:t>, needs to be deployed to read data from Kafka and save to the database. </a:t>
            </a:r>
          </a:p>
          <a:p>
            <a:r>
              <a:rPr lang="en-US" sz="2400" i="0" dirty="0">
                <a:solidFill>
                  <a:srgbClr val="4A4A4A"/>
                </a:solidFill>
                <a:effectLst/>
              </a:rPr>
              <a:t>Multiple </a:t>
            </a:r>
            <a:r>
              <a:rPr lang="en-US" sz="2400" i="0" dirty="0">
                <a:solidFill>
                  <a:srgbClr val="363636"/>
                </a:solidFill>
                <a:effectLst/>
              </a:rPr>
              <a:t>jaeger-</a:t>
            </a:r>
            <a:r>
              <a:rPr lang="en-US" sz="2400" i="0" dirty="0" err="1">
                <a:solidFill>
                  <a:srgbClr val="363636"/>
                </a:solidFill>
                <a:effectLst/>
              </a:rPr>
              <a:t>ingester</a:t>
            </a:r>
            <a:r>
              <a:rPr lang="en-US" sz="2400" i="0" dirty="0" err="1">
                <a:solidFill>
                  <a:srgbClr val="4A4A4A"/>
                </a:solidFill>
                <a:effectLst/>
              </a:rPr>
              <a:t>s</a:t>
            </a:r>
            <a:r>
              <a:rPr lang="en-US" sz="2400" i="0" dirty="0">
                <a:solidFill>
                  <a:srgbClr val="4A4A4A"/>
                </a:solidFill>
                <a:effectLst/>
              </a:rPr>
              <a:t> can be deployed to scale up ingestion.</a:t>
            </a:r>
          </a:p>
          <a:p>
            <a:r>
              <a:rPr lang="en-US" sz="2400" i="0" dirty="0">
                <a:solidFill>
                  <a:srgbClr val="4A4A4A"/>
                </a:solidFill>
                <a:effectLst/>
              </a:rPr>
              <a:t>And they will automatically partition the load across them.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132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7279-45D8-4053-8141-2D40B8E8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Jaeger Tracing Glossary</a:t>
            </a:r>
            <a:endParaRPr lang="en-I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B591A-EA9A-416E-AE12-6FC3F2B5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Client-The component that implements the </a:t>
            </a:r>
            <a:r>
              <a:rPr lang="en-US" sz="2400" dirty="0" err="1"/>
              <a:t>OpenTracing</a:t>
            </a:r>
            <a:r>
              <a:rPr lang="en-US" sz="2400" dirty="0"/>
              <a:t> API for distributed tracing.</a:t>
            </a:r>
          </a:p>
          <a:p>
            <a:r>
              <a:rPr lang="en-US" sz="2400" dirty="0"/>
              <a:t>Agent-A network </a:t>
            </a:r>
            <a:r>
              <a:rPr lang="en-US" sz="2400" dirty="0" err="1"/>
              <a:t>deamon</a:t>
            </a:r>
            <a:r>
              <a:rPr lang="en-US" sz="2400" dirty="0"/>
              <a:t> that listens for spans sent over User Datagram Protocol.</a:t>
            </a:r>
          </a:p>
          <a:p>
            <a:r>
              <a:rPr lang="en-US" sz="2400" dirty="0"/>
              <a:t>Collector-The component that receives spans and adds them into a queue to be processed.</a:t>
            </a:r>
          </a:p>
          <a:p>
            <a:r>
              <a:rPr lang="en-US" sz="2400" dirty="0"/>
              <a:t>Console-A UI that enables users to visualize their distributed tracing data.</a:t>
            </a:r>
          </a:p>
          <a:p>
            <a:r>
              <a:rPr lang="en-US" sz="2400" dirty="0"/>
              <a:t>Query-A service that fetches traces from storage. </a:t>
            </a:r>
          </a:p>
          <a:p>
            <a:r>
              <a:rPr lang="en-US" sz="2400" dirty="0"/>
              <a:t>Span- The logical unit of work in jaeger, which includes the name , starting time and the duration of the operation.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115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463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Pontano Sans</vt:lpstr>
      <vt:lpstr>Wingdings</vt:lpstr>
      <vt:lpstr>Office Theme</vt:lpstr>
      <vt:lpstr>Jaeger</vt:lpstr>
      <vt:lpstr>Introduction</vt:lpstr>
      <vt:lpstr>Features </vt:lpstr>
      <vt:lpstr>Architecture</vt:lpstr>
      <vt:lpstr>Direct to storage </vt:lpstr>
      <vt:lpstr>PowerPoint Presentation</vt:lpstr>
      <vt:lpstr>Kafka </vt:lpstr>
      <vt:lpstr>PowerPoint Presentation</vt:lpstr>
      <vt:lpstr>Jaeger Tracing Glossary</vt:lpstr>
      <vt:lpstr>PowerPoint Presentation</vt:lpstr>
      <vt:lpstr>PowerPoint Presentation</vt:lpstr>
      <vt:lpstr>Components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Jaeger</dc:title>
  <dc:creator>Meenakshi Sajeevan(UST,IN)</dc:creator>
  <cp:lastModifiedBy>Meenakshi Sajeevan(UST,IN)</cp:lastModifiedBy>
  <cp:revision>18</cp:revision>
  <dcterms:created xsi:type="dcterms:W3CDTF">2023-05-30T16:28:18Z</dcterms:created>
  <dcterms:modified xsi:type="dcterms:W3CDTF">2023-06-02T12:24:24Z</dcterms:modified>
</cp:coreProperties>
</file>