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147468567" r:id="rId2"/>
    <p:sldId id="256" r:id="rId3"/>
    <p:sldId id="257" r:id="rId4"/>
    <p:sldId id="2147468614" r:id="rId5"/>
    <p:sldId id="2147468615" r:id="rId6"/>
    <p:sldId id="2147468616" r:id="rId7"/>
    <p:sldId id="2147468617" r:id="rId8"/>
    <p:sldId id="2147468618" r:id="rId9"/>
    <p:sldId id="2147468613" r:id="rId10"/>
    <p:sldId id="2147468634" r:id="rId11"/>
    <p:sldId id="2147468635" r:id="rId12"/>
    <p:sldId id="2147468646" r:id="rId13"/>
    <p:sldId id="2147468636" r:id="rId14"/>
    <p:sldId id="2147468637" r:id="rId15"/>
    <p:sldId id="2147468640" r:id="rId16"/>
    <p:sldId id="2147468641" r:id="rId17"/>
    <p:sldId id="2147468638" r:id="rId18"/>
    <p:sldId id="2147468639" r:id="rId19"/>
    <p:sldId id="2147468642" r:id="rId20"/>
    <p:sldId id="2147468643" r:id="rId21"/>
    <p:sldId id="2147468644" r:id="rId22"/>
    <p:sldId id="2147468645" r:id="rId23"/>
    <p:sldId id="2147468647" r:id="rId24"/>
    <p:sldId id="258" r:id="rId25"/>
    <p:sldId id="259" r:id="rId26"/>
    <p:sldId id="260" r:id="rId27"/>
    <p:sldId id="2147468611" r:id="rId28"/>
    <p:sldId id="2147468649" r:id="rId29"/>
    <p:sldId id="2147468610" r:id="rId30"/>
    <p:sldId id="2147468648" r:id="rId31"/>
    <p:sldId id="21474686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74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89B7-0299-4DAD-ADF2-6A6E078B370C}" type="datetimeFigureOut">
              <a:rPr lang="en-IN" smtClean="0"/>
              <a:t>02-03-2023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62078-F969-4666-A060-AA5DF58C3F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70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such as the intersection of two sets, the set of differences and so 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62078-F969-4666-A060-AA5DF58C3FF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26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ADDA-510D-4A62-AA23-7B9EB39E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5DD70-0D86-4A43-B035-1057A4C22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7608-5807-49FF-92EA-0313E7C9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B11C-72D2-4B0B-A843-87E80597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1592-4483-4004-8019-1292AAA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08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9AA1-C343-4A77-A735-2BC02D0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6B86-C5AB-46BD-8DC0-93F4905DD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24A7-A7A1-49F3-8C77-CE2D4A08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D60E-9A5F-4760-BE06-DD32151C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AE1EB-D5F5-4510-A3D2-60E20BF5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8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B1577-0011-4B2D-B972-1ABBA93D7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CDFC4-A09A-4048-B1F9-A2478754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7EF8-5F71-4786-ABF5-3EC7CB9B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0FCA-7D1A-4DBF-BDCC-7F6CE0B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0A33-6441-499C-A6DA-5AB79EF2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6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Pho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0AF58B2-47B7-814E-A6E5-ECB9608EF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3840480"/>
            <a:ext cx="12192000" cy="3017520"/>
          </a:xfrm>
          <a:prstGeom prst="rect">
            <a:avLst/>
          </a:prstGeom>
          <a:solidFill>
            <a:srgbClr val="ECECE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5" name="UST" descr="UST">
            <a:extLst>
              <a:ext uri="{FF2B5EF4-FFF2-40B4-BE49-F238E27FC236}">
                <a16:creationId xmlns:a16="http://schemas.microsoft.com/office/drawing/2014/main" id="{B5100F4C-957F-DD4E-8499-CC403AD1E86D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125" y="358775"/>
            <a:ext cx="731520" cy="809172"/>
          </a:xfrm>
          <a:custGeom>
            <a:avLst/>
            <a:gdLst>
              <a:gd name="T0" fmla="*/ 3605 w 3998"/>
              <a:gd name="T1" fmla="*/ 3263 h 4415"/>
              <a:gd name="T2" fmla="*/ 3605 w 3998"/>
              <a:gd name="T3" fmla="*/ 3263 h 4415"/>
              <a:gd name="T4" fmla="*/ 2969 w 3998"/>
              <a:gd name="T5" fmla="*/ 3263 h 4415"/>
              <a:gd name="T6" fmla="*/ 2969 w 3998"/>
              <a:gd name="T7" fmla="*/ 3899 h 4415"/>
              <a:gd name="T8" fmla="*/ 3605 w 3998"/>
              <a:gd name="T9" fmla="*/ 3899 h 4415"/>
              <a:gd name="T10" fmla="*/ 3605 w 3998"/>
              <a:gd name="T11" fmla="*/ 3263 h 4415"/>
              <a:gd name="T12" fmla="*/ 3450 w 3998"/>
              <a:gd name="T13" fmla="*/ 703 h 4415"/>
              <a:gd name="T14" fmla="*/ 3450 w 3998"/>
              <a:gd name="T15" fmla="*/ 703 h 4415"/>
              <a:gd name="T16" fmla="*/ 3308 w 3998"/>
              <a:gd name="T17" fmla="*/ 668 h 4415"/>
              <a:gd name="T18" fmla="*/ 3077 w 3998"/>
              <a:gd name="T19" fmla="*/ 505 h 4415"/>
              <a:gd name="T20" fmla="*/ 3308 w 3998"/>
              <a:gd name="T21" fmla="*/ 383 h 4415"/>
              <a:gd name="T22" fmla="*/ 3661 w 3998"/>
              <a:gd name="T23" fmla="*/ 530 h 4415"/>
              <a:gd name="T24" fmla="*/ 3940 w 3998"/>
              <a:gd name="T25" fmla="*/ 305 h 4415"/>
              <a:gd name="T26" fmla="*/ 3310 w 3998"/>
              <a:gd name="T27" fmla="*/ 0 h 4415"/>
              <a:gd name="T28" fmla="*/ 2629 w 3998"/>
              <a:gd name="T29" fmla="*/ 517 h 4415"/>
              <a:gd name="T30" fmla="*/ 3182 w 3998"/>
              <a:gd name="T31" fmla="*/ 1056 h 4415"/>
              <a:gd name="T32" fmla="*/ 3331 w 3998"/>
              <a:gd name="T33" fmla="*/ 1093 h 4415"/>
              <a:gd name="T34" fmla="*/ 3531 w 3998"/>
              <a:gd name="T35" fmla="*/ 1229 h 4415"/>
              <a:gd name="T36" fmla="*/ 3266 w 3998"/>
              <a:gd name="T37" fmla="*/ 1367 h 4415"/>
              <a:gd name="T38" fmla="*/ 2854 w 3998"/>
              <a:gd name="T39" fmla="*/ 1184 h 4415"/>
              <a:gd name="T40" fmla="*/ 2576 w 3998"/>
              <a:gd name="T41" fmla="*/ 1409 h 4415"/>
              <a:gd name="T42" fmla="*/ 3268 w 3998"/>
              <a:gd name="T43" fmla="*/ 1736 h 4415"/>
              <a:gd name="T44" fmla="*/ 3998 w 3998"/>
              <a:gd name="T45" fmla="*/ 1217 h 4415"/>
              <a:gd name="T46" fmla="*/ 3450 w 3998"/>
              <a:gd name="T47" fmla="*/ 703 h 4415"/>
              <a:gd name="T48" fmla="*/ 1451 w 3998"/>
              <a:gd name="T49" fmla="*/ 2778 h 4415"/>
              <a:gd name="T50" fmla="*/ 1451 w 3998"/>
              <a:gd name="T51" fmla="*/ 2778 h 4415"/>
              <a:gd name="T52" fmla="*/ 24 w 3998"/>
              <a:gd name="T53" fmla="*/ 2778 h 4415"/>
              <a:gd name="T54" fmla="*/ 24 w 3998"/>
              <a:gd name="T55" fmla="*/ 3168 h 4415"/>
              <a:gd name="T56" fmla="*/ 512 w 3998"/>
              <a:gd name="T57" fmla="*/ 3168 h 4415"/>
              <a:gd name="T58" fmla="*/ 512 w 3998"/>
              <a:gd name="T59" fmla="*/ 4415 h 4415"/>
              <a:gd name="T60" fmla="*/ 963 w 3998"/>
              <a:gd name="T61" fmla="*/ 4415 h 4415"/>
              <a:gd name="T62" fmla="*/ 963 w 3998"/>
              <a:gd name="T63" fmla="*/ 3168 h 4415"/>
              <a:gd name="T64" fmla="*/ 1451 w 3998"/>
              <a:gd name="T65" fmla="*/ 3168 h 4415"/>
              <a:gd name="T66" fmla="*/ 1451 w 3998"/>
              <a:gd name="T67" fmla="*/ 2778 h 4415"/>
              <a:gd name="T68" fmla="*/ 1026 w 3998"/>
              <a:gd name="T69" fmla="*/ 48 h 4415"/>
              <a:gd name="T70" fmla="*/ 1026 w 3998"/>
              <a:gd name="T71" fmla="*/ 48 h 4415"/>
              <a:gd name="T72" fmla="*/ 1475 w 3998"/>
              <a:gd name="T73" fmla="*/ 48 h 4415"/>
              <a:gd name="T74" fmla="*/ 1475 w 3998"/>
              <a:gd name="T75" fmla="*/ 1015 h 4415"/>
              <a:gd name="T76" fmla="*/ 741 w 3998"/>
              <a:gd name="T77" fmla="*/ 1736 h 4415"/>
              <a:gd name="T78" fmla="*/ 0 w 3998"/>
              <a:gd name="T79" fmla="*/ 1015 h 4415"/>
              <a:gd name="T80" fmla="*/ 0 w 3998"/>
              <a:gd name="T81" fmla="*/ 48 h 4415"/>
              <a:gd name="T82" fmla="*/ 449 w 3998"/>
              <a:gd name="T83" fmla="*/ 48 h 4415"/>
              <a:gd name="T84" fmla="*/ 449 w 3998"/>
              <a:gd name="T85" fmla="*/ 1018 h 4415"/>
              <a:gd name="T86" fmla="*/ 739 w 3998"/>
              <a:gd name="T87" fmla="*/ 1321 h 4415"/>
              <a:gd name="T88" fmla="*/ 1026 w 3998"/>
              <a:gd name="T89" fmla="*/ 1018 h 4415"/>
              <a:gd name="T90" fmla="*/ 1026 w 3998"/>
              <a:gd name="T91" fmla="*/ 48 h 4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8" h="4415">
                <a:moveTo>
                  <a:pt x="3605" y="3263"/>
                </a:moveTo>
                <a:lnTo>
                  <a:pt x="3605" y="3263"/>
                </a:lnTo>
                <a:lnTo>
                  <a:pt x="2969" y="3263"/>
                </a:lnTo>
                <a:lnTo>
                  <a:pt x="2969" y="3899"/>
                </a:lnTo>
                <a:lnTo>
                  <a:pt x="3605" y="3899"/>
                </a:lnTo>
                <a:lnTo>
                  <a:pt x="3605" y="3263"/>
                </a:lnTo>
                <a:close/>
                <a:moveTo>
                  <a:pt x="3450" y="703"/>
                </a:moveTo>
                <a:lnTo>
                  <a:pt x="3450" y="703"/>
                </a:lnTo>
                <a:lnTo>
                  <a:pt x="3308" y="668"/>
                </a:lnTo>
                <a:cubicBezTo>
                  <a:pt x="3149" y="629"/>
                  <a:pt x="3077" y="583"/>
                  <a:pt x="3077" y="505"/>
                </a:cubicBezTo>
                <a:cubicBezTo>
                  <a:pt x="3077" y="446"/>
                  <a:pt x="3153" y="383"/>
                  <a:pt x="3308" y="383"/>
                </a:cubicBezTo>
                <a:cubicBezTo>
                  <a:pt x="3451" y="383"/>
                  <a:pt x="3567" y="445"/>
                  <a:pt x="3661" y="530"/>
                </a:cubicBezTo>
                <a:lnTo>
                  <a:pt x="3940" y="305"/>
                </a:lnTo>
                <a:cubicBezTo>
                  <a:pt x="3822" y="109"/>
                  <a:pt x="3566" y="0"/>
                  <a:pt x="3310" y="0"/>
                </a:cubicBezTo>
                <a:cubicBezTo>
                  <a:pt x="2877" y="0"/>
                  <a:pt x="2629" y="237"/>
                  <a:pt x="2629" y="517"/>
                </a:cubicBezTo>
                <a:cubicBezTo>
                  <a:pt x="2629" y="733"/>
                  <a:pt x="2783" y="958"/>
                  <a:pt x="3182" y="1056"/>
                </a:cubicBezTo>
                <a:lnTo>
                  <a:pt x="3331" y="1093"/>
                </a:lnTo>
                <a:cubicBezTo>
                  <a:pt x="3478" y="1130"/>
                  <a:pt x="3531" y="1158"/>
                  <a:pt x="3531" y="1229"/>
                </a:cubicBezTo>
                <a:cubicBezTo>
                  <a:pt x="3531" y="1318"/>
                  <a:pt x="3414" y="1367"/>
                  <a:pt x="3266" y="1367"/>
                </a:cubicBezTo>
                <a:cubicBezTo>
                  <a:pt x="3095" y="1367"/>
                  <a:pt x="2967" y="1298"/>
                  <a:pt x="2854" y="1184"/>
                </a:cubicBezTo>
                <a:lnTo>
                  <a:pt x="2576" y="1409"/>
                </a:lnTo>
                <a:cubicBezTo>
                  <a:pt x="2697" y="1629"/>
                  <a:pt x="3012" y="1736"/>
                  <a:pt x="3268" y="1736"/>
                </a:cubicBezTo>
                <a:cubicBezTo>
                  <a:pt x="3725" y="1736"/>
                  <a:pt x="3998" y="1523"/>
                  <a:pt x="3998" y="1217"/>
                </a:cubicBezTo>
                <a:cubicBezTo>
                  <a:pt x="3998" y="985"/>
                  <a:pt x="3850" y="799"/>
                  <a:pt x="3450" y="703"/>
                </a:cubicBezTo>
                <a:close/>
                <a:moveTo>
                  <a:pt x="1451" y="2778"/>
                </a:moveTo>
                <a:lnTo>
                  <a:pt x="1451" y="2778"/>
                </a:lnTo>
                <a:lnTo>
                  <a:pt x="24" y="2778"/>
                </a:lnTo>
                <a:lnTo>
                  <a:pt x="24" y="3168"/>
                </a:lnTo>
                <a:lnTo>
                  <a:pt x="512" y="3168"/>
                </a:lnTo>
                <a:lnTo>
                  <a:pt x="512" y="4415"/>
                </a:lnTo>
                <a:lnTo>
                  <a:pt x="963" y="4415"/>
                </a:lnTo>
                <a:lnTo>
                  <a:pt x="963" y="3168"/>
                </a:lnTo>
                <a:lnTo>
                  <a:pt x="1451" y="3168"/>
                </a:lnTo>
                <a:lnTo>
                  <a:pt x="1451" y="2778"/>
                </a:lnTo>
                <a:close/>
                <a:moveTo>
                  <a:pt x="1026" y="48"/>
                </a:moveTo>
                <a:lnTo>
                  <a:pt x="1026" y="48"/>
                </a:lnTo>
                <a:lnTo>
                  <a:pt x="1475" y="48"/>
                </a:lnTo>
                <a:lnTo>
                  <a:pt x="1475" y="1015"/>
                </a:lnTo>
                <a:cubicBezTo>
                  <a:pt x="1475" y="1465"/>
                  <a:pt x="1206" y="1736"/>
                  <a:pt x="741" y="1736"/>
                </a:cubicBezTo>
                <a:cubicBezTo>
                  <a:pt x="258" y="1736"/>
                  <a:pt x="0" y="1454"/>
                  <a:pt x="0" y="1015"/>
                </a:cubicBezTo>
                <a:lnTo>
                  <a:pt x="0" y="48"/>
                </a:lnTo>
                <a:lnTo>
                  <a:pt x="449" y="48"/>
                </a:lnTo>
                <a:lnTo>
                  <a:pt x="449" y="1018"/>
                </a:lnTo>
                <a:cubicBezTo>
                  <a:pt x="449" y="1211"/>
                  <a:pt x="559" y="1321"/>
                  <a:pt x="739" y="1321"/>
                </a:cubicBezTo>
                <a:cubicBezTo>
                  <a:pt x="918" y="1321"/>
                  <a:pt x="1026" y="1211"/>
                  <a:pt x="1026" y="1018"/>
                </a:cubicBezTo>
                <a:lnTo>
                  <a:pt x="1026" y="48"/>
                </a:lnTo>
                <a:close/>
              </a:path>
            </a:pathLst>
          </a:custGeom>
          <a:solidFill>
            <a:srgbClr val="231F2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720" y="1234440"/>
            <a:ext cx="5166360" cy="2304288"/>
          </a:xfrm>
          <a:solidFill>
            <a:srgbClr val="006E74"/>
          </a:solidFill>
        </p:spPr>
        <p:txBody>
          <a:bodyPr lIns="274320" tIns="274320" rIns="274320" bIns="274320" anchor="t" anchorCtr="0"/>
          <a:lstStyle>
            <a:lvl1pPr algn="l">
              <a:defRPr sz="32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188720" y="4114799"/>
            <a:ext cx="5166360" cy="6858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US"/>
              <a:t>[Optional subtitle]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96EBD33-E0A7-064A-B661-81AD68C0BB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720" y="5577840"/>
            <a:ext cx="5166360" cy="91440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[Month 00, 0000]</a:t>
            </a:r>
            <a:br>
              <a:rPr lang="en-US"/>
            </a:br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BFAF5D7-E03E-9E44-ABB8-3AFA83714D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57340" y="2148840"/>
            <a:ext cx="5166360" cy="4343400"/>
          </a:xfrm>
          <a:solidFill>
            <a:srgbClr val="D7E0E3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[Click icon to insert photo]</a:t>
            </a:r>
          </a:p>
        </p:txBody>
      </p:sp>
    </p:spTree>
    <p:extLst>
      <p:ext uri="{BB962C8B-B14F-4D97-AF65-F5344CB8AC3E}">
        <p14:creationId xmlns:p14="http://schemas.microsoft.com/office/powerpoint/2010/main" val="805440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90">
          <p15:clr>
            <a:srgbClr val="FBAE40"/>
          </p15:clr>
        </p15:guide>
        <p15:guide id="2" pos="748">
          <p15:clr>
            <a:srgbClr val="FBAE40"/>
          </p15:clr>
        </p15:guide>
        <p15:guide id="3" pos="4192">
          <p15:clr>
            <a:srgbClr val="FBAE40"/>
          </p15:clr>
        </p15:guide>
        <p15:guide id="4" pos="4004">
          <p15:clr>
            <a:srgbClr val="FBAE40"/>
          </p15:clr>
        </p15:guide>
        <p15:guide id="5" orient="horz" pos="7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7FA7D119-7ED9-8543-A4BE-CCA60CA4A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1188720" y="1234440"/>
            <a:ext cx="11003279" cy="5623559"/>
          </a:xfrm>
          <a:prstGeom prst="rect">
            <a:avLst/>
          </a:prstGeom>
          <a:solidFill>
            <a:srgbClr val="006E7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UST" descr="UST">
            <a:extLst>
              <a:ext uri="{FF2B5EF4-FFF2-40B4-BE49-F238E27FC236}">
                <a16:creationId xmlns:a16="http://schemas.microsoft.com/office/drawing/2014/main" id="{6524CCB4-9AB2-A248-A0DC-6590BB8A0F7C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125" y="358775"/>
            <a:ext cx="731520" cy="809172"/>
          </a:xfrm>
          <a:custGeom>
            <a:avLst/>
            <a:gdLst>
              <a:gd name="T0" fmla="*/ 3605 w 3998"/>
              <a:gd name="T1" fmla="*/ 3263 h 4415"/>
              <a:gd name="T2" fmla="*/ 3605 w 3998"/>
              <a:gd name="T3" fmla="*/ 3263 h 4415"/>
              <a:gd name="T4" fmla="*/ 2969 w 3998"/>
              <a:gd name="T5" fmla="*/ 3263 h 4415"/>
              <a:gd name="T6" fmla="*/ 2969 w 3998"/>
              <a:gd name="T7" fmla="*/ 3899 h 4415"/>
              <a:gd name="T8" fmla="*/ 3605 w 3998"/>
              <a:gd name="T9" fmla="*/ 3899 h 4415"/>
              <a:gd name="T10" fmla="*/ 3605 w 3998"/>
              <a:gd name="T11" fmla="*/ 3263 h 4415"/>
              <a:gd name="T12" fmla="*/ 3450 w 3998"/>
              <a:gd name="T13" fmla="*/ 703 h 4415"/>
              <a:gd name="T14" fmla="*/ 3450 w 3998"/>
              <a:gd name="T15" fmla="*/ 703 h 4415"/>
              <a:gd name="T16" fmla="*/ 3308 w 3998"/>
              <a:gd name="T17" fmla="*/ 668 h 4415"/>
              <a:gd name="T18" fmla="*/ 3077 w 3998"/>
              <a:gd name="T19" fmla="*/ 505 h 4415"/>
              <a:gd name="T20" fmla="*/ 3308 w 3998"/>
              <a:gd name="T21" fmla="*/ 383 h 4415"/>
              <a:gd name="T22" fmla="*/ 3661 w 3998"/>
              <a:gd name="T23" fmla="*/ 530 h 4415"/>
              <a:gd name="T24" fmla="*/ 3940 w 3998"/>
              <a:gd name="T25" fmla="*/ 305 h 4415"/>
              <a:gd name="T26" fmla="*/ 3310 w 3998"/>
              <a:gd name="T27" fmla="*/ 0 h 4415"/>
              <a:gd name="T28" fmla="*/ 2629 w 3998"/>
              <a:gd name="T29" fmla="*/ 517 h 4415"/>
              <a:gd name="T30" fmla="*/ 3182 w 3998"/>
              <a:gd name="T31" fmla="*/ 1056 h 4415"/>
              <a:gd name="T32" fmla="*/ 3331 w 3998"/>
              <a:gd name="T33" fmla="*/ 1093 h 4415"/>
              <a:gd name="T34" fmla="*/ 3531 w 3998"/>
              <a:gd name="T35" fmla="*/ 1229 h 4415"/>
              <a:gd name="T36" fmla="*/ 3266 w 3998"/>
              <a:gd name="T37" fmla="*/ 1367 h 4415"/>
              <a:gd name="T38" fmla="*/ 2854 w 3998"/>
              <a:gd name="T39" fmla="*/ 1184 h 4415"/>
              <a:gd name="T40" fmla="*/ 2576 w 3998"/>
              <a:gd name="T41" fmla="*/ 1409 h 4415"/>
              <a:gd name="T42" fmla="*/ 3268 w 3998"/>
              <a:gd name="T43" fmla="*/ 1736 h 4415"/>
              <a:gd name="T44" fmla="*/ 3998 w 3998"/>
              <a:gd name="T45" fmla="*/ 1217 h 4415"/>
              <a:gd name="T46" fmla="*/ 3450 w 3998"/>
              <a:gd name="T47" fmla="*/ 703 h 4415"/>
              <a:gd name="T48" fmla="*/ 1451 w 3998"/>
              <a:gd name="T49" fmla="*/ 2778 h 4415"/>
              <a:gd name="T50" fmla="*/ 1451 w 3998"/>
              <a:gd name="T51" fmla="*/ 2778 h 4415"/>
              <a:gd name="T52" fmla="*/ 24 w 3998"/>
              <a:gd name="T53" fmla="*/ 2778 h 4415"/>
              <a:gd name="T54" fmla="*/ 24 w 3998"/>
              <a:gd name="T55" fmla="*/ 3168 h 4415"/>
              <a:gd name="T56" fmla="*/ 512 w 3998"/>
              <a:gd name="T57" fmla="*/ 3168 h 4415"/>
              <a:gd name="T58" fmla="*/ 512 w 3998"/>
              <a:gd name="T59" fmla="*/ 4415 h 4415"/>
              <a:gd name="T60" fmla="*/ 963 w 3998"/>
              <a:gd name="T61" fmla="*/ 4415 h 4415"/>
              <a:gd name="T62" fmla="*/ 963 w 3998"/>
              <a:gd name="T63" fmla="*/ 3168 h 4415"/>
              <a:gd name="T64" fmla="*/ 1451 w 3998"/>
              <a:gd name="T65" fmla="*/ 3168 h 4415"/>
              <a:gd name="T66" fmla="*/ 1451 w 3998"/>
              <a:gd name="T67" fmla="*/ 2778 h 4415"/>
              <a:gd name="T68" fmla="*/ 1026 w 3998"/>
              <a:gd name="T69" fmla="*/ 48 h 4415"/>
              <a:gd name="T70" fmla="*/ 1026 w 3998"/>
              <a:gd name="T71" fmla="*/ 48 h 4415"/>
              <a:gd name="T72" fmla="*/ 1475 w 3998"/>
              <a:gd name="T73" fmla="*/ 48 h 4415"/>
              <a:gd name="T74" fmla="*/ 1475 w 3998"/>
              <a:gd name="T75" fmla="*/ 1015 h 4415"/>
              <a:gd name="T76" fmla="*/ 741 w 3998"/>
              <a:gd name="T77" fmla="*/ 1736 h 4415"/>
              <a:gd name="T78" fmla="*/ 0 w 3998"/>
              <a:gd name="T79" fmla="*/ 1015 h 4415"/>
              <a:gd name="T80" fmla="*/ 0 w 3998"/>
              <a:gd name="T81" fmla="*/ 48 h 4415"/>
              <a:gd name="T82" fmla="*/ 449 w 3998"/>
              <a:gd name="T83" fmla="*/ 48 h 4415"/>
              <a:gd name="T84" fmla="*/ 449 w 3998"/>
              <a:gd name="T85" fmla="*/ 1018 h 4415"/>
              <a:gd name="T86" fmla="*/ 739 w 3998"/>
              <a:gd name="T87" fmla="*/ 1321 h 4415"/>
              <a:gd name="T88" fmla="*/ 1026 w 3998"/>
              <a:gd name="T89" fmla="*/ 1018 h 4415"/>
              <a:gd name="T90" fmla="*/ 1026 w 3998"/>
              <a:gd name="T91" fmla="*/ 48 h 4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8" h="4415">
                <a:moveTo>
                  <a:pt x="3605" y="3263"/>
                </a:moveTo>
                <a:lnTo>
                  <a:pt x="3605" y="3263"/>
                </a:lnTo>
                <a:lnTo>
                  <a:pt x="2969" y="3263"/>
                </a:lnTo>
                <a:lnTo>
                  <a:pt x="2969" y="3899"/>
                </a:lnTo>
                <a:lnTo>
                  <a:pt x="3605" y="3899"/>
                </a:lnTo>
                <a:lnTo>
                  <a:pt x="3605" y="3263"/>
                </a:lnTo>
                <a:close/>
                <a:moveTo>
                  <a:pt x="3450" y="703"/>
                </a:moveTo>
                <a:lnTo>
                  <a:pt x="3450" y="703"/>
                </a:lnTo>
                <a:lnTo>
                  <a:pt x="3308" y="668"/>
                </a:lnTo>
                <a:cubicBezTo>
                  <a:pt x="3149" y="629"/>
                  <a:pt x="3077" y="583"/>
                  <a:pt x="3077" y="505"/>
                </a:cubicBezTo>
                <a:cubicBezTo>
                  <a:pt x="3077" y="446"/>
                  <a:pt x="3153" y="383"/>
                  <a:pt x="3308" y="383"/>
                </a:cubicBezTo>
                <a:cubicBezTo>
                  <a:pt x="3451" y="383"/>
                  <a:pt x="3567" y="445"/>
                  <a:pt x="3661" y="530"/>
                </a:cubicBezTo>
                <a:lnTo>
                  <a:pt x="3940" y="305"/>
                </a:lnTo>
                <a:cubicBezTo>
                  <a:pt x="3822" y="109"/>
                  <a:pt x="3566" y="0"/>
                  <a:pt x="3310" y="0"/>
                </a:cubicBezTo>
                <a:cubicBezTo>
                  <a:pt x="2877" y="0"/>
                  <a:pt x="2629" y="237"/>
                  <a:pt x="2629" y="517"/>
                </a:cubicBezTo>
                <a:cubicBezTo>
                  <a:pt x="2629" y="733"/>
                  <a:pt x="2783" y="958"/>
                  <a:pt x="3182" y="1056"/>
                </a:cubicBezTo>
                <a:lnTo>
                  <a:pt x="3331" y="1093"/>
                </a:lnTo>
                <a:cubicBezTo>
                  <a:pt x="3478" y="1130"/>
                  <a:pt x="3531" y="1158"/>
                  <a:pt x="3531" y="1229"/>
                </a:cubicBezTo>
                <a:cubicBezTo>
                  <a:pt x="3531" y="1318"/>
                  <a:pt x="3414" y="1367"/>
                  <a:pt x="3266" y="1367"/>
                </a:cubicBezTo>
                <a:cubicBezTo>
                  <a:pt x="3095" y="1367"/>
                  <a:pt x="2967" y="1298"/>
                  <a:pt x="2854" y="1184"/>
                </a:cubicBezTo>
                <a:lnTo>
                  <a:pt x="2576" y="1409"/>
                </a:lnTo>
                <a:cubicBezTo>
                  <a:pt x="2697" y="1629"/>
                  <a:pt x="3012" y="1736"/>
                  <a:pt x="3268" y="1736"/>
                </a:cubicBezTo>
                <a:cubicBezTo>
                  <a:pt x="3725" y="1736"/>
                  <a:pt x="3998" y="1523"/>
                  <a:pt x="3998" y="1217"/>
                </a:cubicBezTo>
                <a:cubicBezTo>
                  <a:pt x="3998" y="985"/>
                  <a:pt x="3850" y="799"/>
                  <a:pt x="3450" y="703"/>
                </a:cubicBezTo>
                <a:close/>
                <a:moveTo>
                  <a:pt x="1451" y="2778"/>
                </a:moveTo>
                <a:lnTo>
                  <a:pt x="1451" y="2778"/>
                </a:lnTo>
                <a:lnTo>
                  <a:pt x="24" y="2778"/>
                </a:lnTo>
                <a:lnTo>
                  <a:pt x="24" y="3168"/>
                </a:lnTo>
                <a:lnTo>
                  <a:pt x="512" y="3168"/>
                </a:lnTo>
                <a:lnTo>
                  <a:pt x="512" y="4415"/>
                </a:lnTo>
                <a:lnTo>
                  <a:pt x="963" y="4415"/>
                </a:lnTo>
                <a:lnTo>
                  <a:pt x="963" y="3168"/>
                </a:lnTo>
                <a:lnTo>
                  <a:pt x="1451" y="3168"/>
                </a:lnTo>
                <a:lnTo>
                  <a:pt x="1451" y="2778"/>
                </a:lnTo>
                <a:close/>
                <a:moveTo>
                  <a:pt x="1026" y="48"/>
                </a:moveTo>
                <a:lnTo>
                  <a:pt x="1026" y="48"/>
                </a:lnTo>
                <a:lnTo>
                  <a:pt x="1475" y="48"/>
                </a:lnTo>
                <a:lnTo>
                  <a:pt x="1475" y="1015"/>
                </a:lnTo>
                <a:cubicBezTo>
                  <a:pt x="1475" y="1465"/>
                  <a:pt x="1206" y="1736"/>
                  <a:pt x="741" y="1736"/>
                </a:cubicBezTo>
                <a:cubicBezTo>
                  <a:pt x="258" y="1736"/>
                  <a:pt x="0" y="1454"/>
                  <a:pt x="0" y="1015"/>
                </a:cubicBezTo>
                <a:lnTo>
                  <a:pt x="0" y="48"/>
                </a:lnTo>
                <a:lnTo>
                  <a:pt x="449" y="48"/>
                </a:lnTo>
                <a:lnTo>
                  <a:pt x="449" y="1018"/>
                </a:lnTo>
                <a:cubicBezTo>
                  <a:pt x="449" y="1211"/>
                  <a:pt x="559" y="1321"/>
                  <a:pt x="739" y="1321"/>
                </a:cubicBezTo>
                <a:cubicBezTo>
                  <a:pt x="918" y="1321"/>
                  <a:pt x="1026" y="1211"/>
                  <a:pt x="1026" y="1018"/>
                </a:cubicBezTo>
                <a:lnTo>
                  <a:pt x="1026" y="48"/>
                </a:lnTo>
                <a:close/>
              </a:path>
            </a:pathLst>
          </a:custGeom>
          <a:solidFill>
            <a:srgbClr val="231F2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hank You">
            <a:extLst>
              <a:ext uri="{FF2B5EF4-FFF2-40B4-BE49-F238E27FC236}">
                <a16:creationId xmlns:a16="http://schemas.microsoft.com/office/drawing/2014/main" id="{3B3D034D-06BF-E34D-97D9-E1FB041EDECA}"/>
              </a:ext>
            </a:extLst>
          </p:cNvPr>
          <p:cNvSpPr txBox="1">
            <a:spLocks/>
          </p:cNvSpPr>
          <p:nvPr userDrawn="1"/>
        </p:nvSpPr>
        <p:spPr>
          <a:xfrm>
            <a:off x="1702053" y="1585468"/>
            <a:ext cx="7178422" cy="210501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30CA0A7-AB3D-9640-8F81-41F4E103F6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2053" y="4893617"/>
            <a:ext cx="7178422" cy="159862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[Optional contact information]</a:t>
            </a:r>
          </a:p>
        </p:txBody>
      </p:sp>
      <p:sp>
        <p:nvSpPr>
          <p:cNvPr id="18" name="URL">
            <a:extLst>
              <a:ext uri="{FF2B5EF4-FFF2-40B4-BE49-F238E27FC236}">
                <a16:creationId xmlns:a16="http://schemas.microsoft.com/office/drawing/2014/main" id="{2B56852A-13EA-DC41-9045-334298984C85}"/>
              </a:ext>
            </a:extLst>
          </p:cNvPr>
          <p:cNvSpPr txBox="1"/>
          <p:nvPr userDrawn="1"/>
        </p:nvSpPr>
        <p:spPr>
          <a:xfrm>
            <a:off x="9188450" y="4893618"/>
            <a:ext cx="2635250" cy="15986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1600" b="1" dirty="0">
                <a:solidFill>
                  <a:schemeClr val="bg1"/>
                </a:solidFill>
              </a:rPr>
              <a:t>ust.com</a:t>
            </a:r>
          </a:p>
        </p:txBody>
      </p:sp>
    </p:spTree>
    <p:extLst>
      <p:ext uri="{BB962C8B-B14F-4D97-AF65-F5344CB8AC3E}">
        <p14:creationId xmlns:p14="http://schemas.microsoft.com/office/powerpoint/2010/main" val="114187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88">
          <p15:clr>
            <a:srgbClr val="FBAE40"/>
          </p15:clr>
        </p15:guide>
        <p15:guide id="5" orient="horz" pos="4090">
          <p15:clr>
            <a:srgbClr val="FBAE40"/>
          </p15:clr>
        </p15:guide>
        <p15:guide id="6" pos="55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7A9A-CC06-4E34-A493-20433DC8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B12D-0C5F-4933-87EC-402C0BBF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1C66-820C-43CA-99E7-A8C7EF0D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B324-6008-4CAE-A167-C95CBB31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52E7-AEAB-4100-AB62-B8E4B61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7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F6FC-DB27-429A-9CB2-20782FFA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ED51D-FD6E-4125-A6B0-51212F38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03E1-3D15-46EC-BE67-3D94338A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23A8-4FE8-4525-9FBB-B858C8F3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064-015C-4868-9063-F2510CBC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77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1B0A-9817-46EF-84EE-A83A18A4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09AD-2848-4747-9FB1-08E23FD5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8C4C8-07CF-49B3-BA6C-E7C190F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F5CD-8C86-4EF8-A5FD-1A91FFB8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EA3CA-45B2-4357-9AA3-0EA0677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115B-E60F-48B8-9269-AA1EDF9A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9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16FC-B317-42C1-8EB1-E71EF4E3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F3FB-A622-4CC7-8DAB-12F36DFC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1926-DA8F-4000-AAAA-CC1E00CB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4ACC-1CCB-469C-9A16-7BF24F7B5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CC84D-094B-4F3E-BDBF-61A2E5DB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614FD-A205-4A9F-8271-3F5A9B3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F5F8-FF35-414D-8F72-A5ECABE1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6F01-0374-408B-9F8E-C8BC54C2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8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4D83-745D-4102-A027-7A09525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BD9F2-78C2-4268-AE3D-D1C02E73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82362-F2CD-4ABC-9198-4B00808B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BF211-2AB9-4750-A92E-77F4F922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8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5908-1113-4885-9059-01A2E954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5CBC5-9094-43BC-A467-6469F4D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EE8E-45CC-444C-9E82-8698DB05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5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AD8-3467-4394-BFB6-5DEA42D5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F4DD-877F-4687-8687-96A067B2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FD72-0C93-4A0D-A5E4-1FB6E50D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51D7A-AC50-4504-9B29-8A3BEC6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535A7-EB56-4A0C-BE51-A82CAA9A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C088-34AE-44B7-8068-41EF86F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9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211F-32D8-4990-B7B4-4F7DB5E9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7B6A6-B01A-4B32-8654-28E10B572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602A4-89A1-4A23-AA9A-BA144F36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F663A-A2FB-4D29-9A62-42C1FB78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E2C0-6A02-4386-B7DE-E7096C1D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3014-1E84-4964-B9A0-0399C700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7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E71A4-A5B3-4F72-AA69-CAC82014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7FED5-09C3-4157-B1B3-03923221C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D87E-1FE5-4341-A29E-F9AF684B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8A1C-5B92-44A2-B032-00AC59F61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3E0-5155-43DC-BC87-96C0F7836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1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ashset-clear-method-in-jav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abstractset-hashcode-method-in-java-with-examples/?ref=rp" TargetMode="External"/><Relationship Id="rId5" Type="http://schemas.openxmlformats.org/officeDocument/2006/relationships/hyperlink" Target="https://www.geeksforgeeks.org/abstractset-equals-method-in-java-with-examples/?ref=rp" TargetMode="External"/><Relationship Id="rId4" Type="http://schemas.openxmlformats.org/officeDocument/2006/relationships/hyperlink" Target="https://www.geeksforgeeks.org/hashset-size-method-in-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bstractcollection-toarray-method-in-java-with-examp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set-contains-method-in-java-with-examples/" TargetMode="External"/><Relationship Id="rId4" Type="http://schemas.openxmlformats.org/officeDocument/2006/relationships/hyperlink" Target="https://www.geeksforgeeks.org/abstractcollection-tostring-method-in-java-with-example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t-iterator-method-in-java-with-examp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set-retainall-method-in-java-with-example/" TargetMode="External"/><Relationship Id="rId5" Type="http://schemas.openxmlformats.org/officeDocument/2006/relationships/hyperlink" Target="https://www.geeksforgeeks.org/set-removeall-method-in-java-with-examples/" TargetMode="External"/><Relationship Id="rId4" Type="http://schemas.openxmlformats.org/officeDocument/2006/relationships/hyperlink" Target="https://www.geeksforgeeks.org/set-remove-method-in-java-with-example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AE90A-105A-3744-834B-FFAFB6BF8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4400" b="1" dirty="0"/>
              <a:t>HashSet</a:t>
            </a:r>
            <a:br>
              <a:rPr lang="en-US" sz="4400" b="1" dirty="0"/>
            </a:br>
            <a:r>
              <a:rPr lang="en-US" sz="4400" b="1" dirty="0"/>
              <a:t>LinkedSet</a:t>
            </a:r>
            <a:br>
              <a:rPr lang="en-US" sz="4400" b="1" dirty="0"/>
            </a:br>
            <a:r>
              <a:rPr lang="en-US" sz="4400" b="1" dirty="0"/>
              <a:t>TreeSet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94B361-FE74-EE42-83B2-588F9BAB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104" y="4509076"/>
            <a:ext cx="5492051" cy="1861795"/>
          </a:xfrm>
        </p:spPr>
        <p:txBody>
          <a:bodyPr anchor="ctr"/>
          <a:lstStyle/>
          <a:p>
            <a:r>
              <a:rPr lang="en-US" dirty="0"/>
              <a:t>AKHIL MURALI</a:t>
            </a:r>
            <a:br>
              <a:rPr lang="en-US" dirty="0"/>
            </a:br>
            <a:r>
              <a:rPr lang="en-US" dirty="0"/>
              <a:t>AMITHA MARY BENNY</a:t>
            </a:r>
            <a:br>
              <a:rPr lang="en-US" dirty="0"/>
            </a:br>
            <a:r>
              <a:rPr lang="en-US" dirty="0"/>
              <a:t>DEVIKA BIJO</a:t>
            </a:r>
            <a:br>
              <a:rPr lang="en-US" dirty="0"/>
            </a:br>
            <a:r>
              <a:rPr lang="en-US" dirty="0"/>
              <a:t>MEENAKSHI SAJEEVAN</a:t>
            </a:r>
          </a:p>
        </p:txBody>
      </p:sp>
      <p:pic>
        <p:nvPicPr>
          <p:cNvPr id="8" name="Picture Placeholder 7" descr="A picture containing water, sky, outdoor, river&#10;&#10;Description automatically generated">
            <a:extLst>
              <a:ext uri="{FF2B5EF4-FFF2-40B4-BE49-F238E27FC236}">
                <a16:creationId xmlns:a16="http://schemas.microsoft.com/office/drawing/2014/main" id="{A39C14FB-E4F3-4544-8769-BC4A178338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/>
      </p:pic>
    </p:spTree>
    <p:extLst>
      <p:ext uri="{BB962C8B-B14F-4D97-AF65-F5344CB8AC3E}">
        <p14:creationId xmlns:p14="http://schemas.microsoft.com/office/powerpoint/2010/main" val="120926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10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46A150-5F25-4B37-9631-B67D73D1E877}"/>
              </a:ext>
            </a:extLst>
          </p:cNvPr>
          <p:cNvSpPr txBox="1">
            <a:spLocks/>
          </p:cNvSpPr>
          <p:nvPr/>
        </p:nvSpPr>
        <p:spPr>
          <a:xfrm>
            <a:off x="1240421" y="1672933"/>
            <a:ext cx="10905067" cy="476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clear():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remove all of the elements from the 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clone(): return a shallow copy of this HashSet instance.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contains(object): return true if this set contains the specified element.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EBFB10-E1C1-4396-A733-39A228D3C39A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574D0C-B192-420F-9CB2-84B467454BD7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196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11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3CA659-D4F4-497E-9186-AD060A7F34F6}"/>
              </a:ext>
            </a:extLst>
          </p:cNvPr>
          <p:cNvSpPr txBox="1">
            <a:spLocks/>
          </p:cNvSpPr>
          <p:nvPr/>
        </p:nvSpPr>
        <p:spPr>
          <a:xfrm>
            <a:off x="1253836" y="1838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isEmpty(): return true if this set contains no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size(): return the number of elements in the 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Spliterator(): To create a late-binding and fail-fast Spliterator over the elements in the set.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C951B6-6C7C-4262-8A8B-5A7A86F1038B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0CF1C5-85D0-493A-9F75-55F5D7F0BDEA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9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12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0CF1C5-85D0-493A-9F75-55F5D7F0BDEA}"/>
              </a:ext>
            </a:extLst>
          </p:cNvPr>
          <p:cNvSpPr txBox="1">
            <a:spLocks/>
          </p:cNvSpPr>
          <p:nvPr/>
        </p:nvSpPr>
        <p:spPr>
          <a:xfrm>
            <a:off x="4995605" y="2069968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F0C04E-0C3D-4AF3-83DF-0E57AF0A8F04}"/>
              </a:ext>
            </a:extLst>
          </p:cNvPr>
          <p:cNvSpPr txBox="1">
            <a:spLocks/>
          </p:cNvSpPr>
          <p:nvPr/>
        </p:nvSpPr>
        <p:spPr>
          <a:xfrm>
            <a:off x="4475561" y="2688210"/>
            <a:ext cx="3075309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E813-0D94-4E83-BD15-E37C9F9744F9}"/>
              </a:ext>
            </a:extLst>
          </p:cNvPr>
          <p:cNvSpPr txBox="1">
            <a:spLocks/>
          </p:cNvSpPr>
          <p:nvPr/>
        </p:nvSpPr>
        <p:spPr>
          <a:xfrm>
            <a:off x="5112412" y="3306452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3031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13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728C63-7579-4000-9287-1D2C28CCE1D8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464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194E3-8855-4205-A4AA-A668C9C963C7}"/>
              </a:ext>
            </a:extLst>
          </p:cNvPr>
          <p:cNvSpPr txBox="1">
            <a:spLocks/>
          </p:cNvSpPr>
          <p:nvPr/>
        </p:nvSpPr>
        <p:spPr>
          <a:xfrm>
            <a:off x="1253836" y="1838972"/>
            <a:ext cx="111831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Hashtable and Linked list implementation of  Set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Contains unique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Provides all optional set operations and permits null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inter-regular"/>
              </a:rPr>
              <a:t>Non-synchronized</a:t>
            </a:r>
            <a:endParaRPr lang="en-US" sz="3200" dirty="0">
              <a:solidFill>
                <a:srgbClr val="000000"/>
              </a:solidFill>
              <a:latin typeface="inter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inter-regular"/>
              </a:rPr>
              <a:t>Maintains insertion order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9031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14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EEFEC5-6869-4EDD-95E9-79FCF40502F7}"/>
              </a:ext>
            </a:extLst>
          </p:cNvPr>
          <p:cNvSpPr txBox="1">
            <a:spLocks/>
          </p:cNvSpPr>
          <p:nvPr/>
        </p:nvSpPr>
        <p:spPr>
          <a:xfrm>
            <a:off x="170654" y="2413947"/>
            <a:ext cx="12161364" cy="95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LinkedHashSet&lt;E&gt;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HashSet&lt;E&gt;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Set&lt;E&gt;, Cloneable, Serializable  </a:t>
            </a:r>
            <a:endParaRPr lang="en-IN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DB9900-C0E6-4EF6-8EB2-5F0559EE0E67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Class Declaration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6A754C-89EF-4B8B-AD06-3A28374747B3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8A36B-3599-4536-9CE6-836329AEF788}"/>
              </a:ext>
            </a:extLst>
          </p:cNvPr>
          <p:cNvSpPr txBox="1"/>
          <p:nvPr/>
        </p:nvSpPr>
        <p:spPr>
          <a:xfrm>
            <a:off x="838200" y="3767027"/>
            <a:ext cx="11080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00000"/>
                </a:solidFill>
                <a:latin typeface="inter-regular"/>
              </a:rPr>
              <a:t>LinkedHashSet&lt;String&gt; set=</a:t>
            </a:r>
            <a:r>
              <a:rPr lang="en-IN" sz="4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IN" sz="4000" dirty="0">
                <a:solidFill>
                  <a:srgbClr val="000000"/>
                </a:solidFill>
                <a:latin typeface="inter-regular"/>
              </a:rPr>
              <a:t> LinkedHashSet(); </a:t>
            </a:r>
            <a:endParaRPr lang="en-IN" sz="4000" dirty="0">
              <a:solidFill>
                <a:srgbClr val="610B4B"/>
              </a:solidFill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78300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15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FDB88A-B640-4519-8CDB-B58FA6CFFFF4}"/>
              </a:ext>
            </a:extLst>
          </p:cNvPr>
          <p:cNvSpPr txBox="1">
            <a:spLocks/>
          </p:cNvSpPr>
          <p:nvPr/>
        </p:nvSpPr>
        <p:spPr>
          <a:xfrm>
            <a:off x="838200" y="1802983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273239"/>
                </a:solidFill>
                <a:latin typeface="Consolas" panose="020B0609020204030204" pitchFamily="49" charset="0"/>
              </a:rPr>
              <a:t>Linked</a:t>
            </a:r>
            <a:r>
              <a:rPr lang="en-IN" sz="3200" dirty="0">
                <a:solidFill>
                  <a:srgbClr val="333333"/>
                </a:solidFill>
                <a:latin typeface="inter-regular"/>
              </a:rPr>
              <a:t>HashSet()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LinkedHashSet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&lt;E&gt; hs = new LinkedHashSet&lt;E&gt;();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273239"/>
                </a:solidFill>
                <a:latin typeface="Consolas" panose="020B0609020204030204" pitchFamily="49" charset="0"/>
              </a:rPr>
              <a:t>Linked</a:t>
            </a:r>
            <a:r>
              <a:rPr lang="en-IN" sz="3200" dirty="0">
                <a:solidFill>
                  <a:srgbClr val="333333"/>
                </a:solidFill>
                <a:latin typeface="inter-regular"/>
              </a:rPr>
              <a:t>HashSet(Collection c)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LinkedHashSet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&lt;E&gt; hs = newLinkedHashSet&lt;E&gt;(Collection c);</a:t>
            </a:r>
            <a:r>
              <a:rPr lang="en-US" altLang="en-US" dirty="0"/>
              <a:t> </a:t>
            </a:r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E33F02-2258-4ADC-988A-C48D65F8F4E4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BA5995-F702-4554-B2E1-7CF4915B24C7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Constructors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92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16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B3D69C-B283-43CC-BFD7-925C4A5EDD10}"/>
              </a:ext>
            </a:extLst>
          </p:cNvPr>
          <p:cNvSpPr txBox="1">
            <a:spLocks/>
          </p:cNvSpPr>
          <p:nvPr/>
        </p:nvSpPr>
        <p:spPr>
          <a:xfrm>
            <a:off x="744718" y="1647088"/>
            <a:ext cx="10515600" cy="495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urw-din"/>
              </a:rPr>
              <a:t>LinkedHashSet(int size)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IN" dirty="0">
                <a:solidFill>
                  <a:srgbClr val="273239"/>
                </a:solidFill>
                <a:latin typeface="urw-din"/>
              </a:rPr>
              <a:t>        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LinkedHashSet&lt;E&gt; hs = new LinkedHashSet&lt;E&gt;(int size);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LinkedHashSet(int capacity, float fillRatio)</a:t>
            </a:r>
          </a:p>
          <a:p>
            <a:pPr algn="l"/>
            <a:endParaRPr lang="en-US" sz="3200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LinkedHashSet&lt;E&gt; hs = new LinkedHashSet&lt;E&gt;(int capacity, int fillRatio);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endParaRPr lang="en-US" sz="3200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l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8EEF04-8AB6-4F51-85E3-3034429020EF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B07A22-C227-4684-9F67-9385A77318BE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Constructors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6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17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FF7A4A-0DBC-418A-B28B-450F26F6D15A}"/>
              </a:ext>
            </a:extLst>
          </p:cNvPr>
          <p:cNvSpPr txBox="1">
            <a:spLocks/>
          </p:cNvSpPr>
          <p:nvPr/>
        </p:nvSpPr>
        <p:spPr>
          <a:xfrm>
            <a:off x="-179895" y="516093"/>
            <a:ext cx="5458905" cy="813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6E74"/>
                </a:solidFill>
                <a:latin typeface="+mn-lt"/>
              </a:rPr>
              <a:t>When to use?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5734C3-CEB1-4915-9EEB-260BB6F539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Helvetica" panose="020B0604020202020204" pitchFamily="34" charset="0"/>
              </a:rPr>
              <a:t>It contains only a unique element like HashSet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A3A3A"/>
              </a:solidFill>
              <a:latin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Helvetica" panose="020B0604020202020204" pitchFamily="34" charset="0"/>
              </a:rPr>
              <a:t>It maintains an insertion 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A3A3A"/>
              </a:solidFill>
              <a:latin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A3A3A"/>
                </a:solidFill>
                <a:latin typeface="Helvetica" panose="020B0604020202020204" pitchFamily="34" charset="0"/>
              </a:rPr>
              <a:t>Whenever we want to store the unique elements with their insertion order, then we can use LinkedHashSet.</a:t>
            </a:r>
            <a:endParaRPr lang="en-IN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F50FE5-FF71-4EF8-A28A-8CC46D954BB9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7190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18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E3FED670-4C62-421B-AF17-9A78375C293A}"/>
              </a:ext>
            </a:extLst>
          </p:cNvPr>
          <p:cNvSpPr txBox="1">
            <a:spLocks/>
          </p:cNvSpPr>
          <p:nvPr/>
        </p:nvSpPr>
        <p:spPr>
          <a:xfrm>
            <a:off x="838200" y="1232899"/>
            <a:ext cx="10515600" cy="494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600" dirty="0">
              <a:latin typeface="Droid Sans Mono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Droid Sans Mono"/>
              </a:rPr>
              <a:t>add() - </a:t>
            </a:r>
            <a:r>
              <a:rPr lang="en-US" sz="3200" dirty="0">
                <a:latin typeface="euclid_circular_a"/>
              </a:rPr>
              <a:t>inserts the specified element to the linked hash set</a:t>
            </a:r>
          </a:p>
          <a:p>
            <a:pPr algn="l"/>
            <a:endParaRPr lang="en-US" sz="3200" dirty="0">
              <a:latin typeface="euclid_circular_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latin typeface="Droid Sans Mono"/>
              </a:rPr>
              <a:t>addAll() </a:t>
            </a:r>
            <a:r>
              <a:rPr lang="en-US" sz="3200" dirty="0">
                <a:latin typeface="euclid_circular_a"/>
              </a:rPr>
              <a:t>- inserts all the elements of the specified collection to the linked hash set</a:t>
            </a:r>
            <a:endParaRPr lang="en-IN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390B95-62DE-459A-AC9A-02E58711D70D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AD42C9-B5FB-4DAD-9334-FB7DEF6DBCBA}"/>
              </a:ext>
            </a:extLst>
          </p:cNvPr>
          <p:cNvSpPr txBox="1">
            <a:spLocks/>
          </p:cNvSpPr>
          <p:nvPr/>
        </p:nvSpPr>
        <p:spPr>
          <a:xfrm>
            <a:off x="669303" y="510502"/>
            <a:ext cx="5688291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Inserting Elements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06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19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DCBF9E-8C42-4337-A62F-B7416E2BAB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clear()</a:t>
            </a:r>
            <a:r>
              <a:rPr lang="en-IN" sz="2800" dirty="0">
                <a:latin typeface="urw-din"/>
              </a:rPr>
              <a:t>  -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Removes all of the elements from this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size()</a:t>
            </a:r>
            <a:r>
              <a:rPr lang="en-IN" sz="2800" dirty="0">
                <a:latin typeface="urw-din"/>
              </a:rPr>
              <a:t>   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Returns the number of elements in this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equals(Object o)</a:t>
            </a:r>
            <a:r>
              <a:rPr lang="en-US" sz="2800" dirty="0">
                <a:latin typeface="urw-din"/>
              </a:rPr>
              <a:t>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Compares the specified object with this set for equality.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urw-di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hashCode()</a:t>
            </a:r>
            <a:r>
              <a:rPr lang="en-IN" sz="2800" dirty="0">
                <a:latin typeface="urw-din"/>
              </a:rPr>
              <a:t> -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Returns the hash code value for this set.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AF7FBD-AC8A-48B1-BE44-11C7AAAEB05F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16B948-AF8E-49D2-A6CC-2CEEE0C0CEB0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33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D8F3D-513A-4E89-8933-4B1C26CF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67BC8-2588-4A27-8FA1-454651AB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</a:t>
            </a:fld>
            <a:endParaRPr lang="en-IN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1EDF8B-8CDF-4E63-B2CE-6A4AED82E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BD15FDD-2BA7-486D-8B4F-7D22537D841A}"/>
              </a:ext>
            </a:extLst>
          </p:cNvPr>
          <p:cNvSpPr txBox="1">
            <a:spLocks/>
          </p:cNvSpPr>
          <p:nvPr/>
        </p:nvSpPr>
        <p:spPr>
          <a:xfrm>
            <a:off x="457686" y="231724"/>
            <a:ext cx="3001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D24604-8DDE-43C0-9467-76E8B32955B4}"/>
              </a:ext>
            </a:extLst>
          </p:cNvPr>
          <p:cNvSpPr txBox="1">
            <a:spLocks/>
          </p:cNvSpPr>
          <p:nvPr/>
        </p:nvSpPr>
        <p:spPr>
          <a:xfrm>
            <a:off x="1297325" y="1557287"/>
            <a:ext cx="10056475" cy="247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Uses </a:t>
            </a:r>
            <a:r>
              <a:rPr lang="en-US" sz="3200" dirty="0">
                <a:solidFill>
                  <a:srgbClr val="C00000"/>
                </a:solidFill>
                <a:latin typeface="inter-regular"/>
              </a:rPr>
              <a:t>hash table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for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inter-regular"/>
              </a:rPr>
              <a:t>Inherits the AbstractSet class and implements Set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urw-din"/>
              </a:rPr>
              <a:t>Time Complexity of HashSet Operations: </a:t>
            </a:r>
            <a:r>
              <a:rPr lang="en-IN" sz="3200" dirty="0">
                <a:solidFill>
                  <a:srgbClr val="C00000"/>
                </a:solidFill>
                <a:latin typeface="urw-din"/>
              </a:rPr>
              <a:t>O(1)</a:t>
            </a:r>
            <a:endParaRPr lang="en-IN" sz="3200" dirty="0">
              <a:solidFill>
                <a:srgbClr val="C00000"/>
              </a:solidFill>
            </a:endParaRPr>
          </a:p>
          <a:p>
            <a:pPr algn="l"/>
            <a:endParaRPr lang="en-IN" b="1" dirty="0">
              <a:solidFill>
                <a:srgbClr val="273239"/>
              </a:solidFill>
              <a:latin typeface="urw-din"/>
            </a:endParaRPr>
          </a:p>
          <a:p>
            <a:pPr algn="l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l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31EB3-A0FE-4AA1-9DF2-A5BBAA496D04}"/>
              </a:ext>
            </a:extLst>
          </p:cNvPr>
          <p:cNvSpPr txBox="1"/>
          <p:nvPr/>
        </p:nvSpPr>
        <p:spPr>
          <a:xfrm>
            <a:off x="609169" y="4219198"/>
            <a:ext cx="12267846" cy="108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>
                <a:solidFill>
                  <a:srgbClr val="006E74"/>
                </a:solidFill>
                <a:latin typeface="urw-din"/>
              </a:rPr>
              <a:t>Declaration: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HashSet&lt;E&gt;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AbstractSet&lt;E&gt;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implements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Set&lt;E&gt;, Cloneable, Serializable  </a:t>
            </a:r>
          </a:p>
        </p:txBody>
      </p:sp>
    </p:spTree>
    <p:extLst>
      <p:ext uri="{BB962C8B-B14F-4D97-AF65-F5344CB8AC3E}">
        <p14:creationId xmlns:p14="http://schemas.microsoft.com/office/powerpoint/2010/main" val="350490447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20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66815B-2019-4FE0-A260-6BCDE84B46E3}"/>
              </a:ext>
            </a:extLst>
          </p:cNvPr>
          <p:cNvSpPr txBox="1">
            <a:spLocks/>
          </p:cNvSpPr>
          <p:nvPr/>
        </p:nvSpPr>
        <p:spPr>
          <a:xfrm>
            <a:off x="887298" y="1575060"/>
            <a:ext cx="10417404" cy="328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toArray()</a:t>
            </a:r>
            <a:r>
              <a:rPr lang="en-US" sz="2800" u="sng" dirty="0">
                <a:latin typeface="urw-din"/>
              </a:rPr>
              <a:t> </a:t>
            </a:r>
            <a:r>
              <a:rPr lang="en-US" sz="2800" u="sng" dirty="0">
                <a:solidFill>
                  <a:srgbClr val="273239"/>
                </a:solidFill>
                <a:latin typeface="urw-din"/>
              </a:rPr>
              <a:t>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Returns an array containing all of the elements in this collection.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toString()</a:t>
            </a:r>
            <a:r>
              <a:rPr lang="en-IN" sz="2800" u="sng" dirty="0">
                <a:latin typeface="urw-din"/>
              </a:rPr>
              <a:t>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Returns a string representation of this collection.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contains(element)</a:t>
            </a:r>
            <a:r>
              <a:rPr lang="en-IN" sz="2800" u="sng" dirty="0">
                <a:latin typeface="urw-din"/>
              </a:rPr>
              <a:t>  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This method is used to check whether a specific element is present in the Set or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23C4BC-1AAA-4295-BDF7-F76A7B72EBEE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6BED78-06A8-46EF-8E6F-EDDC33AA2CEE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95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21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5220B-073A-4918-B002-921F6F64A0A9}"/>
              </a:ext>
            </a:extLst>
          </p:cNvPr>
          <p:cNvSpPr txBox="1">
            <a:spLocks/>
          </p:cNvSpPr>
          <p:nvPr/>
        </p:nvSpPr>
        <p:spPr>
          <a:xfrm>
            <a:off x="1064444" y="1746453"/>
            <a:ext cx="10426831" cy="4043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iterator()</a:t>
            </a:r>
            <a:r>
              <a:rPr lang="en-IN" sz="2800" u="sng" dirty="0">
                <a:latin typeface="urw-din"/>
              </a:rPr>
              <a:t>-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return the iterator of the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remove(element)</a:t>
            </a:r>
            <a:r>
              <a:rPr lang="en-US" sz="2800" dirty="0">
                <a:latin typeface="urw-din"/>
              </a:rPr>
              <a:t> -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remove the given element from the set.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removeAll(collection) </a:t>
            </a:r>
            <a:r>
              <a:rPr lang="en-IN" sz="2800" u="sng" dirty="0">
                <a:latin typeface="urw-din"/>
              </a:rPr>
              <a:t>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remove all the elements from the collection which are present in the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u="sng" dirty="0">
                <a:latin typeface="urw-di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retainAll(collection)</a:t>
            </a:r>
            <a:r>
              <a:rPr lang="en-IN" sz="2800" u="sng" dirty="0">
                <a:latin typeface="urw-din"/>
              </a:rPr>
              <a:t> -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retain all the elements from the set .</a:t>
            </a:r>
            <a:endParaRPr lang="en-US" sz="2800" dirty="0"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73239"/>
              </a:solidFill>
              <a:latin typeface="urw-di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4393CD-C389-48FF-B817-6C4CB672DF61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6E4CDC-89F3-46AB-83A7-76CBDC200C75}"/>
              </a:ext>
            </a:extLst>
          </p:cNvPr>
          <p:cNvSpPr txBox="1">
            <a:spLocks/>
          </p:cNvSpPr>
          <p:nvPr/>
        </p:nvSpPr>
        <p:spPr>
          <a:xfrm>
            <a:off x="524775" y="478961"/>
            <a:ext cx="3707860" cy="93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66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22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2705786-E105-4992-8494-37846D23AF12}"/>
              </a:ext>
            </a:extLst>
          </p:cNvPr>
          <p:cNvSpPr txBox="1">
            <a:spLocks/>
          </p:cNvSpPr>
          <p:nvPr/>
        </p:nvSpPr>
        <p:spPr>
          <a:xfrm>
            <a:off x="413994" y="241092"/>
            <a:ext cx="7249212" cy="844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HashSet vs 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ECA8D50-D4D1-4FC3-9822-FFAD4215E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350373"/>
              </p:ext>
            </p:extLst>
          </p:nvPr>
        </p:nvGraphicFramePr>
        <p:xfrm>
          <a:off x="1470245" y="1109219"/>
          <a:ext cx="925151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40">
                  <a:extLst>
                    <a:ext uri="{9D8B030D-6E8A-4147-A177-3AD203B41FA5}">
                      <a16:colId xmlns:a16="http://schemas.microsoft.com/office/drawing/2014/main" val="3063956455"/>
                    </a:ext>
                  </a:extLst>
                </a:gridCol>
                <a:gridCol w="3039854">
                  <a:extLst>
                    <a:ext uri="{9D8B030D-6E8A-4147-A177-3AD203B41FA5}">
                      <a16:colId xmlns:a16="http://schemas.microsoft.com/office/drawing/2014/main" val="3632015418"/>
                    </a:ext>
                  </a:extLst>
                </a:gridCol>
                <a:gridCol w="3064616">
                  <a:extLst>
                    <a:ext uri="{9D8B030D-6E8A-4147-A177-3AD203B41FA5}">
                      <a16:colId xmlns:a16="http://schemas.microsoft.com/office/drawing/2014/main" val="583702152"/>
                    </a:ext>
                  </a:extLst>
                </a:gridCol>
              </a:tblGrid>
              <a:tr h="28574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IN" sz="2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Property 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       HashSet</a:t>
                      </a:r>
                      <a:endParaRPr lang="en-IN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LinkedHashSet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77077321"/>
                  </a:ext>
                </a:extLst>
              </a:tr>
              <a:tr h="59315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Data structure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Uses Hashtable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Uses HashTable and doubly linked list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47031"/>
                  </a:ext>
                </a:extLst>
              </a:tr>
              <a:tr h="593156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Technique to store the elements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Hashing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Hashing</a:t>
                      </a:r>
                      <a:endParaRPr lang="en-IN" sz="2000" dirty="0">
                        <a:latin typeface="+mj-lt"/>
                      </a:endParaRP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136"/>
                  </a:ext>
                </a:extLst>
              </a:tr>
              <a:tr h="59315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Declaration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HashSet obj = new HashSet();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LinkedHashSet obj = new LinkedHashSet();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32652"/>
                  </a:ext>
                </a:extLst>
              </a:tr>
              <a:tr h="56736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Implements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Set interface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Set interface</a:t>
                      </a:r>
                      <a:endParaRPr lang="en-IN" sz="2000" dirty="0">
                        <a:latin typeface="+mj-lt"/>
                      </a:endParaRP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87659"/>
                  </a:ext>
                </a:extLst>
              </a:tr>
              <a:tr h="59315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Insertion Order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Does not provide any insertion order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Provides an insertion order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54371"/>
                  </a:ext>
                </a:extLst>
              </a:tr>
              <a:tr h="567366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Null elements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Only one null element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Only one null element</a:t>
                      </a:r>
                      <a:endParaRPr lang="en-IN" sz="2000" dirty="0">
                        <a:latin typeface="+mj-lt"/>
                      </a:endParaRP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84991"/>
                  </a:ext>
                </a:extLst>
              </a:tr>
              <a:tr h="309473">
                <a:tc>
                  <a:txBody>
                    <a:bodyPr/>
                    <a:lstStyle/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3556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5202205-EDD0-4D76-B0C4-6A6D48D63A0D}"/>
              </a:ext>
            </a:extLst>
          </p:cNvPr>
          <p:cNvSpPr txBox="1">
            <a:spLocks/>
          </p:cNvSpPr>
          <p:nvPr/>
        </p:nvSpPr>
        <p:spPr>
          <a:xfrm>
            <a:off x="9803876" y="287754"/>
            <a:ext cx="2267949" cy="7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LinkedHashSet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731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23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0CF1C5-85D0-493A-9F75-55F5D7F0BDEA}"/>
              </a:ext>
            </a:extLst>
          </p:cNvPr>
          <p:cNvSpPr txBox="1">
            <a:spLocks/>
          </p:cNvSpPr>
          <p:nvPr/>
        </p:nvSpPr>
        <p:spPr>
          <a:xfrm>
            <a:off x="4995605" y="2069968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F0C04E-0C3D-4AF3-83DF-0E57AF0A8F04}"/>
              </a:ext>
            </a:extLst>
          </p:cNvPr>
          <p:cNvSpPr txBox="1">
            <a:spLocks/>
          </p:cNvSpPr>
          <p:nvPr/>
        </p:nvSpPr>
        <p:spPr>
          <a:xfrm>
            <a:off x="4475561" y="2688210"/>
            <a:ext cx="3075309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LinkedHashSet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E813-0D94-4E83-BD15-E37C9F9744F9}"/>
              </a:ext>
            </a:extLst>
          </p:cNvPr>
          <p:cNvSpPr txBox="1">
            <a:spLocks/>
          </p:cNvSpPr>
          <p:nvPr/>
        </p:nvSpPr>
        <p:spPr>
          <a:xfrm>
            <a:off x="5112412" y="3306452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619983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8869A-1382-4B6A-A057-8283EBFE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B201D-B3E4-4DCF-9CB3-2FD3303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24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DC5E3-83EB-47B2-A8D3-B564FB7CC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31" y="3066804"/>
            <a:ext cx="1143112" cy="1143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F3A3F8-3CA0-41D8-B15A-E29E57FFE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22" y="2384534"/>
            <a:ext cx="3077204" cy="3077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76909-84ED-4451-BE21-F9DD791A5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5" y="2346826"/>
            <a:ext cx="3693245" cy="3077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4B0B89-DAB6-4979-A127-139B16FD01EA}"/>
              </a:ext>
            </a:extLst>
          </p:cNvPr>
          <p:cNvSpPr txBox="1"/>
          <p:nvPr/>
        </p:nvSpPr>
        <p:spPr>
          <a:xfrm>
            <a:off x="4379604" y="474259"/>
            <a:ext cx="343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6E74"/>
                </a:solidFill>
              </a:rPr>
              <a:t>TreeSet</a:t>
            </a:r>
            <a:endParaRPr lang="en-IN" sz="6000" b="1" dirty="0">
              <a:solidFill>
                <a:srgbClr val="006E74"/>
              </a:solidFill>
            </a:endParaRP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4D1041E-213C-42A8-B2AB-1DE50768C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4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2DF074-0510-48EC-B1DA-DFCC9706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120E7-EB8E-4EA5-9AFC-943BFA7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25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F1213-5470-4BB8-B079-9CCF08C2298E}"/>
              </a:ext>
            </a:extLst>
          </p:cNvPr>
          <p:cNvSpPr txBox="1"/>
          <p:nvPr/>
        </p:nvSpPr>
        <p:spPr>
          <a:xfrm>
            <a:off x="1004808" y="389416"/>
            <a:ext cx="3432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6E74"/>
                </a:solidFill>
              </a:rPr>
              <a:t>TreeSet</a:t>
            </a:r>
            <a:endParaRPr lang="en-IN" sz="6000" b="1" dirty="0">
              <a:solidFill>
                <a:srgbClr val="006E74"/>
              </a:solidFill>
            </a:endParaRP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6727B4E-B24F-464C-BEA4-955740EE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65757-7E98-4D21-A364-D66AB3E483D2}"/>
              </a:ext>
            </a:extLst>
          </p:cNvPr>
          <p:cNvSpPr txBox="1"/>
          <p:nvPr/>
        </p:nvSpPr>
        <p:spPr>
          <a:xfrm>
            <a:off x="1655428" y="1472885"/>
            <a:ext cx="8656983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Balanced tree (BST)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Duplicate objects are </a:t>
            </a:r>
            <a:r>
              <a:rPr lang="en-US" sz="3200" dirty="0">
                <a:solidFill>
                  <a:srgbClr val="FF0000"/>
                </a:solidFill>
              </a:rPr>
              <a:t>not allowed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Insertion order is </a:t>
            </a:r>
            <a:r>
              <a:rPr lang="en-US" sz="3200" dirty="0">
                <a:solidFill>
                  <a:srgbClr val="FF0000"/>
                </a:solidFill>
              </a:rPr>
              <a:t>not preserved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Heterogeneous objects are </a:t>
            </a:r>
            <a:r>
              <a:rPr lang="en-US" sz="3200" dirty="0">
                <a:solidFill>
                  <a:srgbClr val="FF0000"/>
                </a:solidFill>
              </a:rPr>
              <a:t>not allowed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Null insertion is allowed, only once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Non synchronized</a:t>
            </a:r>
          </a:p>
        </p:txBody>
      </p:sp>
    </p:spTree>
    <p:extLst>
      <p:ext uri="{BB962C8B-B14F-4D97-AF65-F5344CB8AC3E}">
        <p14:creationId xmlns:p14="http://schemas.microsoft.com/office/powerpoint/2010/main" val="3128277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15B33-6151-418E-977B-8680DFF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BF929-451A-48B1-97E3-608EE47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5816A-3061-40C3-B825-8A35AD1DA9E8}"/>
              </a:ext>
            </a:extLst>
          </p:cNvPr>
          <p:cNvSpPr txBox="1"/>
          <p:nvPr/>
        </p:nvSpPr>
        <p:spPr>
          <a:xfrm>
            <a:off x="556945" y="409378"/>
            <a:ext cx="659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6E74"/>
                </a:solidFill>
              </a:rPr>
              <a:t>Initialization of TreeSet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04D00-260E-44AF-A72D-E7D8D7FAD039}"/>
              </a:ext>
            </a:extLst>
          </p:cNvPr>
          <p:cNvSpPr txBox="1"/>
          <p:nvPr/>
        </p:nvSpPr>
        <p:spPr>
          <a:xfrm>
            <a:off x="1098862" y="2722495"/>
            <a:ext cx="1050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TreeSet&lt;DataType&gt; objectName = new TreeSet&lt;&gt;();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0D4C3-F983-4643-A8D0-F19C4EB9685A}"/>
              </a:ext>
            </a:extLst>
          </p:cNvPr>
          <p:cNvSpPr txBox="1"/>
          <p:nvPr/>
        </p:nvSpPr>
        <p:spPr>
          <a:xfrm>
            <a:off x="1098862" y="4116530"/>
            <a:ext cx="1050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TreeSet&lt;Integer&gt; myPrimeNumbers = new TreeSet&lt;&gt;();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FA97E-8BF2-4456-9DA1-62D6A6CF2F92}"/>
              </a:ext>
            </a:extLst>
          </p:cNvPr>
          <p:cNvSpPr txBox="1"/>
          <p:nvPr/>
        </p:nvSpPr>
        <p:spPr>
          <a:xfrm>
            <a:off x="1098862" y="1969831"/>
            <a:ext cx="1050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Import java.util.TreeSet;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EF35E0-AAFA-4D7C-9D2F-A22AA6E1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F6B9ABA-BD01-4EAE-9346-1A704D4782B7}"/>
              </a:ext>
            </a:extLst>
          </p:cNvPr>
          <p:cNvSpPr txBox="1">
            <a:spLocks/>
          </p:cNvSpPr>
          <p:nvPr/>
        </p:nvSpPr>
        <p:spPr>
          <a:xfrm>
            <a:off x="10390395" y="122221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26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15B33-6151-418E-977B-8680DFF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BF929-451A-48B1-97E3-608EE47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27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5816A-3061-40C3-B825-8A35AD1DA9E8}"/>
              </a:ext>
            </a:extLst>
          </p:cNvPr>
          <p:cNvSpPr txBox="1"/>
          <p:nvPr/>
        </p:nvSpPr>
        <p:spPr>
          <a:xfrm>
            <a:off x="556945" y="409378"/>
            <a:ext cx="659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6E74"/>
                </a:solidFill>
              </a:rPr>
              <a:t>Constructors of TreeSet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EF35E0-AAFA-4D7C-9D2F-A22AA6E1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648A2C-57B5-426B-89CD-C71BBB019A63}"/>
              </a:ext>
            </a:extLst>
          </p:cNvPr>
          <p:cNvSpPr txBox="1">
            <a:spLocks/>
          </p:cNvSpPr>
          <p:nvPr/>
        </p:nvSpPr>
        <p:spPr>
          <a:xfrm>
            <a:off x="10390395" y="122221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0F2E6-EBFF-4407-9560-A484AB7A2180}"/>
              </a:ext>
            </a:extLst>
          </p:cNvPr>
          <p:cNvSpPr txBox="1"/>
          <p:nvPr/>
        </p:nvSpPr>
        <p:spPr>
          <a:xfrm>
            <a:off x="2032116" y="1986464"/>
            <a:ext cx="622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TreeSet</a:t>
            </a:r>
            <a:r>
              <a:rPr lang="en-US" sz="3200" dirty="0"/>
              <a:t> t = new </a:t>
            </a:r>
            <a:r>
              <a:rPr lang="en-US" sz="3200" dirty="0" err="1"/>
              <a:t>TreeSet</a:t>
            </a:r>
            <a:r>
              <a:rPr lang="en-US" sz="3200" dirty="0"/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77069-30C2-476A-95FA-443643303DB2}"/>
              </a:ext>
            </a:extLst>
          </p:cNvPr>
          <p:cNvSpPr txBox="1"/>
          <p:nvPr/>
        </p:nvSpPr>
        <p:spPr>
          <a:xfrm>
            <a:off x="2032116" y="2890024"/>
            <a:ext cx="695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TreeSet</a:t>
            </a:r>
            <a:r>
              <a:rPr lang="en-US" sz="3200" dirty="0"/>
              <a:t> t = new </a:t>
            </a:r>
            <a:r>
              <a:rPr lang="en-US" sz="3200" dirty="0" err="1"/>
              <a:t>TreeSet</a:t>
            </a:r>
            <a:r>
              <a:rPr lang="en-US" sz="3200" dirty="0"/>
              <a:t>(Comparator c);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8231-D938-4A41-AD0B-C251DCA6B23E}"/>
              </a:ext>
            </a:extLst>
          </p:cNvPr>
          <p:cNvSpPr txBox="1"/>
          <p:nvPr/>
        </p:nvSpPr>
        <p:spPr>
          <a:xfrm>
            <a:off x="2032115" y="3793584"/>
            <a:ext cx="695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TreeSet</a:t>
            </a:r>
            <a:r>
              <a:rPr lang="en-US" sz="3200" dirty="0"/>
              <a:t> t = new </a:t>
            </a:r>
            <a:r>
              <a:rPr lang="en-US" sz="3200" dirty="0" err="1"/>
              <a:t>TreeSet</a:t>
            </a:r>
            <a:r>
              <a:rPr lang="en-US" sz="3200" dirty="0"/>
              <a:t>(Collection c);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962EA-A96E-41D8-BFA8-67F16935F6AD}"/>
              </a:ext>
            </a:extLst>
          </p:cNvPr>
          <p:cNvSpPr txBox="1"/>
          <p:nvPr/>
        </p:nvSpPr>
        <p:spPr>
          <a:xfrm>
            <a:off x="2032115" y="4623187"/>
            <a:ext cx="695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TreeSet</a:t>
            </a:r>
            <a:r>
              <a:rPr lang="en-US" sz="3200" dirty="0"/>
              <a:t> t = new </a:t>
            </a:r>
            <a:r>
              <a:rPr lang="en-US" sz="3200" dirty="0" err="1"/>
              <a:t>TreeSet</a:t>
            </a:r>
            <a:r>
              <a:rPr lang="en-US" sz="3200" dirty="0"/>
              <a:t>(</a:t>
            </a:r>
            <a:r>
              <a:rPr lang="en-US" sz="3200" dirty="0" err="1"/>
              <a:t>SortedSet</a:t>
            </a:r>
            <a:r>
              <a:rPr lang="en-US" sz="3200" dirty="0"/>
              <a:t> s);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64246-81F2-44D5-A113-934F6FDD9E39}"/>
              </a:ext>
            </a:extLst>
          </p:cNvPr>
          <p:cNvSpPr/>
          <p:nvPr/>
        </p:nvSpPr>
        <p:spPr>
          <a:xfrm>
            <a:off x="1866507" y="1715678"/>
            <a:ext cx="6951629" cy="19607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2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15B33-6151-418E-977B-8680DFF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BF929-451A-48B1-97E3-608EE47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28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22C50-9BBA-4064-9A65-F98684EC2ECA}"/>
              </a:ext>
            </a:extLst>
          </p:cNvPr>
          <p:cNvSpPr txBox="1"/>
          <p:nvPr/>
        </p:nvSpPr>
        <p:spPr>
          <a:xfrm>
            <a:off x="556945" y="267976"/>
            <a:ext cx="659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6E74"/>
                </a:solidFill>
              </a:rPr>
              <a:t>CODE</a:t>
            </a:r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95501C-C96D-4533-9E9F-0C74CFC3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A3A8EA-A3BB-451C-8683-1991C70F8FF7}"/>
              </a:ext>
            </a:extLst>
          </p:cNvPr>
          <p:cNvSpPr txBox="1">
            <a:spLocks/>
          </p:cNvSpPr>
          <p:nvPr/>
        </p:nvSpPr>
        <p:spPr>
          <a:xfrm>
            <a:off x="10390395" y="122221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  <p:pic>
        <p:nvPicPr>
          <p:cNvPr id="5" name="Picture 4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0F36688C-33CE-4428-9F65-9F9A26A8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13" y="1918354"/>
            <a:ext cx="3021291" cy="302129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94A799A-5F5F-4993-8987-D64D4ED34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33" y="1918354"/>
            <a:ext cx="3021291" cy="30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15B33-6151-418E-977B-8680DFF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BF929-451A-48B1-97E3-608EE47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29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22C50-9BBA-4064-9A65-F98684EC2ECA}"/>
              </a:ext>
            </a:extLst>
          </p:cNvPr>
          <p:cNvSpPr txBox="1"/>
          <p:nvPr/>
        </p:nvSpPr>
        <p:spPr>
          <a:xfrm>
            <a:off x="556945" y="409378"/>
            <a:ext cx="659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6E74"/>
                </a:solidFill>
              </a:rPr>
              <a:t>When To Use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3EF7495-1E5B-4197-8EF9-67871096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BABAE7-CCE8-48F2-AE81-F7D353B6932D}"/>
              </a:ext>
            </a:extLst>
          </p:cNvPr>
          <p:cNvSpPr txBox="1">
            <a:spLocks/>
          </p:cNvSpPr>
          <p:nvPr/>
        </p:nvSpPr>
        <p:spPr>
          <a:xfrm>
            <a:off x="10390395" y="122221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5A97D-D671-4D1D-8EF1-9D8C2D282912}"/>
              </a:ext>
            </a:extLst>
          </p:cNvPr>
          <p:cNvSpPr txBox="1"/>
          <p:nvPr/>
        </p:nvSpPr>
        <p:spPr>
          <a:xfrm>
            <a:off x="1765169" y="1897306"/>
            <a:ext cx="8519474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Unique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Faster access and retrieval of sorted info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4649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3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pic>
        <p:nvPicPr>
          <p:cNvPr id="8" name="Picture 7" descr="Application&#10;&#10;Description automatically generated">
            <a:extLst>
              <a:ext uri="{FF2B5EF4-FFF2-40B4-BE49-F238E27FC236}">
                <a16:creationId xmlns:a16="http://schemas.microsoft.com/office/drawing/2014/main" id="{339CF787-A1C3-4DA8-8CF1-BE8CFAB5F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77" y="527901"/>
            <a:ext cx="2434505" cy="548897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720D88-7801-4742-9120-50294A7CED27}"/>
              </a:ext>
            </a:extLst>
          </p:cNvPr>
          <p:cNvSpPr txBox="1">
            <a:spLocks/>
          </p:cNvSpPr>
          <p:nvPr/>
        </p:nvSpPr>
        <p:spPr>
          <a:xfrm>
            <a:off x="583677" y="300236"/>
            <a:ext cx="3528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Hierarchy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E4DD1B-B468-42AA-A271-CE4C2CD508FA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4435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30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0CF1C5-85D0-493A-9F75-55F5D7F0BDEA}"/>
              </a:ext>
            </a:extLst>
          </p:cNvPr>
          <p:cNvSpPr txBox="1">
            <a:spLocks/>
          </p:cNvSpPr>
          <p:nvPr/>
        </p:nvSpPr>
        <p:spPr>
          <a:xfrm>
            <a:off x="4995605" y="2069968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F0C04E-0C3D-4AF3-83DF-0E57AF0A8F04}"/>
              </a:ext>
            </a:extLst>
          </p:cNvPr>
          <p:cNvSpPr txBox="1">
            <a:spLocks/>
          </p:cNvSpPr>
          <p:nvPr/>
        </p:nvSpPr>
        <p:spPr>
          <a:xfrm>
            <a:off x="4475561" y="2688210"/>
            <a:ext cx="3075309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LinkedHashSet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E813-0D94-4E83-BD15-E37C9F9744F9}"/>
              </a:ext>
            </a:extLst>
          </p:cNvPr>
          <p:cNvSpPr txBox="1">
            <a:spLocks/>
          </p:cNvSpPr>
          <p:nvPr/>
        </p:nvSpPr>
        <p:spPr>
          <a:xfrm>
            <a:off x="5112412" y="3306452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TreeSet</a:t>
            </a:r>
            <a:endParaRPr lang="en-IN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8724513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851FF-0AC1-4D13-9CF3-CC08053BF56A}"/>
              </a:ext>
            </a:extLst>
          </p:cNvPr>
          <p:cNvSpPr/>
          <p:nvPr/>
        </p:nvSpPr>
        <p:spPr>
          <a:xfrm>
            <a:off x="1451728" y="2894029"/>
            <a:ext cx="3440783" cy="1489435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589E7-1608-4C3C-B705-F3608E3D578D}"/>
              </a:ext>
            </a:extLst>
          </p:cNvPr>
          <p:cNvSpPr txBox="1"/>
          <p:nvPr/>
        </p:nvSpPr>
        <p:spPr>
          <a:xfrm>
            <a:off x="1712536" y="1677971"/>
            <a:ext cx="4383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53D6D-6DAF-43C7-9672-57151E048728}"/>
              </a:ext>
            </a:extLst>
          </p:cNvPr>
          <p:cNvSpPr txBox="1"/>
          <p:nvPr/>
        </p:nvSpPr>
        <p:spPr>
          <a:xfrm>
            <a:off x="1563278" y="4986780"/>
            <a:ext cx="7052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Akhil Murali (akhil.murali@ust.com)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Amitha Mary Benny (amitha.marybenny@ust.com)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Devika Bijo (devika.bijo@ust.com)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Meenakshi Sajeevan (meenakshi.sajeevan@ust.com)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7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4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317082-3601-4B2B-B02C-928F660CBB66}"/>
              </a:ext>
            </a:extLst>
          </p:cNvPr>
          <p:cNvSpPr txBox="1">
            <a:spLocks/>
          </p:cNvSpPr>
          <p:nvPr/>
        </p:nvSpPr>
        <p:spPr>
          <a:xfrm>
            <a:off x="1619839" y="1471428"/>
            <a:ext cx="8362361" cy="4469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Stores the elements using </a:t>
            </a:r>
            <a:r>
              <a:rPr lang="en-US" sz="3200" dirty="0">
                <a:solidFill>
                  <a:srgbClr val="FF0000"/>
                </a:solidFill>
                <a:latin typeface="inter-bold"/>
              </a:rPr>
              <a:t>hashing</a:t>
            </a:r>
            <a:endParaRPr lang="en-US" sz="32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Contains </a:t>
            </a:r>
            <a:r>
              <a:rPr lang="en-IN" sz="3200" dirty="0">
                <a:solidFill>
                  <a:srgbClr val="FF0000"/>
                </a:solidFill>
                <a:latin typeface="inter-regular"/>
              </a:rPr>
              <a:t>unique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 elements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inter-regular"/>
              </a:rPr>
              <a:t>Allows null value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inter-regular"/>
              </a:rPr>
              <a:t>Class is </a:t>
            </a:r>
            <a:r>
              <a:rPr lang="en-IN" sz="3200" dirty="0">
                <a:solidFill>
                  <a:srgbClr val="FF0000"/>
                </a:solidFill>
                <a:latin typeface="inter-regular"/>
              </a:rPr>
              <a:t>non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 synchronized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Doesn't maintain the insertion order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ter-regular"/>
              </a:rPr>
              <a:t>Best approach for search operations</a:t>
            </a:r>
            <a:endParaRPr lang="en-IN" sz="3200" dirty="0">
              <a:solidFill>
                <a:srgbClr val="000000"/>
              </a:solidFill>
              <a:latin typeface="inter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7C7CDA-A250-441C-9233-EFBAEE77CAE7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3528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Features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D51118-C66E-4B3A-A213-03E57550871F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975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5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C27007-147A-4C12-A95A-3B72FEC4446A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3528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When to use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C97FB-A220-46E5-9BBA-5FF3D72C7B41}"/>
              </a:ext>
            </a:extLst>
          </p:cNvPr>
          <p:cNvSpPr txBox="1">
            <a:spLocks/>
          </p:cNvSpPr>
          <p:nvPr/>
        </p:nvSpPr>
        <p:spPr>
          <a:xfrm>
            <a:off x="1252978" y="1775493"/>
            <a:ext cx="1059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High-performance set operations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Elements that do not repeat and have no attribute order</a:t>
            </a:r>
            <a:endParaRPr lang="en-IN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0486B9-BAD7-4D8A-B381-48AEB9AB0E58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120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6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75DED-56A3-4C9D-924F-80BD35583D44}"/>
              </a:ext>
            </a:extLst>
          </p:cNvPr>
          <p:cNvSpPr txBox="1">
            <a:spLocks/>
          </p:cNvSpPr>
          <p:nvPr/>
        </p:nvSpPr>
        <p:spPr>
          <a:xfrm>
            <a:off x="1158711" y="1672933"/>
            <a:ext cx="9088225" cy="2538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</a:rPr>
              <a:t>Represents a set of values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2124"/>
                </a:solidFill>
              </a:rPr>
              <a:t>Provides high-performance operations.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ED1340-814B-4FEE-84EC-9DA63B5E54A8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3528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Advantages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D3C118-F462-47D9-9C17-0FAAC20E0566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94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7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136104-07A5-49E5-BB60-EA071FD6B893}"/>
              </a:ext>
            </a:extLst>
          </p:cNvPr>
          <p:cNvSpPr txBox="1">
            <a:spLocks/>
          </p:cNvSpPr>
          <p:nvPr/>
        </p:nvSpPr>
        <p:spPr>
          <a:xfrm>
            <a:off x="1270748" y="1816198"/>
            <a:ext cx="10662501" cy="404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HashSet()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sz="2800" dirty="0">
                <a:solidFill>
                  <a:srgbClr val="273239"/>
                </a:solidFill>
                <a:latin typeface="Consolas" panose="020B0609020204030204" pitchFamily="49" charset="0"/>
              </a:rPr>
              <a:t>HashSet&lt;E&gt; hs = new HashSet&lt;E&gt;();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IN" dirty="0">
                <a:solidFill>
                  <a:srgbClr val="333333"/>
                </a:solidFill>
                <a:latin typeface="inter-regular"/>
              </a:rPr>
              <a:t>2. HashSet(int capacity)</a:t>
            </a:r>
          </a:p>
          <a:p>
            <a:pPr algn="l"/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algn="l"/>
            <a:r>
              <a:rPr lang="en-US" altLang="en-US" sz="2800" dirty="0">
                <a:solidFill>
                  <a:srgbClr val="273239"/>
                </a:solidFill>
                <a:latin typeface="Consolas" panose="020B0609020204030204" pitchFamily="49" charset="0"/>
              </a:rPr>
              <a:t>HashSet&lt;E&gt; hs = new HashSet&lt;E&gt;(int initialCapacity);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EC466F-EFEA-44F8-90AE-7530B4B782CE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Constructors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2BD999-4C6B-4DC3-8D17-C21FBB35566A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616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8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0B965D-B87E-46C7-ACF5-B6614EB0F23C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Constructors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246B54-E02D-436B-8E6B-379DDB066367}"/>
              </a:ext>
            </a:extLst>
          </p:cNvPr>
          <p:cNvSpPr txBox="1">
            <a:spLocks/>
          </p:cNvSpPr>
          <p:nvPr/>
        </p:nvSpPr>
        <p:spPr>
          <a:xfrm>
            <a:off x="1417649" y="17754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33333"/>
                </a:solidFill>
                <a:latin typeface="inter-regular"/>
              </a:rPr>
              <a:t>3. HashSet(int capacity, float loadFactor)</a:t>
            </a:r>
          </a:p>
          <a:p>
            <a:pPr algn="l"/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HashSet&lt;E&gt; hs = new HashSet&lt;E&gt;(int initialCapacity, float loadFactor);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IN" dirty="0">
                <a:solidFill>
                  <a:srgbClr val="273239"/>
                </a:solidFill>
                <a:latin typeface="urw-din"/>
              </a:rPr>
              <a:t>4. HashSet(Collection):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HashSet&lt;E&gt; hs = new HashSet&lt;E&gt;(Collection C);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5C661A-B4F8-4397-931C-2A4AC92D993A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39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9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70FB68-498F-4DC6-8893-77EE1BEC56A2}"/>
              </a:ext>
            </a:extLst>
          </p:cNvPr>
          <p:cNvSpPr txBox="1">
            <a:spLocks/>
          </p:cNvSpPr>
          <p:nvPr/>
        </p:nvSpPr>
        <p:spPr>
          <a:xfrm>
            <a:off x="1378746" y="1516201"/>
            <a:ext cx="10642600" cy="4610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urw-din"/>
              </a:rPr>
              <a:t>add():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used to add the specified element if it is not present.</a:t>
            </a:r>
            <a:endParaRPr lang="en-IN" sz="3200" dirty="0">
              <a:solidFill>
                <a:srgbClr val="273239"/>
              </a:solidFill>
              <a:latin typeface="urw-din"/>
            </a:endParaRPr>
          </a:p>
          <a:p>
            <a:pPr algn="l">
              <a:lnSpc>
                <a:spcPct val="150000"/>
              </a:lnSpc>
            </a:pPr>
            <a:r>
              <a:rPr lang="en-US" sz="3200" dirty="0"/>
              <a:t>	hs.add("Geek");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urw-din"/>
              </a:rPr>
              <a:t>remove():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remove the specified element if it is present.</a:t>
            </a:r>
            <a:endParaRPr lang="en-IN" sz="3200" dirty="0">
              <a:solidFill>
                <a:srgbClr val="273239"/>
              </a:solidFill>
              <a:latin typeface="urw-din"/>
            </a:endParaRPr>
          </a:p>
          <a:p>
            <a:pPr algn="l">
              <a:lnSpc>
                <a:spcPct val="150000"/>
              </a:lnSpc>
            </a:pPr>
            <a:r>
              <a:rPr lang="en-US" sz="3200" dirty="0"/>
              <a:t>	hs.remove("B");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urw-din"/>
              </a:rPr>
              <a:t>iterator(): </a:t>
            </a:r>
            <a:r>
              <a:rPr lang="en-US" sz="3200" dirty="0">
                <a:solidFill>
                  <a:srgbClr val="333333"/>
                </a:solidFill>
                <a:latin typeface="inter-regular"/>
              </a:rPr>
              <a:t>return an iterator over the elements in this set.</a:t>
            </a:r>
            <a:endParaRPr lang="en-IN" sz="3200" dirty="0">
              <a:solidFill>
                <a:srgbClr val="273239"/>
              </a:solidFill>
              <a:latin typeface="urw-din"/>
            </a:endParaRPr>
          </a:p>
          <a:p>
            <a:pPr algn="l">
              <a:lnSpc>
                <a:spcPct val="150000"/>
              </a:lnSpc>
            </a:pPr>
            <a:r>
              <a:rPr lang="en-US" sz="3200" dirty="0"/>
              <a:t>	Iterator itr = hs.iterator();</a:t>
            </a:r>
          </a:p>
          <a:p>
            <a:pPr algn="l"/>
            <a:endParaRPr lang="en-US" sz="3200" dirty="0"/>
          </a:p>
          <a:p>
            <a:pPr algn="l"/>
            <a:endParaRPr lang="en-IN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31B870-35D1-4D7E-97B4-7D4ABEC0376B}"/>
              </a:ext>
            </a:extLst>
          </p:cNvPr>
          <p:cNvSpPr txBox="1">
            <a:spLocks/>
          </p:cNvSpPr>
          <p:nvPr/>
        </p:nvSpPr>
        <p:spPr>
          <a:xfrm>
            <a:off x="838200" y="347370"/>
            <a:ext cx="7093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6E74"/>
                </a:solidFill>
                <a:latin typeface="+mn-lt"/>
              </a:rPr>
              <a:t>Methods</a:t>
            </a:r>
            <a:endParaRPr lang="en-IN" sz="4800" b="1" dirty="0">
              <a:solidFill>
                <a:srgbClr val="006E74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E0825B-7C0B-4B4E-9633-A8C7256C8ECE}"/>
              </a:ext>
            </a:extLst>
          </p:cNvPr>
          <p:cNvSpPr txBox="1">
            <a:spLocks/>
          </p:cNvSpPr>
          <p:nvPr/>
        </p:nvSpPr>
        <p:spPr>
          <a:xfrm>
            <a:off x="10131644" y="0"/>
            <a:ext cx="1801605" cy="105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6E74"/>
                </a:solidFill>
                <a:latin typeface="+mn-lt"/>
              </a:rPr>
              <a:t>HashSet</a:t>
            </a:r>
            <a:endParaRPr lang="en-IN" sz="3600" b="1" dirty="0">
              <a:solidFill>
                <a:srgbClr val="006E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972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1225</Words>
  <Application>Microsoft Office PowerPoint</Application>
  <PresentationFormat>Widescreen</PresentationFormat>
  <Paragraphs>258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Arial</vt:lpstr>
      <vt:lpstr>Calibri</vt:lpstr>
      <vt:lpstr>Calibri Light</vt:lpstr>
      <vt:lpstr>Consolas</vt:lpstr>
      <vt:lpstr>Droid Sans Mono</vt:lpstr>
      <vt:lpstr>erdana</vt:lpstr>
      <vt:lpstr>euclid_circular_a</vt:lpstr>
      <vt:lpstr>Helvetica</vt:lpstr>
      <vt:lpstr>inter-bold</vt:lpstr>
      <vt:lpstr>inter-regular</vt:lpstr>
      <vt:lpstr>urw-din</vt:lpstr>
      <vt:lpstr>Office Theme</vt:lpstr>
      <vt:lpstr>HashSet LinkedSet TreeSet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HashSet LinkedSet TreeSet</dc:title>
  <dc:creator>Akhil Murali(UST,IN)</dc:creator>
  <cp:lastModifiedBy>Akhil Murali(UST,IN)</cp:lastModifiedBy>
  <cp:revision>76</cp:revision>
  <dcterms:created xsi:type="dcterms:W3CDTF">2023-02-28T02:39:35Z</dcterms:created>
  <dcterms:modified xsi:type="dcterms:W3CDTF">2023-03-02T14:30:43Z</dcterms:modified>
</cp:coreProperties>
</file>