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0E2710-F085-4DC1-8588-60B59AE2BB9D}">
  <a:tblStyle styleId="{AA0E2710-F085-4DC1-8588-60B59AE2BB9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57FF61E-36FE-4C9F-97A3-16CC07BC65F8}"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b41c423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4b41c4231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7871af3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7871af3b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4b41c4231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a4b41c4231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4b41c423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a4b41c4231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7651386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7651386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n-GB" sz="1200">
                <a:solidFill>
                  <a:schemeClr val="dk1"/>
                </a:solidFill>
                <a:latin typeface="Didact Gothic"/>
                <a:ea typeface="Didact Gothic"/>
                <a:cs typeface="Didact Gothic"/>
                <a:sym typeface="Didact Gothic"/>
              </a:rPr>
              <a:t>queremos compartir nuestro trabajo con otros</a:t>
            </a:r>
            <a:r>
              <a:rPr lang="en-GB" sz="1200">
                <a:solidFill>
                  <a:schemeClr val="dk1"/>
                </a:solidFill>
                <a:latin typeface="Didact Gothic"/>
                <a:ea typeface="Didact Gothic"/>
                <a:cs typeface="Didact Gothic"/>
                <a:sym typeface="Didact Gothic"/>
              </a:rPr>
              <a:t> (compañeros de proyecto, clientes, etc). Para eso utilizamos Github!</a:t>
            </a:r>
            <a:br>
              <a:rPr lang="en-GB"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n-GB"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n-GB"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n-GB"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n-GB"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5c42075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5c42075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t>
            </a:r>
            <a:br>
              <a:rPr lang="en-GB" sz="1200">
                <a:solidFill>
                  <a:schemeClr val="dk1"/>
                </a:solidFill>
                <a:latin typeface="Didact Gothic"/>
                <a:ea typeface="Didact Gothic"/>
                <a:cs typeface="Didact Gothic"/>
                <a:sym typeface="Didact Gothic"/>
              </a:rPr>
            </a:br>
            <a:r>
              <a:rPr lang="en-GB" sz="1200">
                <a:solidFill>
                  <a:schemeClr val="dk1"/>
                </a:solidFill>
                <a:latin typeface="Didact Gothic"/>
                <a:ea typeface="Didact Gothic"/>
                <a:cs typeface="Didact Gothic"/>
                <a:sym typeface="Didact Gothic"/>
              </a:rPr>
              <a:t>Ahora </a:t>
            </a:r>
            <a:r>
              <a:rPr b="1" lang="en-GB" sz="1200">
                <a:solidFill>
                  <a:schemeClr val="dk1"/>
                </a:solidFill>
                <a:latin typeface="Didact Gothic"/>
                <a:ea typeface="Didact Gothic"/>
                <a:cs typeface="Didact Gothic"/>
                <a:sym typeface="Didact Gothic"/>
              </a:rPr>
              <a:t>queremos compartir nuestro trabajo con otros</a:t>
            </a:r>
            <a:r>
              <a:rPr lang="en-GB" sz="1200">
                <a:solidFill>
                  <a:schemeClr val="dk1"/>
                </a:solidFill>
                <a:latin typeface="Didact Gothic"/>
                <a:ea typeface="Didact Gothic"/>
                <a:cs typeface="Didact Gothic"/>
                <a:sym typeface="Didact Gothic"/>
              </a:rPr>
              <a:t> (compañeros de proyecto, clientes, etc).</a:t>
            </a:r>
            <a:br>
              <a:rPr lang="en-GB" sz="1200">
                <a:solidFill>
                  <a:schemeClr val="dk1"/>
                </a:solidFill>
                <a:latin typeface="Didact Gothic"/>
                <a:ea typeface="Didact Gothic"/>
                <a:cs typeface="Didact Gothic"/>
                <a:sym typeface="Didact Gothic"/>
              </a:rPr>
            </a:br>
            <a:r>
              <a:rPr lang="en-GB" sz="1200">
                <a:solidFill>
                  <a:schemeClr val="dk1"/>
                </a:solidFill>
                <a:latin typeface="Didact Gothic"/>
                <a:ea typeface="Didact Gothic"/>
                <a:cs typeface="Didact Gothic"/>
                <a:sym typeface="Didact Gothic"/>
              </a:rPr>
              <a:t>Para eso utilizamos Github!</a:t>
            </a:r>
            <a:br>
              <a:rPr lang="en-GB"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n-GB"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n-GB"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n-GB"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n-GB"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5c42075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5c42075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5c420753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5c420753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7651386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7651386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476513863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76513863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5c4207537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5c420753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34d89b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a34d89b5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7651386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7651386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34d89b50b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a34d89b50b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5c420753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5c420753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5c420753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5c420753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5c4207537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5c4207537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34d89b50b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a34d89b50b_2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5c4207537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5c4207537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5c4207537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5c4207537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5c4207537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5c4207537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34d89b50b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a34d89b50b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4b41c423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a4b41c4231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47734e1a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7734e1a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4b41c4231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4b41c4231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5c4207537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5c4207537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5c4207537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5c4207537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4b41c4231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a4b41c4231_1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4b41c4231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a4b41c4231_1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a:ea typeface="Helvetica Neue"/>
                <a:cs typeface="Helvetica Neue"/>
                <a:sym typeface="Helvetica Neue"/>
              </a:rPr>
              <a:t>Desarrollo de un desafío entregable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e40f18f3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ae40f18f3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00">
                <a:solidFill>
                  <a:schemeClr val="dk1"/>
                </a:solidFill>
                <a:highlight>
                  <a:schemeClr val="lt1"/>
                </a:highlight>
                <a:latin typeface="Helvetica Neue"/>
                <a:ea typeface="Helvetica Neue"/>
                <a:cs typeface="Helvetica Neue"/>
                <a:sym typeface="Helvetica Neue"/>
              </a:rPr>
              <a:t>Ejemplo modelo de cómo comunicar una Actividad recomendada (desafío extra). </a:t>
            </a:r>
            <a:endParaRPr sz="10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e40f18f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ae40f18f31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a:ea typeface="Helvetica Neue"/>
                <a:cs typeface="Helvetica Neue"/>
                <a:sym typeface="Helvetica Neue"/>
              </a:rPr>
              <a:t>Desarrollo de una Actividad recomendada (desafío extra). Vincular ejemplo. Hacer hincapié en que es optativa pero suma puntos para el top 10.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a34d89b50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a34d89b50b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Material Ampliado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34d89b50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a34d89b50b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n-GB">
                <a:solidFill>
                  <a:schemeClr val="dk1"/>
                </a:solidFill>
              </a:rPr>
              <a:t>Enviar el contenido a integrar a </a:t>
            </a:r>
            <a:r>
              <a:rPr lang="en-GB" u="sng">
                <a:solidFill>
                  <a:schemeClr val="hlink"/>
                </a:solidFill>
                <a:hlinkClick r:id="rId2"/>
              </a:rPr>
              <a:t>contenidos@coderhouse.com</a:t>
            </a:r>
            <a:r>
              <a:rPr lang="en-GB">
                <a:solidFill>
                  <a:schemeClr val="dk1"/>
                </a:solidFill>
              </a:rPr>
              <a:t> para que lo podamos incluir en el Repositorio.</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4b41c423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a4b41c4231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4b41c4231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a4b41c4231_1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4b41c4231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a4b41c4231_1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4b41c4231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a4b41c4231_1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4b41c423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a4b41c4231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34d89b50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a34d89b50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34d89b50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a34d89b50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4b41c423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a4b41c4231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4d89b50b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a34d89b50b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98" name="Google Shape;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0.png"/><Relationship Id="rId6" Type="http://schemas.openxmlformats.org/officeDocument/2006/relationships/image" Target="../media/image7.png"/><Relationship Id="rId7"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23.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hyperlink" Target="https://github.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hyperlink" Target="https://drive.google.com/file/d/1jx9fBVOTzR6iLijQTUE_P45cGWMsGaWP/view?usp=sharing" TargetMode="External"/><Relationship Id="rId5" Type="http://schemas.openxmlformats.org/officeDocument/2006/relationships/image" Target="../media/image13.png"/><Relationship Id="rId6"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plataforma.coderhouse.com/video-tutoriales" TargetMode="External"/><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github.com/camilasperanza88/mi_repositorio" TargetMode="External"/><Relationship Id="rId4" Type="http://schemas.openxmlformats.org/officeDocument/2006/relationships/image" Target="../media/image1.png"/><Relationship Id="rId5"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image" Target="../media/image42.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27.png"/><Relationship Id="rId6" Type="http://schemas.openxmlformats.org/officeDocument/2006/relationships/image" Target="../media/image44.png"/><Relationship Id="rId7"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40.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40.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3" name="Shape 103"/>
        <p:cNvGrpSpPr/>
        <p:nvPr/>
      </p:nvGrpSpPr>
      <p:grpSpPr>
        <a:xfrm>
          <a:off x="0" y="0"/>
          <a:ext cx="0" cy="0"/>
          <a:chOff x="0" y="0"/>
          <a:chExt cx="0" cy="0"/>
        </a:xfrm>
      </p:grpSpPr>
      <p:sp>
        <p:nvSpPr>
          <p:cNvPr id="104" name="Google Shape;104;p2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5" name="Google Shape;105;p27"/>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6" name="Google Shape;106;p2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36"/>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 name="Google Shape;180;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1" name="Google Shape;181;p3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2" name="Google Shape;182;p36"/>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3" name="Google Shape;183;p36"/>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4" name="Google Shape;184;p36"/>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5" name="Google Shape;185;p36"/>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6" name="Google Shape;186;p36"/>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87" name="Google Shape;187;p36"/>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 name="Google Shape;189;p36"/>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0" name="Google Shape;190;p36"/>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1" name="Google Shape;191;p36"/>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92" name="Google Shape;192;p36"/>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93" name="Google Shape;193;p3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6"/>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14</a:t>
            </a:r>
            <a:endParaRPr b="0" i="0" sz="1400" u="none" cap="none" strike="noStrike">
              <a:solidFill>
                <a:srgbClr val="000000"/>
              </a:solidFill>
              <a:latin typeface="Helvetica Neue"/>
              <a:ea typeface="Helvetica Neue"/>
              <a:cs typeface="Helvetica Neue"/>
              <a:sym typeface="Helvetica Neue"/>
            </a:endParaRPr>
          </a:p>
        </p:txBody>
      </p:sp>
      <p:cxnSp>
        <p:nvCxnSpPr>
          <p:cNvPr id="196" name="Google Shape;196;p36"/>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7" name="Google Shape;197;p36"/>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98" name="Google Shape;198;p36"/>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9" name="Google Shape;199;p36"/>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00" name="Google Shape;200;p36"/>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01" name="Google Shape;201;p36"/>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02" name="Google Shape;202;p36"/>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15</a:t>
            </a:r>
            <a:endParaRPr b="0" i="0" sz="1400" u="none" cap="none" strike="noStrike">
              <a:solidFill>
                <a:srgbClr val="000000"/>
              </a:solidFill>
              <a:latin typeface="Helvetica Neue"/>
              <a:ea typeface="Helvetica Neue"/>
              <a:cs typeface="Helvetica Neue"/>
              <a:sym typeface="Helvetica Neue"/>
            </a:endParaRPr>
          </a:p>
        </p:txBody>
      </p:sp>
      <p:sp>
        <p:nvSpPr>
          <p:cNvPr id="203" name="Google Shape;203;p3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16</a:t>
            </a:r>
            <a:endParaRPr b="0" i="0" sz="1400" u="none" cap="none" strike="noStrike">
              <a:solidFill>
                <a:srgbClr val="000000"/>
              </a:solidFill>
              <a:latin typeface="Helvetica Neue"/>
              <a:ea typeface="Helvetica Neue"/>
              <a:cs typeface="Helvetica Neue"/>
              <a:sym typeface="Helvetica Neue"/>
            </a:endParaRPr>
          </a:p>
        </p:txBody>
      </p:sp>
      <p:sp>
        <p:nvSpPr>
          <p:cNvPr id="204" name="Google Shape;204;p36"/>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Git</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5" name="Google Shape;205;p36"/>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06" name="Google Shape;206;p36"/>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207" name="Google Shape;207;p36"/>
          <p:cNvSpPr txBox="1"/>
          <p:nvPr/>
        </p:nvSpPr>
        <p:spPr>
          <a:xfrm>
            <a:off x="1835563" y="301558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REPOSITORIO DE GIT</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8" name="Google Shape;208;p36"/>
          <p:cNvPicPr preferRelativeResize="0"/>
          <p:nvPr/>
        </p:nvPicPr>
        <p:blipFill rotWithShape="1">
          <a:blip r:embed="rId6">
            <a:alphaModFix/>
          </a:blip>
          <a:srcRect b="0" l="0" r="0" t="0"/>
          <a:stretch/>
        </p:blipFill>
        <p:spPr>
          <a:xfrm>
            <a:off x="1528413" y="3012938"/>
            <a:ext cx="307150" cy="307150"/>
          </a:xfrm>
          <a:prstGeom prst="rect">
            <a:avLst/>
          </a:prstGeom>
          <a:noFill/>
          <a:ln>
            <a:noFill/>
          </a:ln>
        </p:spPr>
      </p:pic>
      <p:sp>
        <p:nvSpPr>
          <p:cNvPr id="209" name="Google Shape;209;p36"/>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GitHub</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0" name="Google Shape;210;p36"/>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11" name="Google Shape;211;p36"/>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212" name="Google Shape;212;p36"/>
          <p:cNvSpPr txBox="1"/>
          <p:nvPr/>
        </p:nvSpPr>
        <p:spPr>
          <a:xfrm>
            <a:off x="4156388" y="30265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REPOSITORIO EN GITHUB</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13" name="Google Shape;213;p36"/>
          <p:cNvPicPr preferRelativeResize="0"/>
          <p:nvPr/>
        </p:nvPicPr>
        <p:blipFill rotWithShape="1">
          <a:blip r:embed="rId6">
            <a:alphaModFix/>
          </a:blip>
          <a:srcRect b="0" l="0" r="0" t="0"/>
          <a:stretch/>
        </p:blipFill>
        <p:spPr>
          <a:xfrm>
            <a:off x="3849238" y="3023888"/>
            <a:ext cx="307150" cy="307150"/>
          </a:xfrm>
          <a:prstGeom prst="rect">
            <a:avLst/>
          </a:prstGeom>
          <a:noFill/>
          <a:ln>
            <a:noFill/>
          </a:ln>
        </p:spPr>
      </p:pic>
      <p:sp>
        <p:nvSpPr>
          <p:cNvPr id="214" name="Google Shape;214;p36"/>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Subida al Servidor</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5" name="Google Shape;215;p36"/>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SUBIDA AL SERVIDOR</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16" name="Google Shape;216;p36"/>
          <p:cNvPicPr preferRelativeResize="0"/>
          <p:nvPr/>
        </p:nvPicPr>
        <p:blipFill rotWithShape="1">
          <a:blip r:embed="rId6">
            <a:alphaModFix/>
          </a:blip>
          <a:srcRect b="0" l="0" r="0" t="0"/>
          <a:stretch/>
        </p:blipFill>
        <p:spPr>
          <a:xfrm>
            <a:off x="6211438" y="2566688"/>
            <a:ext cx="307150" cy="307150"/>
          </a:xfrm>
          <a:prstGeom prst="rect">
            <a:avLst/>
          </a:prstGeom>
          <a:noFill/>
          <a:ln>
            <a:noFill/>
          </a:ln>
        </p:spPr>
      </p:pic>
      <p:pic>
        <p:nvPicPr>
          <p:cNvPr id="217" name="Google Shape;217;p36"/>
          <p:cNvPicPr preferRelativeResize="0"/>
          <p:nvPr/>
        </p:nvPicPr>
        <p:blipFill rotWithShape="1">
          <a:blip r:embed="rId7">
            <a:alphaModFix/>
          </a:blip>
          <a:srcRect b="0" l="0" r="0" t="0"/>
          <a:stretch/>
        </p:blipFill>
        <p:spPr>
          <a:xfrm>
            <a:off x="6219100" y="2995399"/>
            <a:ext cx="306000" cy="306000"/>
          </a:xfrm>
          <a:prstGeom prst="rect">
            <a:avLst/>
          </a:prstGeom>
          <a:noFill/>
          <a:ln>
            <a:noFill/>
          </a:ln>
        </p:spPr>
      </p:pic>
      <p:sp>
        <p:nvSpPr>
          <p:cNvPr id="218" name="Google Shape;218;p36"/>
          <p:cNvSpPr txBox="1"/>
          <p:nvPr/>
        </p:nvSpPr>
        <p:spPr>
          <a:xfrm>
            <a:off x="6542775" y="29759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CUARTA ENTREGA DEL PROYECTO FINAL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2" name="Shape 222"/>
        <p:cNvGrpSpPr/>
        <p:nvPr/>
      </p:nvGrpSpPr>
      <p:grpSpPr>
        <a:xfrm>
          <a:off x="0" y="0"/>
          <a:ext cx="0" cy="0"/>
          <a:chOff x="0" y="0"/>
          <a:chExt cx="0" cy="0"/>
        </a:xfrm>
      </p:grpSpPr>
      <p:sp>
        <p:nvSpPr>
          <p:cNvPr id="223" name="Google Shape;223;p37"/>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a:ea typeface="Helvetica Neue"/>
                <a:cs typeface="Helvetica Neue"/>
                <a:sym typeface="Helvetica Neue"/>
              </a:rPr>
              <a:t>Accede al material complementario </a:t>
            </a:r>
            <a:r>
              <a:rPr lang="en-GB" sz="1800" u="sng">
                <a:solidFill>
                  <a:schemeClr val="hlink"/>
                </a:solidFill>
                <a:latin typeface="Helvetica Neue"/>
                <a:ea typeface="Helvetica Neue"/>
                <a:cs typeface="Helvetica Neue"/>
                <a:sym typeface="Helvetica Neue"/>
                <a:hlinkClick r:id="rId3"/>
              </a:rPr>
              <a:t>aquí</a:t>
            </a:r>
            <a:r>
              <a:rPr lang="en-GB" sz="1800">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p:txBody>
      </p:sp>
      <p:pic>
        <p:nvPicPr>
          <p:cNvPr id="224" name="Google Shape;224;p37"/>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25" name="Google Shape;225;p37"/>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9"/>
          <p:cNvPicPr preferRelativeResize="0"/>
          <p:nvPr/>
        </p:nvPicPr>
        <p:blipFill>
          <a:blip r:embed="rId3">
            <a:alphaModFix/>
          </a:blip>
          <a:stretch>
            <a:fillRect/>
          </a:stretch>
        </p:blipFill>
        <p:spPr>
          <a:xfrm>
            <a:off x="0" y="24683"/>
            <a:ext cx="9144001" cy="5118818"/>
          </a:xfrm>
          <a:prstGeom prst="rect">
            <a:avLst/>
          </a:prstGeom>
          <a:noFill/>
          <a:ln>
            <a:noFill/>
          </a:ln>
        </p:spPr>
      </p:pic>
      <p:pic>
        <p:nvPicPr>
          <p:cNvPr id="236" name="Google Shape;236;p3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2" name="Google Shape;242;p4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GITHUB:</a:t>
            </a:r>
            <a:r>
              <a:rPr i="1" lang="en-GB" sz="3800">
                <a:solidFill>
                  <a:schemeClr val="dk1"/>
                </a:solidFill>
                <a:latin typeface="Anton"/>
                <a:ea typeface="Anton"/>
                <a:cs typeface="Anton"/>
                <a:sym typeface="Anton"/>
              </a:rPr>
              <a:t> ¿QUÉ ES?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243" name="Google Shape;243;p40"/>
          <p:cNvSpPr txBox="1"/>
          <p:nvPr/>
        </p:nvSpPr>
        <p:spPr>
          <a:xfrm>
            <a:off x="637750" y="1575350"/>
            <a:ext cx="7547400" cy="260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a:ea typeface="Helvetica Neue"/>
                <a:cs typeface="Helvetica Neue"/>
                <a:sym typeface="Helvetica Neue"/>
              </a:rPr>
              <a:t>Por ahora todo lo que venía ocurriendo en Git era de manera local, no necesitábamos nada de internet para guardar nuestros commits y nuestro repositorio. </a:t>
            </a:r>
            <a:br>
              <a:rPr lang="en-GB" sz="1800">
                <a:latin typeface="Helvetica Neue"/>
                <a:ea typeface="Helvetica Neue"/>
                <a:cs typeface="Helvetica Neue"/>
                <a:sym typeface="Helvetica Neue"/>
              </a:rPr>
            </a:br>
            <a:r>
              <a:rPr lang="en-GB" sz="1800">
                <a:latin typeface="Helvetica Neue"/>
                <a:ea typeface="Helvetica Neue"/>
                <a:cs typeface="Helvetica Neue"/>
                <a:sym typeface="Helvetica Neue"/>
              </a:rPr>
              <a:t>Ahora </a:t>
            </a:r>
            <a:r>
              <a:rPr b="1" lang="en-GB" sz="1800">
                <a:latin typeface="Helvetica Neue"/>
                <a:ea typeface="Helvetica Neue"/>
                <a:cs typeface="Helvetica Neue"/>
                <a:sym typeface="Helvetica Neue"/>
              </a:rPr>
              <a:t>queremos compartir nuestro trabajo con otros</a:t>
            </a:r>
            <a:r>
              <a:rPr lang="en-GB" sz="1800">
                <a:latin typeface="Helvetica Neue"/>
                <a:ea typeface="Helvetica Neue"/>
                <a:cs typeface="Helvetica Neue"/>
                <a:sym typeface="Helvetica Neue"/>
              </a:rPr>
              <a:t> (compañeros de proyecto, clientes, etc), ¡para eso utilizamos Github!</a:t>
            </a:r>
            <a:endParaRPr sz="1800">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1800">
                <a:latin typeface="Helvetica Neue"/>
                <a:ea typeface="Helvetica Neue"/>
                <a:cs typeface="Helvetica Neue"/>
                <a:sym typeface="Helvetica Neue"/>
              </a:rPr>
              <a:t>Github es una especie de </a:t>
            </a:r>
            <a:r>
              <a:rPr b="1" lang="en-GB" sz="1800">
                <a:latin typeface="Helvetica Neue"/>
                <a:ea typeface="Helvetica Neue"/>
                <a:cs typeface="Helvetica Neue"/>
                <a:sym typeface="Helvetica Neue"/>
              </a:rPr>
              <a:t>“</a:t>
            </a:r>
            <a:r>
              <a:rPr b="1" i="1" lang="en-GB" sz="1800">
                <a:latin typeface="Helvetica Neue"/>
                <a:ea typeface="Helvetica Neue"/>
                <a:cs typeface="Helvetica Neue"/>
                <a:sym typeface="Helvetica Neue"/>
              </a:rPr>
              <a:t>red social</a:t>
            </a:r>
            <a:r>
              <a:rPr b="1" lang="en-GB" sz="1800">
                <a:latin typeface="Helvetica Neue"/>
                <a:ea typeface="Helvetica Neue"/>
                <a:cs typeface="Helvetica Neue"/>
                <a:sym typeface="Helvetica Neue"/>
              </a:rPr>
              <a:t>” de programadores</a:t>
            </a:r>
            <a:r>
              <a:rPr lang="en-GB" sz="1800">
                <a:latin typeface="Helvetica Neue"/>
                <a:ea typeface="Helvetica Neue"/>
                <a:cs typeface="Helvetica Neue"/>
                <a:sym typeface="Helvetica Neue"/>
              </a:rPr>
              <a:t>. Con este sitio podemos subir nuestros proyectos y lograr que otras personas colaboren.</a:t>
            </a:r>
            <a:endParaRPr sz="1800">
              <a:latin typeface="Helvetica Neue"/>
              <a:ea typeface="Helvetica Neue"/>
              <a:cs typeface="Helvetica Neue"/>
              <a:sym typeface="Helvetica Neue"/>
            </a:endParaRPr>
          </a:p>
        </p:txBody>
      </p:sp>
      <p:sp>
        <p:nvSpPr>
          <p:cNvPr id="244" name="Google Shape;244;p40"/>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u="sng">
                <a:solidFill>
                  <a:srgbClr val="1155CC"/>
                </a:solidFill>
                <a:latin typeface="Helvetica Neue"/>
                <a:ea typeface="Helvetica Neue"/>
                <a:cs typeface="Helvetica Neue"/>
                <a:sym typeface="Helvetica Neue"/>
                <a:hlinkClick r:id="rId4">
                  <a:extLst>
                    <a:ext uri="{A12FA001-AC4F-418D-AE19-62706E023703}">
                      <ahyp:hlinkClr val="tx"/>
                    </a:ext>
                  </a:extLst>
                </a:hlinkClick>
              </a:rPr>
              <a:t>https://github.com/</a:t>
            </a:r>
            <a:endParaRPr sz="18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0" name="Google Shape;250;p41"/>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u="sng">
                <a:solidFill>
                  <a:schemeClr val="hlink"/>
                </a:solidFill>
                <a:latin typeface="Anton"/>
                <a:ea typeface="Anton"/>
                <a:cs typeface="Anton"/>
                <a:sym typeface="Anton"/>
                <a:hlinkClick r:id="rId4"/>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pic>
        <p:nvPicPr>
          <p:cNvPr id="251" name="Google Shape;251;p41"/>
          <p:cNvPicPr preferRelativeResize="0"/>
          <p:nvPr/>
        </p:nvPicPr>
        <p:blipFill>
          <a:blip r:embed="rId5">
            <a:alphaModFix/>
          </a:blip>
          <a:stretch>
            <a:fillRect/>
          </a:stretch>
        </p:blipFill>
        <p:spPr>
          <a:xfrm>
            <a:off x="726050" y="1685415"/>
            <a:ext cx="5734050" cy="2933700"/>
          </a:xfrm>
          <a:prstGeom prst="rect">
            <a:avLst/>
          </a:prstGeom>
          <a:noFill/>
          <a:ln>
            <a:noFill/>
          </a:ln>
        </p:spPr>
      </p:pic>
      <p:sp>
        <p:nvSpPr>
          <p:cNvPr id="252" name="Google Shape;252;p41"/>
          <p:cNvSpPr txBox="1"/>
          <p:nvPr/>
        </p:nvSpPr>
        <p:spPr>
          <a:xfrm>
            <a:off x="6516025" y="2059325"/>
            <a:ext cx="2417700" cy="19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Helvetica Neue"/>
                <a:ea typeface="Helvetica Neue"/>
                <a:cs typeface="Helvetica Neue"/>
                <a:sym typeface="Helvetica Neue"/>
              </a:rPr>
              <a:t>Ve</a:t>
            </a:r>
            <a:r>
              <a:rPr lang="en-GB" sz="1800">
                <a:latin typeface="Helvetica Neue"/>
                <a:ea typeface="Helvetica Neue"/>
                <a:cs typeface="Helvetica Neue"/>
                <a:sym typeface="Helvetica Neue"/>
              </a:rPr>
              <a:t> a </a:t>
            </a:r>
            <a:r>
              <a:rPr lang="en-GB" sz="1800" u="sng">
                <a:solidFill>
                  <a:schemeClr val="hlink"/>
                </a:solidFill>
                <a:latin typeface="Helvetica Neue"/>
                <a:ea typeface="Helvetica Neue"/>
                <a:cs typeface="Helvetica Neue"/>
                <a:sym typeface="Helvetica Neue"/>
                <a:hlinkClick r:id="rId6"/>
              </a:rPr>
              <a:t>https://github.com/</a:t>
            </a:r>
            <a:r>
              <a:rPr lang="en-GB" sz="1800">
                <a:latin typeface="Helvetica Neue"/>
                <a:ea typeface="Helvetica Neue"/>
                <a:cs typeface="Helvetica Neue"/>
                <a:sym typeface="Helvetica Neue"/>
              </a:rPr>
              <a:t> (está en inglés).</a:t>
            </a:r>
            <a:endParaRPr sz="1800">
              <a:latin typeface="Helvetica Neue"/>
              <a:ea typeface="Helvetica Neue"/>
              <a:cs typeface="Helvetica Neue"/>
              <a:sym typeface="Helvetica Neue"/>
            </a:endParaRPr>
          </a:p>
          <a:p>
            <a:pPr indent="0" lvl="0" marL="0" rtl="0" algn="ctr">
              <a:spcBef>
                <a:spcPts val="0"/>
              </a:spcBef>
              <a:spcAft>
                <a:spcPts val="0"/>
              </a:spcAft>
              <a:buNone/>
            </a:pPr>
            <a:r>
              <a:t/>
            </a:r>
            <a:endParaRPr sz="1800">
              <a:latin typeface="Helvetica Neue"/>
              <a:ea typeface="Helvetica Neue"/>
              <a:cs typeface="Helvetica Neue"/>
              <a:sym typeface="Helvetica Neue"/>
            </a:endParaRPr>
          </a:p>
          <a:p>
            <a:pPr indent="0" lvl="0" marL="0" rtl="0" algn="ctr">
              <a:spcBef>
                <a:spcPts val="0"/>
              </a:spcBef>
              <a:spcAft>
                <a:spcPts val="0"/>
              </a:spcAft>
              <a:buNone/>
            </a:pPr>
            <a:r>
              <a:rPr lang="en-GB" sz="1800">
                <a:latin typeface="Helvetica Neue"/>
                <a:ea typeface="Helvetica Neue"/>
                <a:cs typeface="Helvetica Neue"/>
                <a:sym typeface="Helvetica Neue"/>
              </a:rPr>
              <a:t>Haz clic en </a:t>
            </a:r>
            <a:r>
              <a:rPr b="1" lang="en-GB" sz="1800">
                <a:latin typeface="Helvetica Neue"/>
                <a:ea typeface="Helvetica Neue"/>
                <a:cs typeface="Helvetica Neue"/>
                <a:sym typeface="Helvetica Neue"/>
              </a:rPr>
              <a:t>“sign up”</a:t>
            </a:r>
            <a:r>
              <a:rPr lang="en-GB"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ctr">
              <a:spcBef>
                <a:spcPts val="0"/>
              </a:spcBef>
              <a:spcAft>
                <a:spcPts val="0"/>
              </a:spcAft>
              <a:buNone/>
            </a:pPr>
            <a:r>
              <a:t/>
            </a:r>
            <a:endParaRPr sz="1800">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8" name="Google Shape;258;p42"/>
          <p:cNvSpPr txBox="1"/>
          <p:nvPr/>
        </p:nvSpPr>
        <p:spPr>
          <a:xfrm>
            <a:off x="5565500" y="1525925"/>
            <a:ext cx="3368100" cy="3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Helvetica Neue"/>
                <a:ea typeface="Helvetica Neue"/>
                <a:cs typeface="Helvetica Neue"/>
                <a:sym typeface="Helvetica Neue"/>
              </a:rPr>
              <a:t>Llena el formulario:</a:t>
            </a:r>
            <a:br>
              <a:rPr lang="en-GB" sz="1600">
                <a:latin typeface="Helvetica Neue"/>
                <a:ea typeface="Helvetica Neue"/>
                <a:cs typeface="Helvetica Neue"/>
                <a:sym typeface="Helvetica Neue"/>
              </a:rPr>
            </a:br>
            <a:endParaRPr sz="1600">
              <a:latin typeface="Helvetica Neue"/>
              <a:ea typeface="Helvetica Neue"/>
              <a:cs typeface="Helvetica Neue"/>
              <a:sym typeface="Helvetica Neue"/>
            </a:endParaRPr>
          </a:p>
          <a:p>
            <a:pPr indent="-330200" lvl="0" marL="457200" rtl="0" algn="l">
              <a:spcBef>
                <a:spcPts val="0"/>
              </a:spcBef>
              <a:spcAft>
                <a:spcPts val="0"/>
              </a:spcAft>
              <a:buClr>
                <a:srgbClr val="3CEFAB"/>
              </a:buClr>
              <a:buSzPts val="1600"/>
              <a:buFont typeface="Helvetica Neue"/>
              <a:buChar char="●"/>
            </a:pPr>
            <a:r>
              <a:rPr lang="en-GB" sz="1600">
                <a:latin typeface="Helvetica Neue"/>
                <a:ea typeface="Helvetica Neue"/>
                <a:cs typeface="Helvetica Neue"/>
                <a:sym typeface="Helvetica Neue"/>
              </a:rPr>
              <a:t>Nombre de usuario.</a:t>
            </a:r>
            <a:endParaRPr sz="1600">
              <a:latin typeface="Helvetica Neue"/>
              <a:ea typeface="Helvetica Neue"/>
              <a:cs typeface="Helvetica Neue"/>
              <a:sym typeface="Helvetica Neue"/>
            </a:endParaRPr>
          </a:p>
          <a:p>
            <a:pPr indent="-330200" lvl="0" marL="457200" rtl="0" algn="l">
              <a:spcBef>
                <a:spcPts val="0"/>
              </a:spcBef>
              <a:spcAft>
                <a:spcPts val="0"/>
              </a:spcAft>
              <a:buClr>
                <a:srgbClr val="3CEFAB"/>
              </a:buClr>
              <a:buSzPts val="1600"/>
              <a:buFont typeface="Helvetica Neue"/>
              <a:buChar char="●"/>
            </a:pPr>
            <a:r>
              <a:rPr lang="en-GB" sz="1600">
                <a:latin typeface="Helvetica Neue"/>
                <a:ea typeface="Helvetica Neue"/>
                <a:cs typeface="Helvetica Neue"/>
                <a:sym typeface="Helvetica Neue"/>
              </a:rPr>
              <a:t>Dirección de e-mail (</a:t>
            </a:r>
            <a:r>
              <a:rPr lang="en-GB" sz="1600">
                <a:solidFill>
                  <a:schemeClr val="dk1"/>
                </a:solidFill>
                <a:latin typeface="Helvetica Neue"/>
                <a:ea typeface="Helvetica Neue"/>
                <a:cs typeface="Helvetica Neue"/>
                <a:sym typeface="Helvetica Neue"/>
              </a:rPr>
              <a:t>es r</a:t>
            </a:r>
            <a:r>
              <a:rPr lang="en-GB" sz="1600">
                <a:solidFill>
                  <a:schemeClr val="dk1"/>
                </a:solidFill>
                <a:latin typeface="Helvetica Neue"/>
                <a:ea typeface="Helvetica Neue"/>
                <a:cs typeface="Helvetica Neue"/>
                <a:sym typeface="Helvetica Neue"/>
              </a:rPr>
              <a:t>ecomendable usar el mismo email que usaste anteriormente en tu perfil de Git anteriormente).</a:t>
            </a:r>
            <a:endParaRPr sz="1600">
              <a:latin typeface="Helvetica Neue"/>
              <a:ea typeface="Helvetica Neue"/>
              <a:cs typeface="Helvetica Neue"/>
              <a:sym typeface="Helvetica Neue"/>
            </a:endParaRPr>
          </a:p>
          <a:p>
            <a:pPr indent="-330200" lvl="0" marL="457200" rtl="0" algn="l">
              <a:spcBef>
                <a:spcPts val="0"/>
              </a:spcBef>
              <a:spcAft>
                <a:spcPts val="0"/>
              </a:spcAft>
              <a:buClr>
                <a:srgbClr val="3CEFAB"/>
              </a:buClr>
              <a:buSzPts val="1600"/>
              <a:buFont typeface="Helvetica Neue"/>
              <a:buChar char="●"/>
            </a:pPr>
            <a:r>
              <a:rPr lang="en-GB" sz="1600">
                <a:latin typeface="Helvetica Neue"/>
                <a:ea typeface="Helvetica Neue"/>
                <a:cs typeface="Helvetica Neue"/>
                <a:sym typeface="Helvetica Neue"/>
              </a:rPr>
              <a:t>Contraseña.</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a:ea typeface="Helvetica Neue"/>
              <a:cs typeface="Helvetica Neue"/>
              <a:sym typeface="Helvetica Neue"/>
            </a:endParaRPr>
          </a:p>
          <a:p>
            <a:pPr indent="0" lvl="0" marL="0" rtl="0" algn="l">
              <a:spcBef>
                <a:spcPts val="0"/>
              </a:spcBef>
              <a:spcAft>
                <a:spcPts val="0"/>
              </a:spcAft>
              <a:buNone/>
            </a:pPr>
            <a:r>
              <a:rPr lang="en-GB" sz="1600">
                <a:latin typeface="Helvetica Neue"/>
                <a:ea typeface="Helvetica Neue"/>
                <a:cs typeface="Helvetica Neue"/>
                <a:sym typeface="Helvetica Neue"/>
              </a:rPr>
              <a:t>Luego </a:t>
            </a:r>
            <a:r>
              <a:rPr b="1" lang="en-GB" sz="1600">
                <a:latin typeface="Helvetica Neue"/>
                <a:ea typeface="Helvetica Neue"/>
                <a:cs typeface="Helvetica Neue"/>
                <a:sym typeface="Helvetica Neue"/>
              </a:rPr>
              <a:t>“Next: select a plan”</a:t>
            </a:r>
            <a:r>
              <a:rPr lang="en-GB" sz="1600">
                <a:latin typeface="Helvetica Neue"/>
                <a:ea typeface="Helvetica Neue"/>
                <a:cs typeface="Helvetica Neue"/>
                <a:sym typeface="Helvetica Neue"/>
              </a:rPr>
              <a:t>, para seleccionar el plan que queremos tener.</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a:ea typeface="Helvetica Neue"/>
              <a:cs typeface="Helvetica Neue"/>
              <a:sym typeface="Helvetica Neue"/>
            </a:endParaRPr>
          </a:p>
        </p:txBody>
      </p:sp>
      <p:pic>
        <p:nvPicPr>
          <p:cNvPr id="259" name="Google Shape;259;p42"/>
          <p:cNvPicPr preferRelativeResize="0"/>
          <p:nvPr/>
        </p:nvPicPr>
        <p:blipFill>
          <a:blip r:embed="rId4">
            <a:alphaModFix/>
          </a:blip>
          <a:stretch>
            <a:fillRect/>
          </a:stretch>
        </p:blipFill>
        <p:spPr>
          <a:xfrm>
            <a:off x="726050" y="1366315"/>
            <a:ext cx="4631165" cy="3471584"/>
          </a:xfrm>
          <a:prstGeom prst="rect">
            <a:avLst/>
          </a:prstGeom>
          <a:noFill/>
          <a:ln>
            <a:noFill/>
          </a:ln>
        </p:spPr>
      </p:pic>
      <p:sp>
        <p:nvSpPr>
          <p:cNvPr id="260" name="Google Shape;260;p42"/>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43"/>
          <p:cNvPicPr preferRelativeResize="0"/>
          <p:nvPr/>
        </p:nvPicPr>
        <p:blipFill>
          <a:blip r:embed="rId4">
            <a:alphaModFix/>
          </a:blip>
          <a:stretch>
            <a:fillRect/>
          </a:stretch>
        </p:blipFill>
        <p:spPr>
          <a:xfrm>
            <a:off x="1700975" y="1547165"/>
            <a:ext cx="5352979" cy="2987709"/>
          </a:xfrm>
          <a:prstGeom prst="rect">
            <a:avLst/>
          </a:prstGeom>
          <a:noFill/>
          <a:ln>
            <a:noFill/>
          </a:ln>
        </p:spPr>
      </p:pic>
      <p:sp>
        <p:nvSpPr>
          <p:cNvPr id="267" name="Google Shape;267;p43"/>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3" name="Google Shape;273;p44"/>
          <p:cNvPicPr preferRelativeResize="0"/>
          <p:nvPr/>
        </p:nvPicPr>
        <p:blipFill>
          <a:blip r:embed="rId4">
            <a:alphaModFix/>
          </a:blip>
          <a:stretch>
            <a:fillRect/>
          </a:stretch>
        </p:blipFill>
        <p:spPr>
          <a:xfrm>
            <a:off x="2126700" y="1367115"/>
            <a:ext cx="4890596" cy="2987709"/>
          </a:xfrm>
          <a:prstGeom prst="rect">
            <a:avLst/>
          </a:prstGeom>
          <a:noFill/>
          <a:ln>
            <a:noFill/>
          </a:ln>
        </p:spPr>
      </p:pic>
      <p:sp>
        <p:nvSpPr>
          <p:cNvPr id="274" name="Google Shape;274;p4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0" name="Google Shape;280;p45"/>
          <p:cNvSpPr txBox="1"/>
          <p:nvPr/>
        </p:nvSpPr>
        <p:spPr>
          <a:xfrm>
            <a:off x="911675" y="3981767"/>
            <a:ext cx="7351200" cy="98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latin typeface="Helvetica Neue"/>
                <a:ea typeface="Helvetica Neue"/>
                <a:cs typeface="Helvetica Neue"/>
                <a:sym typeface="Helvetica Neue"/>
              </a:rPr>
              <a:t>Github </a:t>
            </a:r>
            <a:r>
              <a:rPr lang="en-GB" sz="1600">
                <a:solidFill>
                  <a:schemeClr val="dk1"/>
                </a:solidFill>
                <a:latin typeface="Helvetica Neue"/>
                <a:ea typeface="Helvetica Neue"/>
                <a:cs typeface="Helvetica Neue"/>
                <a:sym typeface="Helvetica Neue"/>
              </a:rPr>
              <a:t>pedirá </a:t>
            </a:r>
            <a:r>
              <a:rPr lang="en-GB" sz="1600">
                <a:latin typeface="Helvetica Neue"/>
                <a:ea typeface="Helvetica Neue"/>
                <a:cs typeface="Helvetica Neue"/>
                <a:sym typeface="Helvetica Neue"/>
              </a:rPr>
              <a:t>que verifiques tu email. Al abrir el mail, verás que dice</a:t>
            </a:r>
            <a:endParaRPr sz="1600">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i="1" lang="en-GB" sz="1600">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1600">
                <a:solidFill>
                  <a:schemeClr val="dk1"/>
                </a:solidFill>
                <a:highlight>
                  <a:srgbClr val="FFFFFF"/>
                </a:highlight>
                <a:latin typeface="Helvetica Neue"/>
                <a:ea typeface="Helvetica Neue"/>
                <a:cs typeface="Helvetica Neue"/>
                <a:sym typeface="Helvetica Neue"/>
              </a:rPr>
              <a:t>Y una dirección de email, a la que harás clic.</a:t>
            </a:r>
            <a:endParaRPr sz="16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p:txBody>
      </p:sp>
      <p:pic>
        <p:nvPicPr>
          <p:cNvPr id="281" name="Google Shape;281;p45"/>
          <p:cNvPicPr preferRelativeResize="0"/>
          <p:nvPr/>
        </p:nvPicPr>
        <p:blipFill>
          <a:blip r:embed="rId4">
            <a:alphaModFix/>
          </a:blip>
          <a:stretch>
            <a:fillRect/>
          </a:stretch>
        </p:blipFill>
        <p:spPr>
          <a:xfrm>
            <a:off x="1077400" y="1643450"/>
            <a:ext cx="7279726" cy="2210700"/>
          </a:xfrm>
          <a:prstGeom prst="rect">
            <a:avLst/>
          </a:prstGeom>
          <a:noFill/>
          <a:ln>
            <a:noFill/>
          </a:ln>
        </p:spPr>
      </p:pic>
      <p:sp>
        <p:nvSpPr>
          <p:cNvPr id="282" name="Google Shape;282;p45"/>
          <p:cNvSpPr/>
          <p:nvPr/>
        </p:nvSpPr>
        <p:spPr>
          <a:xfrm>
            <a:off x="5309875" y="2918300"/>
            <a:ext cx="2620200" cy="330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tuemail@email.com</a:t>
            </a:r>
            <a:endParaRPr/>
          </a:p>
        </p:txBody>
      </p:sp>
      <p:sp>
        <p:nvSpPr>
          <p:cNvPr id="283" name="Google Shape;283;p4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8"/>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12" name="Google Shape;112;p28"/>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13" name="Google Shape;113;p28"/>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9" name="Google Shape;289;p46"/>
          <p:cNvPicPr preferRelativeResize="0"/>
          <p:nvPr/>
        </p:nvPicPr>
        <p:blipFill>
          <a:blip r:embed="rId4">
            <a:alphaModFix/>
          </a:blip>
          <a:stretch>
            <a:fillRect/>
          </a:stretch>
        </p:blipFill>
        <p:spPr>
          <a:xfrm>
            <a:off x="1535075" y="1505690"/>
            <a:ext cx="5734050" cy="2600325"/>
          </a:xfrm>
          <a:prstGeom prst="rect">
            <a:avLst/>
          </a:prstGeom>
          <a:noFill/>
          <a:ln>
            <a:noFill/>
          </a:ln>
        </p:spPr>
      </p:pic>
      <p:sp>
        <p:nvSpPr>
          <p:cNvPr id="290" name="Google Shape;290;p4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4" name="Shape 294"/>
        <p:cNvGrpSpPr/>
        <p:nvPr/>
      </p:nvGrpSpPr>
      <p:grpSpPr>
        <a:xfrm>
          <a:off x="0" y="0"/>
          <a:ext cx="0" cy="0"/>
          <a:chOff x="0" y="0"/>
          <a:chExt cx="0" cy="0"/>
        </a:xfrm>
      </p:grpSpPr>
      <p:pic>
        <p:nvPicPr>
          <p:cNvPr id="295" name="Google Shape;295;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6" name="Google Shape;296;p4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297" name="Google Shape;297;p47"/>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3" name="Google Shape;303;p48"/>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UN REPOSITORIO</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04" name="Google Shape;304;p48"/>
          <p:cNvSpPr txBox="1"/>
          <p:nvPr/>
        </p:nvSpPr>
        <p:spPr>
          <a:xfrm>
            <a:off x="5517275" y="1573525"/>
            <a:ext cx="3237300" cy="29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Helvetica Neue"/>
                <a:ea typeface="Helvetica Neue"/>
                <a:cs typeface="Helvetica Neue"/>
                <a:sym typeface="Helvetica Neue"/>
              </a:rPr>
              <a:t>Luego de hacer clic en el enlace de verificación, aparecerá una pantalla así, que indica que tu e-mail ha sido verificado, y </a:t>
            </a:r>
            <a:r>
              <a:rPr b="1" lang="en-GB" sz="1600">
                <a:latin typeface="Helvetica Neue"/>
                <a:ea typeface="Helvetica Neue"/>
                <a:cs typeface="Helvetica Neue"/>
                <a:sym typeface="Helvetica Neue"/>
              </a:rPr>
              <a:t>permite que hagas tu primer repositorio.</a:t>
            </a:r>
            <a:endParaRPr b="1" sz="16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1600">
                <a:latin typeface="Helvetica Neue"/>
                <a:ea typeface="Helvetica Neue"/>
                <a:cs typeface="Helvetica Neue"/>
                <a:sym typeface="Helvetica Neue"/>
              </a:rPr>
              <a:t>Por ejemplo, podría ser llamado </a:t>
            </a:r>
            <a:r>
              <a:rPr b="1" lang="en-GB" sz="1600">
                <a:latin typeface="Helvetica Neue"/>
                <a:ea typeface="Helvetica Neue"/>
                <a:cs typeface="Helvetica Neue"/>
                <a:sym typeface="Helvetica Neue"/>
              </a:rPr>
              <a:t>“</a:t>
            </a:r>
            <a:r>
              <a:rPr b="1" lang="en-GB" sz="1600">
                <a:latin typeface="Helvetica Neue"/>
                <a:ea typeface="Helvetica Neue"/>
                <a:cs typeface="Helvetica Neue"/>
                <a:sym typeface="Helvetica Neue"/>
              </a:rPr>
              <a:t>mi_repositorio</a:t>
            </a:r>
            <a:r>
              <a:rPr b="1" lang="en-GB" sz="1600">
                <a:latin typeface="Helvetica Neue"/>
                <a:ea typeface="Helvetica Neue"/>
                <a:cs typeface="Helvetica Neue"/>
                <a:sym typeface="Helvetica Neue"/>
              </a:rPr>
              <a:t>”</a:t>
            </a:r>
            <a:r>
              <a:rPr lang="en-GB" sz="1600">
                <a:latin typeface="Helvetica Neue"/>
                <a:ea typeface="Helvetica Neue"/>
                <a:cs typeface="Helvetica Neue"/>
                <a:sym typeface="Helvetica Neue"/>
              </a:rPr>
              <a:t>, para que pruebes con los archivos que trabajaste en el desafío de GIT.</a:t>
            </a:r>
            <a:endParaRPr sz="16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p:txBody>
      </p:sp>
      <p:pic>
        <p:nvPicPr>
          <p:cNvPr id="305" name="Google Shape;305;p48"/>
          <p:cNvPicPr preferRelativeResize="0"/>
          <p:nvPr/>
        </p:nvPicPr>
        <p:blipFill>
          <a:blip r:embed="rId4">
            <a:alphaModFix/>
          </a:blip>
          <a:stretch>
            <a:fillRect/>
          </a:stretch>
        </p:blipFill>
        <p:spPr>
          <a:xfrm>
            <a:off x="152400" y="1519515"/>
            <a:ext cx="5212475" cy="3195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1" name="Google Shape;311;p49"/>
          <p:cNvSpPr txBox="1"/>
          <p:nvPr/>
        </p:nvSpPr>
        <p:spPr>
          <a:xfrm>
            <a:off x="5517275" y="1573525"/>
            <a:ext cx="3237300" cy="29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Helvetica Neue"/>
                <a:ea typeface="Helvetica Neue"/>
                <a:cs typeface="Helvetica Neue"/>
                <a:sym typeface="Helvetica Neue"/>
              </a:rPr>
              <a:t>Elegimos </a:t>
            </a:r>
            <a:r>
              <a:rPr b="1" lang="en-GB" sz="1600">
                <a:latin typeface="Helvetica Neue"/>
                <a:ea typeface="Helvetica Neue"/>
                <a:cs typeface="Helvetica Neue"/>
                <a:sym typeface="Helvetica Neue"/>
              </a:rPr>
              <a:t>“público”</a:t>
            </a:r>
            <a:r>
              <a:rPr lang="en-GB" sz="1600">
                <a:latin typeface="Helvetica Neue"/>
                <a:ea typeface="Helvetica Neue"/>
                <a:cs typeface="Helvetica Neue"/>
                <a:sym typeface="Helvetica Neue"/>
              </a:rPr>
              <a:t> o </a:t>
            </a:r>
            <a:r>
              <a:rPr b="1" lang="en-GB" sz="1600">
                <a:latin typeface="Helvetica Neue"/>
                <a:ea typeface="Helvetica Neue"/>
                <a:cs typeface="Helvetica Neue"/>
                <a:sym typeface="Helvetica Neue"/>
              </a:rPr>
              <a:t>“privado”</a:t>
            </a:r>
            <a:r>
              <a:rPr lang="en-GB" sz="1600">
                <a:latin typeface="Helvetica Neue"/>
                <a:ea typeface="Helvetica Neue"/>
                <a:cs typeface="Helvetica Neue"/>
                <a:sym typeface="Helvetica Neue"/>
              </a:rPr>
              <a:t>. Si bien con privado limitamos el acceso a cualquier persona, no nos permitirá mostrar nuestro código como página web, por lo que elegimos </a:t>
            </a:r>
            <a:r>
              <a:rPr b="1" lang="en-GB" sz="1600">
                <a:latin typeface="Helvetica Neue"/>
                <a:ea typeface="Helvetica Neue"/>
                <a:cs typeface="Helvetica Neue"/>
                <a:sym typeface="Helvetica Neue"/>
              </a:rPr>
              <a:t>“</a:t>
            </a:r>
            <a:r>
              <a:rPr b="1" lang="en-GB" sz="1600">
                <a:latin typeface="Helvetica Neue"/>
                <a:ea typeface="Helvetica Neue"/>
                <a:cs typeface="Helvetica Neue"/>
                <a:sym typeface="Helvetica Neue"/>
              </a:rPr>
              <a:t>público</a:t>
            </a:r>
            <a:r>
              <a:rPr b="1" lang="en-GB" sz="1600">
                <a:latin typeface="Helvetica Neue"/>
                <a:ea typeface="Helvetica Neue"/>
                <a:cs typeface="Helvetica Neue"/>
                <a:sym typeface="Helvetica Neue"/>
              </a:rPr>
              <a:t>”</a:t>
            </a:r>
            <a:r>
              <a:rPr lang="en-GB" sz="1600">
                <a:latin typeface="Helvetica Neue"/>
                <a:ea typeface="Helvetica Neue"/>
                <a:cs typeface="Helvetica Neue"/>
                <a:sym typeface="Helvetica Neue"/>
              </a:rPr>
              <a:t>. Luego hacemos clic en </a:t>
            </a:r>
            <a:r>
              <a:rPr b="1" lang="en-GB" sz="1600">
                <a:latin typeface="Helvetica Neue"/>
                <a:ea typeface="Helvetica Neue"/>
                <a:cs typeface="Helvetica Neue"/>
                <a:sym typeface="Helvetica Neue"/>
              </a:rPr>
              <a:t>“create repository”</a:t>
            </a:r>
            <a:r>
              <a:rPr lang="en-GB" sz="1600">
                <a:latin typeface="Helvetica Neue"/>
                <a:ea typeface="Helvetica Neue"/>
                <a:cs typeface="Helvetica Neue"/>
                <a:sym typeface="Helvetica Neue"/>
              </a:rPr>
              <a:t>.</a:t>
            </a:r>
            <a:endParaRPr sz="16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p:txBody>
      </p:sp>
      <p:pic>
        <p:nvPicPr>
          <p:cNvPr id="312" name="Google Shape;312;p49"/>
          <p:cNvPicPr preferRelativeResize="0"/>
          <p:nvPr/>
        </p:nvPicPr>
        <p:blipFill>
          <a:blip r:embed="rId4">
            <a:alphaModFix/>
          </a:blip>
          <a:stretch>
            <a:fillRect/>
          </a:stretch>
        </p:blipFill>
        <p:spPr>
          <a:xfrm>
            <a:off x="791800" y="1518715"/>
            <a:ext cx="4725472" cy="3471584"/>
          </a:xfrm>
          <a:prstGeom prst="rect">
            <a:avLst/>
          </a:prstGeom>
          <a:noFill/>
          <a:ln>
            <a:noFill/>
          </a:ln>
        </p:spPr>
      </p:pic>
      <p:sp>
        <p:nvSpPr>
          <p:cNvPr id="313" name="Google Shape;313;p49"/>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UN REPOSITORIO</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b="1" sz="1600">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577550" y="152800"/>
            <a:ext cx="7988911" cy="4837900"/>
          </a:xfrm>
          <a:prstGeom prst="rect">
            <a:avLst/>
          </a:prstGeom>
          <a:noFill/>
          <a:ln>
            <a:noFill/>
          </a:ln>
        </p:spPr>
      </p:pic>
      <p:pic>
        <p:nvPicPr>
          <p:cNvPr id="319" name="Google Shape;319;p5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3" name="Shape 323"/>
        <p:cNvGrpSpPr/>
        <p:nvPr/>
      </p:nvGrpSpPr>
      <p:grpSpPr>
        <a:xfrm>
          <a:off x="0" y="0"/>
          <a:ext cx="0" cy="0"/>
          <a:chOff x="0" y="0"/>
          <a:chExt cx="0" cy="0"/>
        </a:xfrm>
      </p:grpSpPr>
      <p:pic>
        <p:nvPicPr>
          <p:cNvPr id="324" name="Google Shape;324;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25" name="Google Shape;325;p5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326" name="Google Shape;326;p51"/>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2" name="Google Shape;332;p52"/>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VAMOS A SUBIR NUESTRO REPOSITORIO</a:t>
            </a:r>
            <a:endParaRPr i="1" sz="3800">
              <a:solidFill>
                <a:schemeClr val="dk1"/>
              </a:solidFill>
              <a:latin typeface="Anton"/>
              <a:ea typeface="Anton"/>
              <a:cs typeface="Anton"/>
              <a:sym typeface="Anton"/>
            </a:endParaRPr>
          </a:p>
        </p:txBody>
      </p:sp>
      <p:sp>
        <p:nvSpPr>
          <p:cNvPr id="333" name="Google Shape;333;p52"/>
          <p:cNvSpPr txBox="1"/>
          <p:nvPr/>
        </p:nvSpPr>
        <p:spPr>
          <a:xfrm>
            <a:off x="860475" y="1483625"/>
            <a:ext cx="73422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Helvetica Neue"/>
                <a:ea typeface="Helvetica Neue"/>
                <a:cs typeface="Helvetica Neue"/>
                <a:sym typeface="Helvetica Neue"/>
              </a:rPr>
              <a:t>Vamos a nuestra terminal, y nos ubicamos en el proyecto creado en la clase pasada. Copiaremos las siguientes líneas para realizar el “push” de los archivos a nuestro servidor en GitHub.</a:t>
            </a:r>
            <a:endParaRPr sz="1800">
              <a:latin typeface="Helvetica Neue"/>
              <a:ea typeface="Helvetica Neue"/>
              <a:cs typeface="Helvetica Neue"/>
              <a:sym typeface="Helvetica Neue"/>
            </a:endParaRPr>
          </a:p>
        </p:txBody>
      </p:sp>
      <p:graphicFrame>
        <p:nvGraphicFramePr>
          <p:cNvPr id="334" name="Google Shape;334;p52"/>
          <p:cNvGraphicFramePr/>
          <p:nvPr/>
        </p:nvGraphicFramePr>
        <p:xfrm>
          <a:off x="686613" y="2772125"/>
          <a:ext cx="3000000" cy="3000000"/>
        </p:xfrm>
        <a:graphic>
          <a:graphicData uri="http://schemas.openxmlformats.org/drawingml/2006/table">
            <a:tbl>
              <a:tblPr>
                <a:noFill/>
                <a:tableStyleId>{AA0E2710-F085-4DC1-8588-60B59AE2BB9D}</a:tableStyleId>
              </a:tblPr>
              <a:tblGrid>
                <a:gridCol w="7856400"/>
              </a:tblGrid>
              <a:tr h="1507100">
                <a:tc>
                  <a:txBody>
                    <a:bodyPr/>
                    <a:lstStyle/>
                    <a:p>
                      <a:pPr indent="0" lvl="0" marL="0" rtl="0" algn="l">
                        <a:spcBef>
                          <a:spcPts val="0"/>
                        </a:spcBef>
                        <a:spcAft>
                          <a:spcPts val="0"/>
                        </a:spcAft>
                        <a:buNone/>
                      </a:pPr>
                      <a:r>
                        <a:rPr lang="en-GB" sz="1600">
                          <a:solidFill>
                            <a:srgbClr val="666666"/>
                          </a:solidFill>
                          <a:highlight>
                            <a:schemeClr val="dk1"/>
                          </a:highlight>
                          <a:latin typeface="Didact Gothic"/>
                          <a:ea typeface="Didact Gothic"/>
                          <a:cs typeface="Didact Gothic"/>
                          <a:sym typeface="Didact Gothic"/>
                        </a:rPr>
                        <a:t>/* Paso 1: me ubico en mi repositorio */</a:t>
                      </a:r>
                      <a:endParaRPr sz="1600">
                        <a:solidFill>
                          <a:srgbClr val="666666"/>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00FF00"/>
                          </a:solidFill>
                          <a:highlight>
                            <a:schemeClr val="dk1"/>
                          </a:highlight>
                          <a:latin typeface="Didact Gothic"/>
                          <a:ea typeface="Didact Gothic"/>
                          <a:cs typeface="Didact Gothic"/>
                          <a:sym typeface="Didact Gothic"/>
                        </a:rPr>
                        <a:t>john@MyShopSolutions</a:t>
                      </a:r>
                      <a:r>
                        <a:rPr lang="en-GB" sz="1600">
                          <a:solidFill>
                            <a:srgbClr val="FF00FF"/>
                          </a:solidFill>
                          <a:highlight>
                            <a:schemeClr val="dk1"/>
                          </a:highlight>
                          <a:latin typeface="Didact Gothic"/>
                          <a:ea typeface="Didact Gothic"/>
                          <a:cs typeface="Didact Gothic"/>
                          <a:sym typeface="Didact Gothic"/>
                        </a:rPr>
                        <a:t> :~</a:t>
                      </a:r>
                      <a:r>
                        <a:rPr lang="en-GB" sz="1600">
                          <a:solidFill>
                            <a:srgbClr val="F3F3F3"/>
                          </a:solidFill>
                          <a:highlight>
                            <a:schemeClr val="dk1"/>
                          </a:highlight>
                          <a:latin typeface="Didact Gothic"/>
                          <a:ea typeface="Didact Gothic"/>
                          <a:cs typeface="Didact Gothic"/>
                          <a:sym typeface="Didact Gothic"/>
                        </a:rPr>
                        <a:t>$ cd Documents/Proyectos_Coder/mi_repositorio</a:t>
                      </a:r>
                      <a:endParaRPr sz="1800">
                        <a:solidFill>
                          <a:srgbClr val="F3F3F3"/>
                        </a:solidFill>
                        <a:highlight>
                          <a:srgbClr val="000000"/>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666666"/>
                          </a:solidFill>
                          <a:highlight>
                            <a:schemeClr val="dk1"/>
                          </a:highlight>
                          <a:latin typeface="Didact Gothic"/>
                          <a:ea typeface="Didact Gothic"/>
                          <a:cs typeface="Didact Gothic"/>
                          <a:sym typeface="Didact Gothic"/>
                        </a:rPr>
                        <a:t>/* Paso 2: indico cuál será mi nuevo repositorio remoto */</a:t>
                      </a:r>
                      <a:endParaRPr sz="1800">
                        <a:solidFill>
                          <a:srgbClr val="F3F3F3"/>
                        </a:solidFill>
                        <a:highlight>
                          <a:srgbClr val="000000"/>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00FF00"/>
                          </a:solidFill>
                          <a:highlight>
                            <a:schemeClr val="dk1"/>
                          </a:highlight>
                          <a:latin typeface="Didact Gothic"/>
                          <a:ea typeface="Didact Gothic"/>
                          <a:cs typeface="Didact Gothic"/>
                          <a:sym typeface="Didact Gothic"/>
                        </a:rPr>
                        <a:t>john@MyShopSolutions</a:t>
                      </a:r>
                      <a:r>
                        <a:rPr lang="en-GB" sz="1600">
                          <a:solidFill>
                            <a:srgbClr val="FF00FF"/>
                          </a:solidFill>
                          <a:highlight>
                            <a:schemeClr val="dk1"/>
                          </a:highlight>
                          <a:latin typeface="Didact Gothic"/>
                          <a:ea typeface="Didact Gothic"/>
                          <a:cs typeface="Didact Gothic"/>
                          <a:sym typeface="Didact Gothic"/>
                        </a:rPr>
                        <a:t>:~</a:t>
                      </a:r>
                      <a:r>
                        <a:rPr lang="en-GB" sz="1600">
                          <a:solidFill>
                            <a:srgbClr val="FFFF00"/>
                          </a:solidFill>
                          <a:highlight>
                            <a:schemeClr val="dk1"/>
                          </a:highlight>
                          <a:latin typeface="Didact Gothic"/>
                          <a:ea typeface="Didact Gothic"/>
                          <a:cs typeface="Didact Gothic"/>
                          <a:sym typeface="Didact Gothic"/>
                        </a:rPr>
                        <a:t>/Documents/Proyectos_Coder/mi_repositorio</a:t>
                      </a:r>
                      <a:r>
                        <a:rPr lang="en-GB" sz="1800">
                          <a:solidFill>
                            <a:srgbClr val="F3F3F3"/>
                          </a:solidFill>
                          <a:highlight>
                            <a:schemeClr val="dk1"/>
                          </a:highlight>
                          <a:latin typeface="Didact Gothic"/>
                          <a:ea typeface="Didact Gothic"/>
                          <a:cs typeface="Didact Gothic"/>
                          <a:sym typeface="Didact Gothic"/>
                        </a:rPr>
                        <a:t>$ git remote add origin https://github.com/miuser/mi_repositorio.git</a:t>
                      </a:r>
                      <a:endParaRPr sz="1800">
                        <a:solidFill>
                          <a:srgbClr val="F3F3F3"/>
                        </a:solidFill>
                        <a:highlight>
                          <a:schemeClr val="dk1"/>
                        </a:highlight>
                        <a:latin typeface="Didact Gothic"/>
                        <a:ea typeface="Didact Gothic"/>
                        <a:cs typeface="Didact Gothic"/>
                        <a:sym typeface="Didact Gothic"/>
                      </a:endParaRPr>
                    </a:p>
                  </a:txBody>
                  <a:tcPr marT="63500" marB="63500" marR="63500" marL="63500">
                    <a:solidFill>
                      <a:srgbClr val="000000"/>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aphicFrame>
        <p:nvGraphicFramePr>
          <p:cNvPr id="339" name="Google Shape;339;p53"/>
          <p:cNvGraphicFramePr/>
          <p:nvPr/>
        </p:nvGraphicFramePr>
        <p:xfrm>
          <a:off x="585700" y="1479850"/>
          <a:ext cx="3000000" cy="3000000"/>
        </p:xfrm>
        <a:graphic>
          <a:graphicData uri="http://schemas.openxmlformats.org/drawingml/2006/table">
            <a:tbl>
              <a:tblPr>
                <a:noFill/>
                <a:tableStyleId>{AA0E2710-F085-4DC1-8588-60B59AE2BB9D}</a:tableStyleId>
              </a:tblPr>
              <a:tblGrid>
                <a:gridCol w="8016350"/>
              </a:tblGrid>
              <a:tr h="3101475">
                <a:tc>
                  <a:txBody>
                    <a:bodyPr/>
                    <a:lstStyle/>
                    <a:p>
                      <a:pPr indent="0" lvl="0" marL="0" rtl="0" algn="l">
                        <a:spcBef>
                          <a:spcPts val="0"/>
                        </a:spcBef>
                        <a:spcAft>
                          <a:spcPts val="0"/>
                        </a:spcAft>
                        <a:buClr>
                          <a:schemeClr val="dk1"/>
                        </a:buClr>
                        <a:buSzPts val="1100"/>
                        <a:buFont typeface="Arial"/>
                        <a:buNone/>
                      </a:pPr>
                      <a:r>
                        <a:rPr lang="en-GB" sz="1500">
                          <a:solidFill>
                            <a:srgbClr val="666666"/>
                          </a:solidFill>
                          <a:highlight>
                            <a:schemeClr val="dk1"/>
                          </a:highlight>
                          <a:latin typeface="Didact Gothic"/>
                          <a:ea typeface="Didact Gothic"/>
                          <a:cs typeface="Didact Gothic"/>
                          <a:sym typeface="Didact Gothic"/>
                        </a:rPr>
                        <a:t>/* Paso 3: Pusheamos todos nuestros archivos al repositorio de github*/</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00FF00"/>
                          </a:solidFill>
                          <a:highlight>
                            <a:schemeClr val="dk1"/>
                          </a:highlight>
                          <a:latin typeface="Didact Gothic"/>
                          <a:ea typeface="Didact Gothic"/>
                          <a:cs typeface="Didact Gothic"/>
                          <a:sym typeface="Didact Gothic"/>
                        </a:rPr>
                        <a:t>john@MyShopSolutions</a:t>
                      </a:r>
                      <a:r>
                        <a:rPr lang="en-GB" sz="1500">
                          <a:solidFill>
                            <a:srgbClr val="FF00FF"/>
                          </a:solidFill>
                          <a:highlight>
                            <a:schemeClr val="dk1"/>
                          </a:highlight>
                          <a:latin typeface="Didact Gothic"/>
                          <a:ea typeface="Didact Gothic"/>
                          <a:cs typeface="Didact Gothic"/>
                          <a:sym typeface="Didact Gothic"/>
                        </a:rPr>
                        <a:t>:~</a:t>
                      </a:r>
                      <a:r>
                        <a:rPr lang="en-GB" sz="1500">
                          <a:solidFill>
                            <a:srgbClr val="FFFF00"/>
                          </a:solidFill>
                          <a:highlight>
                            <a:schemeClr val="dk1"/>
                          </a:highlight>
                          <a:latin typeface="Didact Gothic"/>
                          <a:ea typeface="Didact Gothic"/>
                          <a:cs typeface="Didact Gothic"/>
                          <a:sym typeface="Didact Gothic"/>
                        </a:rPr>
                        <a:t>/Documents/Proyectos_Coder/mi_repositorio</a:t>
                      </a:r>
                      <a:r>
                        <a:rPr lang="en-GB" sz="1500">
                          <a:solidFill>
                            <a:srgbClr val="F3F3F3"/>
                          </a:solidFill>
                          <a:highlight>
                            <a:schemeClr val="dk1"/>
                          </a:highlight>
                          <a:latin typeface="Didact Gothic"/>
                          <a:ea typeface="Didact Gothic"/>
                          <a:cs typeface="Didact Gothic"/>
                          <a:sym typeface="Didact Gothic"/>
                        </a:rPr>
                        <a:t>$ git push -u origin master</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Username for 'https://github.com': miuser </a:t>
                      </a:r>
                      <a:r>
                        <a:rPr lang="en-GB" sz="1500">
                          <a:solidFill>
                            <a:srgbClr val="999999"/>
                          </a:solidFill>
                          <a:highlight>
                            <a:schemeClr val="dk1"/>
                          </a:highlight>
                          <a:latin typeface="Didact Gothic"/>
                          <a:ea typeface="Didact Gothic"/>
                          <a:cs typeface="Didact Gothic"/>
                          <a:sym typeface="Didact Gothic"/>
                        </a:rPr>
                        <a:t>/* Pedirá el usuario de github */</a:t>
                      </a:r>
                      <a:endParaRPr sz="1500">
                        <a:solidFill>
                          <a:srgbClr val="999999"/>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Password for 'https://isaine@github.com': </a:t>
                      </a:r>
                      <a:r>
                        <a:rPr lang="en-GB" sz="1500">
                          <a:solidFill>
                            <a:srgbClr val="999999"/>
                          </a:solidFill>
                          <a:highlight>
                            <a:schemeClr val="dk1"/>
                          </a:highlight>
                          <a:latin typeface="Didact Gothic"/>
                          <a:ea typeface="Didact Gothic"/>
                          <a:cs typeface="Didact Gothic"/>
                          <a:sym typeface="Didact Gothic"/>
                        </a:rPr>
                        <a:t>/* Pedirá el la clave de github *//</a:t>
                      </a:r>
                      <a:endParaRPr sz="1500">
                        <a:solidFill>
                          <a:srgbClr val="999999"/>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Counting objects: 9,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Delta compression using up to 4 threads.</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Compressing objects: 100% (6/6),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Writing objects: 100% (9/9), 869 bytes | 217.00 KiB/s,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Total 9 (delta 2), reused 0 (delta 0)</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remote: Resolving deltas: 100% (2/2),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To https://github.com/miuser/mi_repositorio.git</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 * [new branch]  	master -&gt; master</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GB" sz="1500">
                          <a:solidFill>
                            <a:srgbClr val="F3F3F3"/>
                          </a:solidFill>
                          <a:highlight>
                            <a:schemeClr val="dk1"/>
                          </a:highlight>
                          <a:latin typeface="Didact Gothic"/>
                          <a:ea typeface="Didact Gothic"/>
                          <a:cs typeface="Didact Gothic"/>
                          <a:sym typeface="Didact Gothic"/>
                        </a:rPr>
                        <a:t>Branch 'master' set up to track remote branch 'master' from 'origin'.</a:t>
                      </a:r>
                      <a:endParaRPr sz="1500">
                        <a:solidFill>
                          <a:srgbClr val="F3F3F3"/>
                        </a:solidFill>
                        <a:highlight>
                          <a:schemeClr val="dk1"/>
                        </a:highlight>
                        <a:latin typeface="Didact Gothic"/>
                        <a:ea typeface="Didact Gothic"/>
                        <a:cs typeface="Didact Gothic"/>
                        <a:sym typeface="Didact Gothic"/>
                      </a:endParaRPr>
                    </a:p>
                  </a:txBody>
                  <a:tcPr marT="63500" marB="63500" marR="63500" marL="63500">
                    <a:solidFill>
                      <a:srgbClr val="000000"/>
                    </a:solidFill>
                  </a:tcPr>
                </a:tc>
              </a:tr>
            </a:tbl>
          </a:graphicData>
        </a:graphic>
      </p:graphicFrame>
      <p:pic>
        <p:nvPicPr>
          <p:cNvPr id="340" name="Google Shape;340;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1" name="Google Shape;341;p53"/>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VAMOS A SUBIR NUESTRO REPOSITORIO</a:t>
            </a:r>
            <a:endParaRPr i="1" sz="3800">
              <a:solidFill>
                <a:schemeClr val="dk1"/>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7" name="Google Shape;347;p54"/>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LOS ARCHIVOS YA EN GITHUB</a:t>
            </a:r>
            <a:endParaRPr i="1" sz="3800">
              <a:solidFill>
                <a:schemeClr val="dk1"/>
              </a:solidFill>
              <a:latin typeface="Anton"/>
              <a:ea typeface="Anton"/>
              <a:cs typeface="Anton"/>
              <a:sym typeface="Anton"/>
            </a:endParaRPr>
          </a:p>
        </p:txBody>
      </p:sp>
      <p:pic>
        <p:nvPicPr>
          <p:cNvPr id="348" name="Google Shape;348;p54"/>
          <p:cNvPicPr preferRelativeResize="0"/>
          <p:nvPr/>
        </p:nvPicPr>
        <p:blipFill>
          <a:blip r:embed="rId4">
            <a:alphaModFix/>
          </a:blip>
          <a:stretch>
            <a:fillRect/>
          </a:stretch>
        </p:blipFill>
        <p:spPr>
          <a:xfrm>
            <a:off x="871625" y="1519515"/>
            <a:ext cx="7400749" cy="2987710"/>
          </a:xfrm>
          <a:prstGeom prst="rect">
            <a:avLst/>
          </a:prstGeom>
          <a:noFill/>
          <a:ln>
            <a:noFill/>
          </a:ln>
        </p:spPr>
      </p:pic>
      <p:sp>
        <p:nvSpPr>
          <p:cNvPr id="349" name="Google Shape;349;p54"/>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3" name="Shape 353"/>
        <p:cNvGrpSpPr/>
        <p:nvPr/>
      </p:nvGrpSpPr>
      <p:grpSpPr>
        <a:xfrm>
          <a:off x="0" y="0"/>
          <a:ext cx="0" cy="0"/>
          <a:chOff x="0" y="0"/>
          <a:chExt cx="0" cy="0"/>
        </a:xfrm>
      </p:grpSpPr>
      <p:pic>
        <p:nvPicPr>
          <p:cNvPr id="354" name="Google Shape;354;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5" name="Google Shape;355;p5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356" name="Google Shape;356;p55"/>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9"/>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119" name="Google Shape;119;p29"/>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a:t>
            </a:r>
            <a:r>
              <a:rPr b="1" lang="en-GB" sz="2000">
                <a:solidFill>
                  <a:srgbClr val="121212"/>
                </a:solidFill>
                <a:latin typeface="Helvetica Neue"/>
                <a:ea typeface="Helvetica Neue"/>
                <a:cs typeface="Helvetica Neue"/>
                <a:sym typeface="Helvetica Neue"/>
              </a:rPr>
              <a:t>15</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a:ea typeface="Helvetica Neue"/>
                <a:cs typeface="Helvetica Neue"/>
                <a:sym typeface="Helvetica Neue"/>
              </a:rPr>
              <a:t> </a:t>
            </a:r>
            <a:r>
              <a:rPr lang="en-GB" sz="2000">
                <a:solidFill>
                  <a:srgbClr val="121212"/>
                </a:solidFill>
                <a:latin typeface="Helvetica Neue"/>
                <a:ea typeface="Helvetica Neue"/>
                <a:cs typeface="Helvetica Neue"/>
                <a:sym typeface="Helvetica Neue"/>
              </a:rPr>
              <a:t>DESARROLLO WEB</a:t>
            </a:r>
            <a:endParaRPr b="0" i="0" sz="1400" u="none" cap="none" strike="noStrike">
              <a:solidFill>
                <a:srgbClr val="121212"/>
              </a:solidFill>
              <a:latin typeface="Helvetica Neue"/>
              <a:ea typeface="Helvetica Neue"/>
              <a:cs typeface="Helvetica Neue"/>
              <a:sym typeface="Helvetica Neue"/>
            </a:endParaRPr>
          </a:p>
        </p:txBody>
      </p:sp>
      <p:sp>
        <p:nvSpPr>
          <p:cNvPr id="120" name="Google Shape;120;p29"/>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2" name="Google Shape;362;p56"/>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800">
                <a:solidFill>
                  <a:schemeClr val="dk1"/>
                </a:solidFill>
                <a:latin typeface="Anton"/>
                <a:ea typeface="Anton"/>
                <a:cs typeface="Anton"/>
                <a:sym typeface="Anton"/>
              </a:rPr>
              <a:t>MÁS PROPIEDADES DE </a:t>
            </a:r>
            <a:r>
              <a:rPr i="1" lang="en-GB" sz="3800">
                <a:solidFill>
                  <a:schemeClr val="dk1"/>
                </a:solidFill>
                <a:latin typeface="Anton"/>
                <a:ea typeface="Anton"/>
                <a:cs typeface="Anton"/>
                <a:sym typeface="Anton"/>
              </a:rPr>
              <a:t>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63" name="Google Shape;363;p56"/>
          <p:cNvSpPr txBox="1"/>
          <p:nvPr/>
        </p:nvSpPr>
        <p:spPr>
          <a:xfrm>
            <a:off x="929250" y="1472625"/>
            <a:ext cx="72855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C</a:t>
            </a:r>
            <a:r>
              <a:rPr lang="en-GB" sz="1800">
                <a:solidFill>
                  <a:schemeClr val="dk1"/>
                </a:solidFill>
                <a:latin typeface="Helvetica Neue"/>
                <a:ea typeface="Helvetica Neue"/>
                <a:cs typeface="Helvetica Neue"/>
                <a:sym typeface="Helvetica Neue"/>
              </a:rPr>
              <a:t>omo plataforma colaborativa, GitHub </a:t>
            </a:r>
            <a:r>
              <a:rPr b="1" lang="en-GB" sz="1800">
                <a:solidFill>
                  <a:schemeClr val="dk1"/>
                </a:solidFill>
                <a:latin typeface="Helvetica Neue"/>
                <a:ea typeface="Helvetica Neue"/>
                <a:cs typeface="Helvetica Neue"/>
                <a:sym typeface="Helvetica Neue"/>
              </a:rPr>
              <a:t>ofrece a sus usuarios una gran cantidad de funcionalidades para la gestión de proyectos</a:t>
            </a:r>
            <a:r>
              <a:rPr lang="en-GB" sz="1800">
                <a:solidFill>
                  <a:schemeClr val="dk1"/>
                </a:solidFill>
                <a:latin typeface="Helvetica Neue"/>
                <a:ea typeface="Helvetica Neue"/>
                <a:cs typeface="Helvetica Neue"/>
                <a:sym typeface="Helvetica Neue"/>
              </a:rPr>
              <a:t>, todas apoyadas por la comunidad. Por esta razón, a lo mejor dentro de un año tenga agregadas nuevas características que le permitan a los usuarios un mejor desenvolvimiento en el desarrollo de código.</a:t>
            </a:r>
            <a:endParaRPr sz="1800">
              <a:solidFill>
                <a:schemeClr val="dk1"/>
              </a:solidFill>
              <a:latin typeface="Helvetica Neue"/>
              <a:ea typeface="Helvetica Neue"/>
              <a:cs typeface="Helvetica Neue"/>
              <a:sym typeface="Helvetica Neue"/>
            </a:endParaRPr>
          </a:p>
        </p:txBody>
      </p:sp>
      <p:pic>
        <p:nvPicPr>
          <p:cNvPr id="364" name="Google Shape;364;p56"/>
          <p:cNvPicPr preferRelativeResize="0"/>
          <p:nvPr/>
        </p:nvPicPr>
        <p:blipFill>
          <a:blip r:embed="rId4">
            <a:alphaModFix/>
          </a:blip>
          <a:stretch>
            <a:fillRect/>
          </a:stretch>
        </p:blipFill>
        <p:spPr>
          <a:xfrm>
            <a:off x="617575" y="3785775"/>
            <a:ext cx="7502451" cy="78514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0" name="Google Shape;370;p57"/>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GITHUB PAGES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600">
              <a:solidFill>
                <a:schemeClr val="dk1"/>
              </a:solidFill>
              <a:latin typeface="Anton"/>
              <a:ea typeface="Anton"/>
              <a:cs typeface="Anton"/>
              <a:sym typeface="Anton"/>
            </a:endParaRPr>
          </a:p>
        </p:txBody>
      </p:sp>
      <p:cxnSp>
        <p:nvCxnSpPr>
          <p:cNvPr id="371" name="Google Shape;371;p57"/>
          <p:cNvCxnSpPr>
            <a:endCxn id="372" idx="2"/>
          </p:cNvCxnSpPr>
          <p:nvPr/>
        </p:nvCxnSpPr>
        <p:spPr>
          <a:xfrm>
            <a:off x="1215382" y="2470020"/>
            <a:ext cx="7080300" cy="34800"/>
          </a:xfrm>
          <a:prstGeom prst="straightConnector1">
            <a:avLst/>
          </a:prstGeom>
          <a:noFill/>
          <a:ln cap="flat" cmpd="sng" w="9525">
            <a:solidFill>
              <a:srgbClr val="3CEFAB"/>
            </a:solidFill>
            <a:prstDash val="solid"/>
            <a:round/>
            <a:headEnd len="sm" w="sm" type="none"/>
            <a:tailEnd len="sm" w="sm" type="none"/>
          </a:ln>
        </p:spPr>
      </p:cxnSp>
      <p:sp>
        <p:nvSpPr>
          <p:cNvPr id="373" name="Google Shape;373;p57"/>
          <p:cNvSpPr/>
          <p:nvPr/>
        </p:nvSpPr>
        <p:spPr>
          <a:xfrm>
            <a:off x="3250905"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4" name="Google Shape;374;p57"/>
          <p:cNvSpPr/>
          <p:nvPr/>
        </p:nvSpPr>
        <p:spPr>
          <a:xfrm>
            <a:off x="5813659"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5" name="Google Shape;375;p57"/>
          <p:cNvSpPr txBox="1"/>
          <p:nvPr/>
        </p:nvSpPr>
        <p:spPr>
          <a:xfrm>
            <a:off x="242375" y="305977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highlight>
                  <a:srgbClr val="FFFFFF"/>
                </a:highlight>
                <a:latin typeface="Helvetica Neue"/>
                <a:ea typeface="Helvetica Neue"/>
                <a:cs typeface="Helvetica Neue"/>
                <a:sym typeface="Helvetica Neue"/>
              </a:rPr>
              <a:t>Ve a los “Settings” de nuestro repositorio.</a:t>
            </a:r>
            <a:endParaRPr sz="1800">
              <a:highlight>
                <a:srgbClr val="FFFFFF"/>
              </a:highlight>
              <a:latin typeface="Helvetica Neue"/>
              <a:ea typeface="Helvetica Neue"/>
              <a:cs typeface="Helvetica Neue"/>
              <a:sym typeface="Helvetica Neue"/>
            </a:endParaRPr>
          </a:p>
        </p:txBody>
      </p:sp>
      <p:sp>
        <p:nvSpPr>
          <p:cNvPr id="376" name="Google Shape;376;p57"/>
          <p:cNvSpPr txBox="1"/>
          <p:nvPr/>
        </p:nvSpPr>
        <p:spPr>
          <a:xfrm>
            <a:off x="3389337" y="21650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a:ea typeface="Helvetica Neue"/>
                <a:cs typeface="Helvetica Neue"/>
                <a:sym typeface="Helvetica Neue"/>
              </a:rPr>
              <a:t>2</a:t>
            </a:r>
            <a:endParaRPr b="0" i="0" sz="2400" u="none" cap="none" strike="noStrike">
              <a:solidFill>
                <a:srgbClr val="000000"/>
              </a:solidFill>
              <a:latin typeface="Helvetica Neue"/>
              <a:ea typeface="Helvetica Neue"/>
              <a:cs typeface="Helvetica Neue"/>
              <a:sym typeface="Helvetica Neue"/>
            </a:endParaRPr>
          </a:p>
        </p:txBody>
      </p:sp>
      <p:sp>
        <p:nvSpPr>
          <p:cNvPr id="377" name="Google Shape;377;p57"/>
          <p:cNvSpPr txBox="1"/>
          <p:nvPr/>
        </p:nvSpPr>
        <p:spPr>
          <a:xfrm>
            <a:off x="5946407" y="21928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a:ea typeface="Helvetica Neue"/>
                <a:cs typeface="Helvetica Neue"/>
                <a:sym typeface="Helvetica Neue"/>
              </a:rPr>
              <a:t>3</a:t>
            </a:r>
            <a:endParaRPr b="0" i="0" sz="2400" u="none" cap="none" strike="noStrike">
              <a:solidFill>
                <a:srgbClr val="000000"/>
              </a:solidFill>
              <a:latin typeface="Helvetica Neue"/>
              <a:ea typeface="Helvetica Neue"/>
              <a:cs typeface="Helvetica Neue"/>
              <a:sym typeface="Helvetica Neue"/>
            </a:endParaRPr>
          </a:p>
        </p:txBody>
      </p:sp>
      <p:sp>
        <p:nvSpPr>
          <p:cNvPr id="378" name="Google Shape;378;p57"/>
          <p:cNvSpPr/>
          <p:nvPr/>
        </p:nvSpPr>
        <p:spPr>
          <a:xfrm>
            <a:off x="738580"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9" name="Google Shape;379;p57"/>
          <p:cNvSpPr txBox="1"/>
          <p:nvPr/>
        </p:nvSpPr>
        <p:spPr>
          <a:xfrm>
            <a:off x="891050" y="2162648"/>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1</a:t>
            </a:r>
            <a:endParaRPr b="0" i="0" sz="2400" u="none" cap="none" strike="noStrike">
              <a:solidFill>
                <a:srgbClr val="000000"/>
              </a:solidFill>
              <a:latin typeface="Helvetica Neue"/>
              <a:ea typeface="Helvetica Neue"/>
              <a:cs typeface="Helvetica Neue"/>
              <a:sym typeface="Helvetica Neue"/>
            </a:endParaRPr>
          </a:p>
        </p:txBody>
      </p:sp>
      <p:sp>
        <p:nvSpPr>
          <p:cNvPr id="380" name="Google Shape;380;p57"/>
          <p:cNvSpPr/>
          <p:nvPr/>
        </p:nvSpPr>
        <p:spPr>
          <a:xfrm>
            <a:off x="8027784"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2" name="Google Shape;372;p57"/>
          <p:cNvSpPr txBox="1"/>
          <p:nvPr/>
        </p:nvSpPr>
        <p:spPr>
          <a:xfrm>
            <a:off x="8160532" y="21928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4</a:t>
            </a:r>
            <a:endParaRPr b="0" i="0" sz="2400" u="none" cap="none" strike="noStrike">
              <a:solidFill>
                <a:srgbClr val="000000"/>
              </a:solidFill>
              <a:latin typeface="Helvetica Neue"/>
              <a:ea typeface="Helvetica Neue"/>
              <a:cs typeface="Helvetica Neue"/>
              <a:sym typeface="Helvetica Neue"/>
            </a:endParaRPr>
          </a:p>
        </p:txBody>
      </p:sp>
      <p:sp>
        <p:nvSpPr>
          <p:cNvPr id="381" name="Google Shape;381;p57"/>
          <p:cNvSpPr txBox="1"/>
          <p:nvPr/>
        </p:nvSpPr>
        <p:spPr>
          <a:xfrm>
            <a:off x="2754700" y="305977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highlight>
                  <a:srgbClr val="FFFFFF"/>
                </a:highlight>
                <a:latin typeface="Helvetica Neue"/>
                <a:ea typeface="Helvetica Neue"/>
                <a:cs typeface="Helvetica Neue"/>
                <a:sym typeface="Helvetica Neue"/>
              </a:rPr>
              <a:t>Activa tu GitHub page.</a:t>
            </a:r>
            <a:endParaRPr b="0" i="0" sz="1800" u="none" cap="none" strike="noStrike">
              <a:solidFill>
                <a:srgbClr val="000000"/>
              </a:solidFill>
              <a:latin typeface="Helvetica Neue"/>
              <a:ea typeface="Helvetica Neue"/>
              <a:cs typeface="Helvetica Neue"/>
              <a:sym typeface="Helvetica Neue"/>
            </a:endParaRPr>
          </a:p>
        </p:txBody>
      </p:sp>
      <p:sp>
        <p:nvSpPr>
          <p:cNvPr id="382" name="Google Shape;382;p57"/>
          <p:cNvSpPr txBox="1"/>
          <p:nvPr/>
        </p:nvSpPr>
        <p:spPr>
          <a:xfrm>
            <a:off x="5267025" y="3059775"/>
            <a:ext cx="1606500" cy="10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1800">
                <a:solidFill>
                  <a:schemeClr val="dk1"/>
                </a:solidFill>
                <a:latin typeface="Didact Gothic"/>
                <a:ea typeface="Didact Gothic"/>
                <a:cs typeface="Didact Gothic"/>
                <a:sym typeface="Didact Gothic"/>
              </a:rPr>
              <a:t>Selecciona qué rama quieres usar.</a:t>
            </a:r>
            <a:endParaRPr b="0" i="0" sz="1800" u="none" cap="none" strike="noStrike">
              <a:solidFill>
                <a:srgbClr val="000000"/>
              </a:solidFill>
              <a:latin typeface="Helvetica Neue"/>
              <a:ea typeface="Helvetica Neue"/>
              <a:cs typeface="Helvetica Neue"/>
              <a:sym typeface="Helvetica Neue"/>
            </a:endParaRPr>
          </a:p>
        </p:txBody>
      </p:sp>
      <p:sp>
        <p:nvSpPr>
          <p:cNvPr id="383" name="Google Shape;383;p57"/>
          <p:cNvSpPr txBox="1"/>
          <p:nvPr/>
        </p:nvSpPr>
        <p:spPr>
          <a:xfrm>
            <a:off x="7357925" y="305977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300">
                <a:highlight>
                  <a:srgbClr val="FFFFFF"/>
                </a:highlight>
                <a:latin typeface="Helvetica Neue"/>
                <a:ea typeface="Helvetica Neue"/>
                <a:cs typeface="Helvetica Neue"/>
                <a:sym typeface="Helvetica Neue"/>
              </a:rPr>
              <a:t>Guarda los cambios y GitHub cumplirá la función básica de cualquier otro Hosting.</a:t>
            </a:r>
            <a:endParaRPr b="0" i="0" sz="1300" u="none" cap="none" strike="noStrike">
              <a:solidFill>
                <a:srgbClr val="000000"/>
              </a:solidFill>
              <a:latin typeface="Helvetica Neue"/>
              <a:ea typeface="Helvetica Neue"/>
              <a:cs typeface="Helvetica Neue"/>
              <a:sym typeface="Helvetica Neue"/>
            </a:endParaRPr>
          </a:p>
        </p:txBody>
      </p:sp>
      <p:sp>
        <p:nvSpPr>
          <p:cNvPr id="384" name="Google Shape;384;p57"/>
          <p:cNvSpPr txBox="1"/>
          <p:nvPr/>
        </p:nvSpPr>
        <p:spPr>
          <a:xfrm>
            <a:off x="893100" y="4269250"/>
            <a:ext cx="73578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700">
                <a:solidFill>
                  <a:schemeClr val="dk1"/>
                </a:solidFill>
                <a:highlight>
                  <a:srgbClr val="E0FF00"/>
                </a:highlight>
                <a:latin typeface="Helvetica Neue"/>
                <a:ea typeface="Helvetica Neue"/>
                <a:cs typeface="Helvetica Neue"/>
                <a:sym typeface="Helvetica Neue"/>
              </a:rPr>
              <a:t>Importante: </a:t>
            </a:r>
            <a:r>
              <a:rPr lang="en-GB" sz="1700">
                <a:solidFill>
                  <a:schemeClr val="dk1"/>
                </a:solidFill>
                <a:highlight>
                  <a:srgbClr val="E0FF00"/>
                </a:highlight>
                <a:latin typeface="Helvetica Neue"/>
                <a:ea typeface="Helvetica Neue"/>
                <a:cs typeface="Helvetica Neue"/>
                <a:sym typeface="Helvetica Neue"/>
              </a:rPr>
              <a:t>e</a:t>
            </a:r>
            <a:r>
              <a:rPr lang="en-GB" sz="1700">
                <a:solidFill>
                  <a:schemeClr val="dk1"/>
                </a:solidFill>
                <a:highlight>
                  <a:srgbClr val="E0FF00"/>
                </a:highlight>
                <a:latin typeface="Helvetica Neue"/>
                <a:ea typeface="Helvetica Neue"/>
                <a:cs typeface="Helvetica Neue"/>
                <a:sym typeface="Helvetica Neue"/>
              </a:rPr>
              <a:t>l proyecto sólo debe ser de archivos estáticos</a:t>
            </a:r>
            <a:r>
              <a:rPr lang="en-GB" sz="1700">
                <a:solidFill>
                  <a:schemeClr val="dk1"/>
                </a:solidFill>
                <a:highlight>
                  <a:srgbClr val="E0FF00"/>
                </a:highlight>
                <a:latin typeface="Helvetica Neue"/>
                <a:ea typeface="Helvetica Neue"/>
                <a:cs typeface="Helvetica Neue"/>
                <a:sym typeface="Helvetica Neue"/>
              </a:rPr>
              <a:t>, ningún archivo que requiera de BackEnd especial.</a:t>
            </a:r>
            <a:endParaRPr sz="1300">
              <a:highlight>
                <a:srgbClr val="E0FF00"/>
              </a:highlight>
              <a:latin typeface="Helvetica Neue"/>
              <a:ea typeface="Helvetica Neue"/>
              <a:cs typeface="Helvetica Neue"/>
              <a:sym typeface="Helvetica Neue"/>
            </a:endParaRPr>
          </a:p>
        </p:txBody>
      </p:sp>
      <p:sp>
        <p:nvSpPr>
          <p:cNvPr id="385" name="Google Shape;385;p57"/>
          <p:cNvSpPr txBox="1"/>
          <p:nvPr/>
        </p:nvSpPr>
        <p:spPr>
          <a:xfrm>
            <a:off x="0" y="1411038"/>
            <a:ext cx="9144000" cy="56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GitHub te permite </a:t>
            </a:r>
            <a:r>
              <a:rPr b="1" lang="en-GB" sz="1800">
                <a:solidFill>
                  <a:schemeClr val="dk1"/>
                </a:solidFill>
                <a:latin typeface="Helvetica Neue"/>
                <a:ea typeface="Helvetica Neue"/>
                <a:cs typeface="Helvetica Neue"/>
                <a:sym typeface="Helvetica Neue"/>
              </a:rPr>
              <a:t>publicar tus proyectos online</a:t>
            </a:r>
            <a:r>
              <a:rPr lang="en-GB" sz="1800">
                <a:solidFill>
                  <a:schemeClr val="dk1"/>
                </a:solidFill>
                <a:latin typeface="Helvetica Neue"/>
                <a:ea typeface="Helvetica Neue"/>
                <a:cs typeface="Helvetica Neue"/>
                <a:sym typeface="Helvetica Neue"/>
              </a:rPr>
              <a:t>. Para generar una GitHub page debes: </a:t>
            </a:r>
            <a:endParaRPr>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8"/>
          <p:cNvPicPr preferRelativeResize="0"/>
          <p:nvPr/>
        </p:nvPicPr>
        <p:blipFill>
          <a:blip r:embed="rId3">
            <a:alphaModFix/>
          </a:blip>
          <a:stretch>
            <a:fillRect/>
          </a:stretch>
        </p:blipFill>
        <p:spPr>
          <a:xfrm>
            <a:off x="0" y="0"/>
            <a:ext cx="8428177" cy="5143499"/>
          </a:xfrm>
          <a:prstGeom prst="rect">
            <a:avLst/>
          </a:prstGeom>
          <a:noFill/>
          <a:ln>
            <a:noFill/>
          </a:ln>
        </p:spPr>
      </p:pic>
      <p:pic>
        <p:nvPicPr>
          <p:cNvPr id="391" name="Google Shape;391;p5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7" name="Google Shape;397;p59"/>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GITHUB PAGES</a:t>
            </a:r>
            <a:endParaRPr i="1" sz="3800">
              <a:solidFill>
                <a:schemeClr val="dk1"/>
              </a:solidFill>
              <a:latin typeface="Anton"/>
              <a:ea typeface="Anton"/>
              <a:cs typeface="Anton"/>
              <a:sym typeface="Anton"/>
            </a:endParaRPr>
          </a:p>
          <a:p>
            <a:pPr indent="0" lvl="0" marL="0" rtl="0" algn="ctr">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98" name="Google Shape;398;p59"/>
          <p:cNvSpPr txBox="1"/>
          <p:nvPr/>
        </p:nvSpPr>
        <p:spPr>
          <a:xfrm>
            <a:off x="6288900" y="881950"/>
            <a:ext cx="2563500" cy="36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Se </a:t>
            </a:r>
            <a:r>
              <a:rPr lang="en-GB" sz="1800">
                <a:latin typeface="Helvetica Neue"/>
                <a:ea typeface="Helvetica Neue"/>
                <a:cs typeface="Helvetica Neue"/>
                <a:sym typeface="Helvetica Neue"/>
              </a:rPr>
              <a:t>auto recarga</a:t>
            </a:r>
            <a:r>
              <a:rPr lang="en-GB" sz="1800">
                <a:latin typeface="Helvetica Neue"/>
                <a:ea typeface="Helvetica Neue"/>
                <a:cs typeface="Helvetica Neue"/>
                <a:sym typeface="Helvetica Neue"/>
              </a:rPr>
              <a:t> la página, y a continuación haz scroll nuevamente hasta “GitHub Pages”.</a:t>
            </a:r>
            <a:endParaRPr sz="1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sz="1800">
                <a:latin typeface="Helvetica Neue"/>
                <a:ea typeface="Helvetica Neue"/>
                <a:cs typeface="Helvetica Neue"/>
                <a:sym typeface="Helvetica Neue"/>
              </a:rPr>
              <a:t>¡Encontrarás la dirección web para poder acceder a tu sitio!</a:t>
            </a:r>
            <a:endParaRPr b="1" sz="1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8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800">
              <a:latin typeface="Didact Gothic"/>
              <a:ea typeface="Didact Gothic"/>
              <a:cs typeface="Didact Gothic"/>
              <a:sym typeface="Didact Gothic"/>
            </a:endParaRPr>
          </a:p>
        </p:txBody>
      </p:sp>
      <p:pic>
        <p:nvPicPr>
          <p:cNvPr id="399" name="Google Shape;399;p59"/>
          <p:cNvPicPr preferRelativeResize="0"/>
          <p:nvPr/>
        </p:nvPicPr>
        <p:blipFill>
          <a:blip r:embed="rId4">
            <a:alphaModFix/>
          </a:blip>
          <a:stretch>
            <a:fillRect/>
          </a:stretch>
        </p:blipFill>
        <p:spPr>
          <a:xfrm>
            <a:off x="221725" y="1367115"/>
            <a:ext cx="5984100" cy="2968491"/>
          </a:xfrm>
          <a:prstGeom prst="rect">
            <a:avLst/>
          </a:prstGeom>
          <a:noFill/>
          <a:ln>
            <a:noFill/>
          </a:ln>
        </p:spPr>
      </p:pic>
      <p:sp>
        <p:nvSpPr>
          <p:cNvPr id="400" name="Google Shape;400;p59"/>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0"/>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REPOSITORIO EN </a:t>
            </a:r>
            <a:r>
              <a:rPr i="1" lang="en-GB" sz="4000">
                <a:latin typeface="Anton"/>
                <a:ea typeface="Anton"/>
                <a:cs typeface="Anton"/>
                <a:sym typeface="Anton"/>
              </a:rPr>
              <a:t>GITHUB</a:t>
            </a:r>
            <a:endParaRPr b="0" i="1" sz="4000" u="none" cap="none" strike="noStrike">
              <a:solidFill>
                <a:srgbClr val="000000"/>
              </a:solidFill>
              <a:latin typeface="Anton"/>
              <a:ea typeface="Anton"/>
              <a:cs typeface="Anton"/>
              <a:sym typeface="Anton"/>
            </a:endParaRPr>
          </a:p>
        </p:txBody>
      </p:sp>
      <p:sp>
        <p:nvSpPr>
          <p:cNvPr id="406" name="Google Shape;406;p60"/>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a:ea typeface="Helvetica Neue"/>
                <a:cs typeface="Helvetica Neue"/>
                <a:sym typeface="Helvetica Neue"/>
              </a:rPr>
              <a:t>Crea un repositorio en GitHub.</a:t>
            </a:r>
            <a:endParaRPr b="0" i="0" sz="14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a:ea typeface="Helvetica Neue"/>
              <a:cs typeface="Helvetica Neue"/>
              <a:sym typeface="Helvetica Neue"/>
            </a:endParaRPr>
          </a:p>
        </p:txBody>
      </p:sp>
      <p:pic>
        <p:nvPicPr>
          <p:cNvPr id="407" name="Google Shape;407;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8" name="Google Shape;408;p60"/>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aphicFrame>
        <p:nvGraphicFramePr>
          <p:cNvPr id="413" name="Google Shape;413;p61"/>
          <p:cNvGraphicFramePr/>
          <p:nvPr/>
        </p:nvGraphicFramePr>
        <p:xfrm>
          <a:off x="153263" y="344100"/>
          <a:ext cx="3000000" cy="3000000"/>
        </p:xfrm>
        <a:graphic>
          <a:graphicData uri="http://schemas.openxmlformats.org/drawingml/2006/table">
            <a:tbl>
              <a:tblPr>
                <a:noFill/>
                <a:tableStyleId>{A57FF61E-36FE-4C9F-97A3-16CC07BC65F8}</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a:t>
                      </a:r>
                      <a:r>
                        <a:rPr b="1" lang="en-GB" sz="1600" u="none" cap="none" strike="noStrike">
                          <a:latin typeface="Helvetica Neue"/>
                          <a:ea typeface="Helvetica Neue"/>
                          <a:cs typeface="Helvetica Neue"/>
                          <a:sym typeface="Helvetica Neue"/>
                        </a:rPr>
                        <a:t>o:</a:t>
                      </a:r>
                      <a:r>
                        <a:rPr b="1" lang="en-GB" sz="1600" u="none" cap="none" strike="noStrike">
                          <a:latin typeface="Helvetica Neue"/>
                          <a:ea typeface="Helvetica Neue"/>
                          <a:cs typeface="Helvetica Neue"/>
                          <a:sym typeface="Helvetica Neue"/>
                        </a:rPr>
                        <a:t> </a:t>
                      </a:r>
                      <a:r>
                        <a:rPr lang="en-GB" sz="1600" u="none" cap="none" strike="noStrike">
                          <a:latin typeface="Helvetica Neue"/>
                          <a:ea typeface="Helvetica Neue"/>
                          <a:cs typeface="Helvetica Neue"/>
                          <a:sym typeface="Helvetica Neue"/>
                        </a:rPr>
                        <a:t>l</a:t>
                      </a:r>
                      <a:r>
                        <a:rPr lang="en-GB" sz="1600">
                          <a:solidFill>
                            <a:schemeClr val="dk1"/>
                          </a:solidFill>
                          <a:latin typeface="Helvetica Neue"/>
                          <a:ea typeface="Helvetica Neue"/>
                          <a:cs typeface="Helvetica Neue"/>
                          <a:sym typeface="Helvetica Neue"/>
                        </a:rPr>
                        <a:t>ink al repositorio de GitHub</a:t>
                      </a:r>
                      <a:r>
                        <a:rPr lang="en-GB" sz="1600" u="none" cap="none" strike="noStrike">
                          <a:solidFill>
                            <a:schemeClr val="dk1"/>
                          </a:solidFill>
                          <a:latin typeface="Helvetica Neue"/>
                          <a:ea typeface="Helvetica Neue"/>
                          <a:cs typeface="Helvetica Neue"/>
                          <a:sym typeface="Helvetica Neue"/>
                        </a:rPr>
                        <a:t>. </a:t>
                      </a:r>
                      <a:r>
                        <a:rPr lang="en-GB" sz="1600">
                          <a:solidFill>
                            <a:schemeClr val="dk1"/>
                          </a:solidFill>
                          <a:latin typeface="Helvetica Neue"/>
                          <a:ea typeface="Helvetica Neue"/>
                          <a:cs typeface="Helvetica Neue"/>
                          <a:sym typeface="Helvetica Neue"/>
                        </a:rPr>
                        <a:t>Debe </a:t>
                      </a:r>
                      <a:r>
                        <a:rPr lang="en-GB" sz="1600" u="none" cap="none" strike="noStrike">
                          <a:solidFill>
                            <a:schemeClr val="dk1"/>
                          </a:solidFill>
                          <a:latin typeface="Helvetica Neue"/>
                          <a:ea typeface="Helvetica Neue"/>
                          <a:cs typeface="Helvetica Neue"/>
                          <a:sym typeface="Helvetica Neue"/>
                        </a:rPr>
                        <a:t>tener el nombre</a:t>
                      </a:r>
                      <a:r>
                        <a:rPr lang="en-GB" sz="1600">
                          <a:solidFill>
                            <a:schemeClr val="dk1"/>
                          </a:solidFill>
                          <a:latin typeface="Helvetica Neue"/>
                          <a:ea typeface="Helvetica Neue"/>
                          <a:cs typeface="Helvetica Neue"/>
                          <a:sym typeface="Helvetica Neue"/>
                        </a:rPr>
                        <a:t> </a:t>
                      </a:r>
                      <a:r>
                        <a:rPr lang="en-GB" sz="1600" u="none" cap="none" strike="noStrike">
                          <a:solidFill>
                            <a:schemeClr val="dk1"/>
                          </a:solidFill>
                          <a:highlight>
                            <a:srgbClr val="A6FFCA"/>
                          </a:highlight>
                          <a:latin typeface="Helvetica Neue"/>
                          <a:ea typeface="Helvetica Neue"/>
                          <a:cs typeface="Helvetica Neue"/>
                          <a:sym typeface="Helvetica Neue"/>
                        </a:rPr>
                        <a:t>“Idea+Apellido”</a:t>
                      </a:r>
                      <a:r>
                        <a:rPr lang="en-GB" sz="1600" u="none" cap="none" strike="noStrike">
                          <a:solidFill>
                            <a:schemeClr val="dk1"/>
                          </a:solidFill>
                          <a:latin typeface="Helvetica Neue"/>
                          <a:ea typeface="Helvetica Neue"/>
                          <a:cs typeface="Helvetica Neue"/>
                          <a:sym typeface="Helvetica Neue"/>
                        </a:rPr>
                        <a:t>. </a:t>
                      </a:r>
                      <a:endParaRPr sz="16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u="none" cap="none" strike="noStrike">
                          <a:latin typeface="Helvetica Neue"/>
                          <a:ea typeface="Helvetica Neue"/>
                          <a:cs typeface="Helvetica Neue"/>
                          <a:sym typeface="Helvetica Neue"/>
                        </a:rPr>
                        <a:t>u</a:t>
                      </a:r>
                      <a:r>
                        <a:rPr lang="en-GB" sz="1600">
                          <a:latin typeface="Helvetica Neue"/>
                          <a:ea typeface="Helvetica Neue"/>
                          <a:cs typeface="Helvetica Neue"/>
                          <a:sym typeface="Helvetica Neue"/>
                        </a:rPr>
                        <a:t>tilizar la consola para subir tu repositorio.</a:t>
                      </a:r>
                      <a:r>
                        <a:rPr lang="en-GB" sz="1600">
                          <a:latin typeface="Helvetica Neue"/>
                          <a:ea typeface="Helvetica Neue"/>
                          <a:cs typeface="Helvetica Neue"/>
                          <a:sym typeface="Helvetica Neue"/>
                        </a:rPr>
                        <a:t>i</a:t>
                      </a:r>
                      <a:endParaRPr sz="16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a:t>
                      </a:r>
                      <a:r>
                        <a:rPr b="1" lang="en-GB" sz="1700" u="none" cap="none" strike="noStrike">
                          <a:solidFill>
                            <a:srgbClr val="4D5156"/>
                          </a:solidFill>
                        </a:rPr>
                        <a:t> </a:t>
                      </a:r>
                      <a:r>
                        <a:rPr b="1" lang="en-GB" sz="1700" u="none" cap="none" strike="noStrike">
                          <a:latin typeface="Helvetica Neue"/>
                          <a:ea typeface="Helvetica Neue"/>
                          <a:cs typeface="Helvetica Neue"/>
                          <a:sym typeface="Helvetica Neue"/>
                        </a:rPr>
                        <a:t>Consigna:</a:t>
                      </a:r>
                      <a:r>
                        <a:rPr lang="en-GB" sz="1700" u="none" cap="none" strike="noStrike">
                          <a:latin typeface="Helvetica Neue"/>
                          <a:ea typeface="Helvetica Neue"/>
                          <a:cs typeface="Helvetica Neue"/>
                          <a:sym typeface="Helvetica Neue"/>
                        </a:rPr>
                        <a:t> </a:t>
                      </a:r>
                      <a:r>
                        <a:rPr lang="en-GB" sz="1700">
                          <a:solidFill>
                            <a:schemeClr val="dk1"/>
                          </a:solidFill>
                          <a:latin typeface="Helvetica Neue"/>
                          <a:ea typeface="Helvetica Neue"/>
                          <a:cs typeface="Helvetica Neue"/>
                          <a:sym typeface="Helvetica Neue"/>
                        </a:rPr>
                        <a:t>crea un repositorio en GitHub. </a:t>
                      </a:r>
                      <a:endParaRPr sz="1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700" u="none" cap="none" strike="noStrike"/>
                        <a:t>&gt;&gt;</a:t>
                      </a:r>
                      <a:r>
                        <a:rPr b="1" lang="en-GB"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Sube los avances que tengas de tu proyecto hasta el momento en el repositorio.</a:t>
                      </a:r>
                      <a:endParaRPr sz="1600">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b="1" lang="en-GB" sz="1700" u="none" cap="none" strike="noStrike"/>
                        <a:t>&gt;&gt;Ejemplo:</a:t>
                      </a:r>
                      <a:endParaRPr b="1" sz="1700" u="none" cap="none" strike="noStrike"/>
                    </a:p>
                    <a:p>
                      <a:pPr indent="0" lvl="0" marL="0" rtl="0" algn="l">
                        <a:spcBef>
                          <a:spcPts val="0"/>
                        </a:spcBef>
                        <a:spcAft>
                          <a:spcPts val="0"/>
                        </a:spcAft>
                        <a:buClr>
                          <a:schemeClr val="dk1"/>
                        </a:buClr>
                        <a:buSzPts val="1100"/>
                        <a:buFont typeface="Arial"/>
                        <a:buNone/>
                      </a:pPr>
                      <a:r>
                        <a:rPr lang="en-GB" sz="1600" u="sng">
                          <a:solidFill>
                            <a:srgbClr val="1155CC"/>
                          </a:solidFill>
                          <a:latin typeface="Helvetica Neue"/>
                          <a:ea typeface="Helvetica Neue"/>
                          <a:cs typeface="Helvetica Neue"/>
                          <a:sym typeface="Helvetica Neue"/>
                          <a:hlinkClick r:id="rId3">
                            <a:extLst>
                              <a:ext uri="{A12FA001-AC4F-418D-AE19-62706E023703}">
                                <ahyp:hlinkClr val="tx"/>
                              </a:ext>
                            </a:extLst>
                          </a:hlinkClick>
                        </a:rPr>
                        <a:t>Link al repositorio</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14" name="Google Shape;414;p61"/>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415" name="Google Shape;415;p61"/>
          <p:cNvPicPr preferRelativeResize="0"/>
          <p:nvPr/>
        </p:nvPicPr>
        <p:blipFill rotWithShape="1">
          <a:blip r:embed="rId5">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7E3"/>
        </a:solidFill>
      </p:bgPr>
    </p:bg>
    <p:spTree>
      <p:nvGrpSpPr>
        <p:cNvPr id="419" name="Shape 419"/>
        <p:cNvGrpSpPr/>
        <p:nvPr/>
      </p:nvGrpSpPr>
      <p:grpSpPr>
        <a:xfrm>
          <a:off x="0" y="0"/>
          <a:ext cx="0" cy="0"/>
          <a:chOff x="0" y="0"/>
          <a:chExt cx="0" cy="0"/>
        </a:xfrm>
      </p:grpSpPr>
      <p:sp>
        <p:nvSpPr>
          <p:cNvPr id="420" name="Google Shape;420;p62"/>
          <p:cNvSpPr txBox="1"/>
          <p:nvPr/>
        </p:nvSpPr>
        <p:spPr>
          <a:xfrm>
            <a:off x="1871575" y="2461175"/>
            <a:ext cx="5400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solidFill>
                  <a:schemeClr val="dk1"/>
                </a:solidFill>
                <a:latin typeface="Anton"/>
                <a:ea typeface="Anton"/>
                <a:cs typeface="Anton"/>
                <a:sym typeface="Anton"/>
              </a:rPr>
              <a:t>CREAR REPOSITORIO EN GITHUB</a:t>
            </a:r>
            <a:endParaRPr i="1" sz="40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solidFill>
                <a:schemeClr val="dk1"/>
              </a:solidFill>
              <a:latin typeface="Anton"/>
              <a:ea typeface="Anton"/>
              <a:cs typeface="Anton"/>
              <a:sym typeface="Anton"/>
            </a:endParaRPr>
          </a:p>
        </p:txBody>
      </p:sp>
      <p:sp>
        <p:nvSpPr>
          <p:cNvPr id="421" name="Google Shape;421;p62"/>
          <p:cNvSpPr txBox="1"/>
          <p:nvPr/>
        </p:nvSpPr>
        <p:spPr>
          <a:xfrm>
            <a:off x="938113" y="3774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4000"/>
              <a:buFont typeface="Arial"/>
              <a:buNone/>
            </a:pPr>
            <a:r>
              <a:t/>
            </a:r>
            <a:endParaRPr b="0" i="0" sz="20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Helvetica Neue"/>
              <a:ea typeface="Helvetica Neue"/>
              <a:cs typeface="Helvetica Neue"/>
              <a:sym typeface="Helvetica Neue"/>
            </a:endParaRPr>
          </a:p>
        </p:txBody>
      </p:sp>
      <p:pic>
        <p:nvPicPr>
          <p:cNvPr id="422" name="Google Shape;422;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3" name="Google Shape;423;p62"/>
          <p:cNvPicPr preferRelativeResize="0"/>
          <p:nvPr/>
        </p:nvPicPr>
        <p:blipFill rotWithShape="1">
          <a:blip r:embed="rId4">
            <a:alphaModFix/>
          </a:blip>
          <a:srcRect b="0" l="0" r="0" t="0"/>
          <a:stretch/>
        </p:blipFill>
        <p:spPr>
          <a:xfrm>
            <a:off x="3928700" y="985675"/>
            <a:ext cx="1286650" cy="12895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aphicFrame>
        <p:nvGraphicFramePr>
          <p:cNvPr id="428" name="Google Shape;428;p63"/>
          <p:cNvGraphicFramePr/>
          <p:nvPr/>
        </p:nvGraphicFramePr>
        <p:xfrm>
          <a:off x="112975" y="317225"/>
          <a:ext cx="3000000" cy="3000000"/>
        </p:xfrm>
        <a:graphic>
          <a:graphicData uri="http://schemas.openxmlformats.org/drawingml/2006/table">
            <a:tbl>
              <a:tblPr>
                <a:noFill/>
                <a:tableStyleId>{A57FF61E-36FE-4C9F-97A3-16CC07BC65F8}</a:tableStyleId>
              </a:tblPr>
              <a:tblGrid>
                <a:gridCol w="2908150"/>
                <a:gridCol w="3773425"/>
                <a:gridCol w="2042925"/>
              </a:tblGrid>
              <a:tr h="6461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r>
              <a:tr h="521050">
                <a:tc gridSpan="2">
                  <a:txBody>
                    <a:bodyPr/>
                    <a:lstStyle/>
                    <a:p>
                      <a:pPr indent="0" lvl="0" marL="0" rtl="0" algn="l">
                        <a:spcBef>
                          <a:spcPts val="0"/>
                        </a:spcBef>
                        <a:spcAft>
                          <a:spcPts val="0"/>
                        </a:spcAft>
                        <a:buClr>
                          <a:schemeClr val="dk1"/>
                        </a:buClr>
                        <a:buSzPts val="1100"/>
                        <a:buFont typeface="Arial"/>
                        <a:buNone/>
                      </a:pPr>
                      <a:r>
                        <a:rPr b="1" lang="en-GB" sz="1600">
                          <a:solidFill>
                            <a:srgbClr val="434343"/>
                          </a:solidFill>
                          <a:latin typeface="Helvetica Neue"/>
                          <a:ea typeface="Helvetica Neue"/>
                          <a:cs typeface="Helvetica Neue"/>
                          <a:sym typeface="Helvetica Neue"/>
                        </a:rPr>
                        <a:t>Formato:</a:t>
                      </a:r>
                      <a:r>
                        <a:rPr lang="en-GB" sz="1600">
                          <a:solidFill>
                            <a:srgbClr val="434343"/>
                          </a:solidFill>
                          <a:latin typeface="Helvetica Neue"/>
                          <a:ea typeface="Helvetica Neue"/>
                          <a:cs typeface="Helvetica Neue"/>
                          <a:sym typeface="Helvetica Neue"/>
                        </a:rPr>
                        <a:t> Link al repositorio de GitHub</a:t>
                      </a:r>
                      <a:endParaRPr sz="1600">
                        <a:solidFill>
                          <a:srgbClr val="434343"/>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GB" sz="1600">
                          <a:solidFill>
                            <a:srgbClr val="434343"/>
                          </a:solidFill>
                          <a:latin typeface="Helvetica Neue"/>
                          <a:ea typeface="Helvetica Neue"/>
                          <a:cs typeface="Helvetica Neue"/>
                          <a:sym typeface="Helvetica Neue"/>
                        </a:rPr>
                        <a:t>Sugerencia:</a:t>
                      </a:r>
                      <a:r>
                        <a:rPr lang="en-GB" sz="1600">
                          <a:solidFill>
                            <a:srgbClr val="434343"/>
                          </a:solidFill>
                          <a:latin typeface="Helvetica Neue"/>
                          <a:ea typeface="Helvetica Neue"/>
                          <a:cs typeface="Helvetica Neue"/>
                          <a:sym typeface="Helvetica Neue"/>
                        </a:rPr>
                        <a:t> Utilizar la consola para subir tu repositorio.</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96325">
                <a:tc gridSpan="3">
                  <a:txBody>
                    <a:bodyPr/>
                    <a:lstStyle/>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chemeClr val="dk1"/>
                          </a:solidFill>
                          <a:highlight>
                            <a:srgbClr val="D9D9D9"/>
                          </a:highlight>
                          <a:latin typeface="Helvetica Neue"/>
                          <a:ea typeface="Helvetica Neue"/>
                          <a:cs typeface="Helvetica Neue"/>
                          <a:sym typeface="Helvetica Neue"/>
                        </a:rPr>
                        <a:t>&gt;&gt; Consigna: </a:t>
                      </a:r>
                      <a:endParaRPr b="1" sz="1600" u="none" cap="none" strike="noStrike">
                        <a:solidFill>
                          <a:schemeClr val="dk1"/>
                        </a:solidFill>
                        <a:highlight>
                          <a:srgbClr val="D9D9D9"/>
                        </a:highlight>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Helvetica Neue"/>
                        <a:buAutoNum type="arabicPeriod"/>
                      </a:pPr>
                      <a:r>
                        <a:rPr lang="en-GB" sz="1600">
                          <a:solidFill>
                            <a:schemeClr val="dk1"/>
                          </a:solidFill>
                          <a:latin typeface="Helvetica Neue"/>
                          <a:ea typeface="Helvetica Neue"/>
                          <a:cs typeface="Helvetica Neue"/>
                          <a:sym typeface="Helvetica Neue"/>
                        </a:rPr>
                        <a:t>Crear un repositorio en GitHub y subir los avances del proyecto hasta ahora.</a:t>
                      </a: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Helvetica Neue"/>
                        <a:buAutoNum type="arabicPeriod"/>
                      </a:pPr>
                      <a:r>
                        <a:rPr lang="en-GB" sz="1600">
                          <a:solidFill>
                            <a:schemeClr val="dk1"/>
                          </a:solidFill>
                          <a:latin typeface="Helvetica Neue"/>
                          <a:ea typeface="Helvetica Neue"/>
                          <a:cs typeface="Helvetica Neue"/>
                          <a:sym typeface="Helvetica Neue"/>
                        </a:rPr>
                        <a:t>Una vez subido, hacer modificaciones del proyecto desde el mismo repositorio remoto.</a:t>
                      </a: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Helvetica Neue"/>
                        <a:buAutoNum type="arabicPeriod"/>
                      </a:pPr>
                      <a:r>
                        <a:rPr lang="en-GB" sz="1600">
                          <a:solidFill>
                            <a:schemeClr val="dk1"/>
                          </a:solidFill>
                          <a:latin typeface="Helvetica Neue"/>
                          <a:ea typeface="Helvetica Neue"/>
                          <a:cs typeface="Helvetica Neue"/>
                          <a:sym typeface="Helvetica Neue"/>
                        </a:rPr>
                        <a:t>De ahora en adelante, continuaremos el trabajo en el proyecto directamente en GitHub y utilizaremos el Public URL para la presentación del mismo.</a:t>
                      </a:r>
                      <a:endParaRPr sz="16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2743200" rtl="0" algn="l">
                        <a:lnSpc>
                          <a:spcPct val="115000"/>
                        </a:lnSpc>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t/>
                      </a:r>
                      <a:endParaRPr sz="1600" u="none" cap="none" strike="noStrike">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29" name="Google Shape;429;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0" name="Google Shape;430;p63"/>
          <p:cNvPicPr preferRelativeResize="0"/>
          <p:nvPr/>
        </p:nvPicPr>
        <p:blipFill rotWithShape="1">
          <a:blip r:embed="rId4">
            <a:alphaModFix/>
          </a:blip>
          <a:srcRect b="0" l="0" r="0" t="0"/>
          <a:stretch/>
        </p:blipFill>
        <p:spPr>
          <a:xfrm>
            <a:off x="7044275" y="968150"/>
            <a:ext cx="1634175" cy="640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34" name="Shape 434"/>
        <p:cNvGrpSpPr/>
        <p:nvPr/>
      </p:nvGrpSpPr>
      <p:grpSpPr>
        <a:xfrm>
          <a:off x="0" y="0"/>
          <a:ext cx="0" cy="0"/>
          <a:chOff x="0" y="0"/>
          <a:chExt cx="0" cy="0"/>
        </a:xfrm>
      </p:grpSpPr>
      <p:sp>
        <p:nvSpPr>
          <p:cNvPr id="435" name="Google Shape;435;p6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436" name="Google Shape;436;p6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437" name="Google Shape;437;p6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lang="en-GB" sz="1800" u="sng">
                <a:solidFill>
                  <a:schemeClr val="accent1"/>
                </a:solidFill>
                <a:latin typeface="Helvetica Neue"/>
                <a:ea typeface="Helvetica Neue"/>
                <a:cs typeface="Helvetica Neue"/>
                <a:sym typeface="Helvetica Neue"/>
                <a:hlinkClick r:id="rId3">
                  <a:extLst>
                    <a:ext uri="{A12FA001-AC4F-418D-AE19-62706E023703}">
                      <ahyp:hlinkClr val="tx"/>
                    </a:ext>
                  </a:extLst>
                </a:hlinkClick>
              </a:rPr>
              <a:t>Git &amp; Github</a:t>
            </a:r>
            <a:r>
              <a:rPr b="0" i="0" lang="en-GB" sz="1800" u="none" cap="none" strike="noStrike">
                <a:solidFill>
                  <a:schemeClr val="dk1"/>
                </a:solidFill>
                <a:latin typeface="Helvetica Neue"/>
                <a:ea typeface="Helvetica Neue"/>
                <a:cs typeface="Helvetica Neue"/>
                <a:sym typeface="Helvetica Neue"/>
              </a:rPr>
              <a:t> | </a:t>
            </a:r>
            <a:r>
              <a:rPr b="1" i="1" lang="en-GB" sz="1800">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3CEFAB"/>
              </a:buClr>
              <a:buSzPts val="1800"/>
              <a:buFont typeface="Arial"/>
              <a:buChar char="●"/>
            </a:pPr>
            <a:r>
              <a:rPr lang="en-GB" sz="1800" u="sng">
                <a:solidFill>
                  <a:schemeClr val="accent1"/>
                </a:solidFill>
                <a:latin typeface="Helvetica Neue"/>
                <a:ea typeface="Helvetica Neue"/>
                <a:cs typeface="Helvetica Neue"/>
                <a:sym typeface="Helvetica Neue"/>
                <a:hlinkClick r:id="rId4">
                  <a:extLst>
                    <a:ext uri="{A12FA001-AC4F-418D-AE19-62706E023703}">
                      <ahyp:hlinkClr val="tx"/>
                    </a:ext>
                  </a:extLst>
                </a:hlinkClick>
              </a:rPr>
              <a:t>Páginas de Github</a:t>
            </a:r>
            <a:r>
              <a:rPr lang="en-GB" sz="1800">
                <a:solidFill>
                  <a:schemeClr val="dk1"/>
                </a:solidFill>
                <a:latin typeface="Helvetica Neue"/>
                <a:ea typeface="Helvetica Neue"/>
                <a:cs typeface="Helvetica Neue"/>
                <a:sym typeface="Helvetica Neue"/>
              </a:rPr>
              <a:t> </a:t>
            </a:r>
            <a:r>
              <a:rPr b="0" i="0" lang="en-GB" sz="1800" u="none" cap="none" strike="noStrike">
                <a:solidFill>
                  <a:schemeClr val="dk1"/>
                </a:solidFill>
                <a:latin typeface="Helvetica Neue"/>
                <a:ea typeface="Helvetica Neue"/>
                <a:cs typeface="Helvetica Neue"/>
                <a:sym typeface="Helvetica Neue"/>
              </a:rPr>
              <a:t>| </a:t>
            </a:r>
            <a:r>
              <a:rPr b="1" i="1" lang="en-GB" sz="1800">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443" name="Google Shape;443;p6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444" name="Google Shape;444;p6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445" name="Google Shape;445;p6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6" name="Google Shape;446;p6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4" name="Shape 124"/>
        <p:cNvGrpSpPr/>
        <p:nvPr/>
      </p:nvGrpSpPr>
      <p:grpSpPr>
        <a:xfrm>
          <a:off x="0" y="0"/>
          <a:ext cx="0" cy="0"/>
          <a:chOff x="0" y="0"/>
          <a:chExt cx="0" cy="0"/>
        </a:xfrm>
      </p:grpSpPr>
      <p:sp>
        <p:nvSpPr>
          <p:cNvPr id="125" name="Google Shape;125;p30"/>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Aprender qué es un repositorio en Github.</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Crear un repositorio para nuestro proyecto.</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Subir el proyecto al repositorio usando los comandos de Git.</a:t>
            </a:r>
            <a:endParaRPr sz="1800">
              <a:latin typeface="Helvetica Neue"/>
              <a:ea typeface="Helvetica Neue"/>
              <a:cs typeface="Helvetica Neue"/>
              <a:sym typeface="Helvetica Neue"/>
            </a:endParaRPr>
          </a:p>
        </p:txBody>
      </p:sp>
      <p:pic>
        <p:nvPicPr>
          <p:cNvPr id="126" name="Google Shape;126;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7" name="Google Shape;127;p3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8" name="Google Shape;128;p3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0" name="Shape 450"/>
        <p:cNvGrpSpPr/>
        <p:nvPr/>
      </p:nvGrpSpPr>
      <p:grpSpPr>
        <a:xfrm>
          <a:off x="0" y="0"/>
          <a:ext cx="0" cy="0"/>
          <a:chOff x="0" y="0"/>
          <a:chExt cx="0" cy="0"/>
        </a:xfrm>
      </p:grpSpPr>
      <p:sp>
        <p:nvSpPr>
          <p:cNvPr id="451" name="Google Shape;451;p6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52" name="Google Shape;452;p6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p6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58" name="Google Shape;458;p6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a:ea typeface="Helvetica Neue"/>
                <a:cs typeface="Helvetica Neue"/>
                <a:sym typeface="Helvetica Neue"/>
              </a:rPr>
              <a:t>Resumen de lo visto en clase hoy: </a:t>
            </a:r>
            <a:endParaRPr b="0" i="0" sz="2200" u="none" cap="none" strike="noStrike">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Repositorio en Github . </a:t>
            </a:r>
            <a:endParaRPr sz="2200">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Creación de un repositorio para el proyecto.</a:t>
            </a:r>
            <a:endParaRPr sz="2200">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Cómo subir el proyecto al repositorio usando los comandos de Git.</a:t>
            </a:r>
            <a:endParaRPr b="0" i="0" sz="2200" u="none" cap="none" strike="noStrike">
              <a:solidFill>
                <a:srgbClr val="E0FF00"/>
              </a:solidFill>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p6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64" name="Google Shape;464;p6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1"/>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Git:</a:t>
            </a:r>
            <a:r>
              <a:rPr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GitHub:</a:t>
            </a:r>
            <a:r>
              <a:rPr lang="en-GB">
                <a:solidFill>
                  <a:schemeClr val="dk1"/>
                </a:solidFill>
                <a:latin typeface="Helvetica Neue"/>
                <a:ea typeface="Helvetica Neue"/>
                <a:cs typeface="Helvetica Neue"/>
                <a:sym typeface="Helvetica Neue"/>
              </a:rPr>
              <a:t> un excelente servicio de alojamiento de repositorios de software con este sistema.</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p:txBody>
      </p:sp>
      <p:sp>
        <p:nvSpPr>
          <p:cNvPr id="134" name="Google Shape;134;p31"/>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35" name="Google Shape;1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6" name="Google Shape;136;p31"/>
          <p:cNvSpPr txBox="1"/>
          <p:nvPr/>
        </p:nvSpPr>
        <p:spPr>
          <a:xfrm>
            <a:off x="4674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Comandos básicos de la terminal</a:t>
            </a:r>
            <a:r>
              <a:rPr b="1" lang="en-GB">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a:t>
            </a:r>
            <a:r>
              <a:rPr lang="en-GB">
                <a:solidFill>
                  <a:schemeClr val="dk1"/>
                </a:solidFill>
                <a:latin typeface="Helvetica Neue"/>
                <a:ea typeface="Helvetica Neue"/>
                <a:cs typeface="Helvetica Neue"/>
                <a:sym typeface="Helvetica Neue"/>
              </a:rPr>
              <a:t> si quieres saber más de un comando, añade /? para ver la ayuda relacionada. Te será muy útil para ver las muchas opciones de cada comando.</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HELP:</a:t>
            </a:r>
            <a:r>
              <a:rPr lang="en-GB">
                <a:solidFill>
                  <a:schemeClr val="dk1"/>
                </a:solidFill>
                <a:latin typeface="Helvetica Neue"/>
                <a:ea typeface="Helvetica Neue"/>
                <a:cs typeface="Helvetica Neue"/>
                <a:sym typeface="Helvetica Neue"/>
              </a:rPr>
              <a:t> te mostrará una lista de comandos disponibles.</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DIR:</a:t>
            </a:r>
            <a:r>
              <a:rPr lang="en-GB">
                <a:solidFill>
                  <a:schemeClr val="dk1"/>
                </a:solidFill>
                <a:latin typeface="Helvetica Neue"/>
                <a:ea typeface="Helvetica Neue"/>
                <a:cs typeface="Helvetica Neue"/>
                <a:sym typeface="Helvetica Neue"/>
              </a:rPr>
              <a:t> es el comando más conocido de DOS y sirve para ver el contenido de una carpeta (en MAC-OS usar LS).</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CD:</a:t>
            </a:r>
            <a:r>
              <a:rPr lang="en-GB">
                <a:solidFill>
                  <a:schemeClr val="dk1"/>
                </a:solidFill>
                <a:latin typeface="Helvetica Neue"/>
                <a:ea typeface="Helvetica Neue"/>
                <a:cs typeface="Helvetica Neue"/>
                <a:sym typeface="Helvetica Neue"/>
              </a:rPr>
              <a:t> sirve para entrar en una carpeta o salir de ella (CD…).</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CLEAR:</a:t>
            </a:r>
            <a:r>
              <a:rPr lang="en-GB">
                <a:solidFill>
                  <a:schemeClr val="dk1"/>
                </a:solidFill>
                <a:latin typeface="Helvetica Neue"/>
                <a:ea typeface="Helvetica Neue"/>
                <a:cs typeface="Helvetica Neue"/>
                <a:sym typeface="Helvetica Neue"/>
              </a:rPr>
              <a:t> limpia la consola.</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42" name="Google Shape;142;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3" name="Google Shape;143;p32"/>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Comandos básicos de la terminal:</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MKDIR: </a:t>
            </a:r>
            <a:r>
              <a:rPr lang="en-GB">
                <a:solidFill>
                  <a:schemeClr val="dk1"/>
                </a:solidFill>
                <a:latin typeface="Helvetica Neue"/>
                <a:ea typeface="Helvetica Neue"/>
                <a:cs typeface="Helvetica Neue"/>
                <a:sym typeface="Helvetica Neue"/>
              </a:rPr>
              <a:t>con este comando crearás una carpeta nueva. Con RMDIR podrás eliminarla.</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MOVE y COPY: </a:t>
            </a:r>
            <a:r>
              <a:rPr lang="en-GB">
                <a:solidFill>
                  <a:schemeClr val="dk1"/>
                </a:solidFill>
                <a:latin typeface="Helvetica Neue"/>
                <a:ea typeface="Helvetica Neue"/>
                <a:cs typeface="Helvetica Neue"/>
                <a:sym typeface="Helvetica Neue"/>
              </a:rPr>
              <a:t>son los comandos para mover y copiar archivos respectivamente. Deberás indicar el nombre del archivo con su ruta (si está en otra carpeta en la que te encuentras) y la ruta de destino.</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RENAME: </a:t>
            </a:r>
            <a:r>
              <a:rPr lang="en-GB">
                <a:solidFill>
                  <a:schemeClr val="dk1"/>
                </a:solidFill>
                <a:latin typeface="Helvetica Neue"/>
                <a:ea typeface="Helvetica Neue"/>
                <a:cs typeface="Helvetica Neue"/>
                <a:sym typeface="Helvetica Neue"/>
              </a:rPr>
              <a:t>sirve para renombrar un archivo o carpeta. Hay que indicar el nombre original y el definitivo.</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p:txBody>
      </p:sp>
      <p:sp>
        <p:nvSpPr>
          <p:cNvPr id="144" name="Google Shape;144;p32"/>
          <p:cNvSpPr txBox="1"/>
          <p:nvPr/>
        </p:nvSpPr>
        <p:spPr>
          <a:xfrm>
            <a:off x="4598300" y="1390175"/>
            <a:ext cx="3924900" cy="360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b="1" lang="en-GB">
                <a:solidFill>
                  <a:schemeClr val="dk1"/>
                </a:solidFill>
                <a:latin typeface="Helvetica Neue"/>
                <a:ea typeface="Helvetica Neue"/>
                <a:cs typeface="Helvetica Neue"/>
                <a:sym typeface="Helvetica Neue"/>
              </a:rPr>
              <a:t>MKDIR: </a:t>
            </a:r>
            <a:r>
              <a:rPr lang="en-GB">
                <a:solidFill>
                  <a:schemeClr val="dk1"/>
                </a:solidFill>
                <a:latin typeface="Helvetica Neue"/>
                <a:ea typeface="Helvetica Neue"/>
                <a:cs typeface="Helvetica Neue"/>
                <a:sym typeface="Helvetica Neue"/>
              </a:rPr>
              <a:t>con este comando crearás una carpeta nueva. Con RMDIR podrás eliminarla.</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MOVE y COPY: </a:t>
            </a:r>
            <a:r>
              <a:rPr lang="en-GB">
                <a:solidFill>
                  <a:schemeClr val="dk1"/>
                </a:solidFill>
                <a:latin typeface="Helvetica Neue"/>
                <a:ea typeface="Helvetica Neue"/>
                <a:cs typeface="Helvetica Neue"/>
                <a:sym typeface="Helvetica Neue"/>
              </a:rPr>
              <a:t>son los comandos para mover y copiar archivos respectivamente. Deberás indicar el nombre del archivo con su ruta (si está en otra carpeta en la que te encuentras) y la ruta de destino.</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RENAME: </a:t>
            </a:r>
            <a:r>
              <a:rPr lang="en-GB">
                <a:solidFill>
                  <a:schemeClr val="dk1"/>
                </a:solidFill>
                <a:latin typeface="Helvetica Neue"/>
                <a:ea typeface="Helvetica Neue"/>
                <a:cs typeface="Helvetica Neue"/>
                <a:sym typeface="Helvetica Neue"/>
              </a:rPr>
              <a:t>sirve para renombrar un archivo o carpeta. Hay que indicar el nombre original y el definitivo.</a:t>
            </a:r>
            <a:endParaRPr>
              <a:solidFill>
                <a:schemeClr val="dk1"/>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b="1">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50" name="Google Shape;150;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51" name="Google Shape;151;p33"/>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Repositorio: </a:t>
            </a:r>
            <a:r>
              <a:rPr lang="en-GB">
                <a:solidFill>
                  <a:schemeClr val="dk1"/>
                </a:solidFill>
                <a:latin typeface="Helvetica Neue"/>
                <a:ea typeface="Helvetica Neue"/>
                <a:cs typeface="Helvetica Neue"/>
                <a:sym typeface="Helvetica Neue"/>
              </a:rPr>
              <a:t>es un espacio centralizado donde se almacena, organiza, mantiene y difunde información. </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Git Init</a:t>
            </a:r>
            <a:r>
              <a:rPr b="1"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este comando se usa para crear un nuevo repositorio en Git.</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Git Add: </a:t>
            </a:r>
            <a:r>
              <a:rPr lang="en-GB">
                <a:solidFill>
                  <a:schemeClr val="dk1"/>
                </a:solidFill>
                <a:latin typeface="Helvetica Neue"/>
                <a:ea typeface="Helvetica Neue"/>
                <a:cs typeface="Helvetica Neue"/>
                <a:sym typeface="Helvetica Neue"/>
              </a:rPr>
              <a:t>se utiliza para agregar el o los archivos al Staging Area.</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Git Commit</a:t>
            </a:r>
            <a:r>
              <a:rPr b="1"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una vez que nuestros archivos están en el Staging Area debemos pasarlos a nuestro repositorio local y para eso debemos usar el git commit, que es el comando que nos va a permitir comprometer nuestros archivos.</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p:txBody>
      </p:sp>
      <p:sp>
        <p:nvSpPr>
          <p:cNvPr id="152" name="Google Shape;152;p33"/>
          <p:cNvSpPr txBox="1"/>
          <p:nvPr/>
        </p:nvSpPr>
        <p:spPr>
          <a:xfrm>
            <a:off x="4598300" y="1390175"/>
            <a:ext cx="3924900" cy="360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b="1" lang="en-GB">
                <a:solidFill>
                  <a:schemeClr val="dk1"/>
                </a:solidFill>
                <a:latin typeface="Helvetica Neue"/>
                <a:ea typeface="Helvetica Neue"/>
                <a:cs typeface="Helvetica Neue"/>
                <a:sym typeface="Helvetica Neue"/>
              </a:rPr>
              <a:t>MKDIR: </a:t>
            </a:r>
            <a:r>
              <a:rPr lang="en-GB">
                <a:solidFill>
                  <a:schemeClr val="dk1"/>
                </a:solidFill>
                <a:latin typeface="Helvetica Neue"/>
                <a:ea typeface="Helvetica Neue"/>
                <a:cs typeface="Helvetica Neue"/>
                <a:sym typeface="Helvetica Neue"/>
              </a:rPr>
              <a:t>con este comando crearás una carpeta nueva. Con RMDIR podrás eliminarla.</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MOVE y COPY: </a:t>
            </a:r>
            <a:r>
              <a:rPr lang="en-GB">
                <a:solidFill>
                  <a:schemeClr val="dk1"/>
                </a:solidFill>
                <a:latin typeface="Helvetica Neue"/>
                <a:ea typeface="Helvetica Neue"/>
                <a:cs typeface="Helvetica Neue"/>
                <a:sym typeface="Helvetica Neue"/>
              </a:rPr>
              <a:t>son los comandos para mover y copiar archivos respectivamente. Deberás indicar el nombre del archivo con su ruta (si está en otra carpeta en la que te encuentras) y la ruta de destino.</a:t>
            </a:r>
            <a:endParaRPr>
              <a:solidFill>
                <a:schemeClr val="dk1"/>
              </a:solidFill>
              <a:latin typeface="Helvetica Neue"/>
              <a:ea typeface="Helvetica Neue"/>
              <a:cs typeface="Helvetica Neue"/>
              <a:sym typeface="Helvetica Neue"/>
            </a:endParaRPr>
          </a:p>
          <a:p>
            <a:pPr indent="-317500" lvl="0" marL="457200" marR="0" rtl="0" algn="l">
              <a:lnSpc>
                <a:spcPct val="115000"/>
              </a:lnSpc>
              <a:spcBef>
                <a:spcPts val="0"/>
              </a:spcBef>
              <a:spcAft>
                <a:spcPts val="0"/>
              </a:spcAft>
              <a:buClr>
                <a:schemeClr val="dk1"/>
              </a:buClr>
              <a:buSzPts val="1400"/>
              <a:buFont typeface="Helvetica Neue"/>
              <a:buChar char="●"/>
            </a:pPr>
            <a:r>
              <a:rPr b="1" lang="en-GB">
                <a:solidFill>
                  <a:schemeClr val="dk1"/>
                </a:solidFill>
                <a:latin typeface="Helvetica Neue"/>
                <a:ea typeface="Helvetica Neue"/>
                <a:cs typeface="Helvetica Neue"/>
                <a:sym typeface="Helvetica Neue"/>
              </a:rPr>
              <a:t>RENAME: </a:t>
            </a:r>
            <a:r>
              <a:rPr lang="en-GB">
                <a:solidFill>
                  <a:schemeClr val="dk1"/>
                </a:solidFill>
                <a:latin typeface="Helvetica Neue"/>
                <a:ea typeface="Helvetica Neue"/>
                <a:cs typeface="Helvetica Neue"/>
                <a:sym typeface="Helvetica Neue"/>
              </a:rPr>
              <a:t>sirve para renombrar un archivo o carpeta. Hay que indicar el nombre original y el definitivo.</a:t>
            </a:r>
            <a:endParaRPr>
              <a:solidFill>
                <a:schemeClr val="dk1"/>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b="1">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56" name="Shape 156"/>
        <p:cNvGrpSpPr/>
        <p:nvPr/>
      </p:nvGrpSpPr>
      <p:grpSpPr>
        <a:xfrm>
          <a:off x="0" y="0"/>
          <a:ext cx="0" cy="0"/>
          <a:chOff x="0" y="0"/>
          <a:chExt cx="0" cy="0"/>
        </a:xfrm>
      </p:grpSpPr>
      <p:sp>
        <p:nvSpPr>
          <p:cNvPr id="157" name="Google Shape;157;p3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58" name="Google Shape;158;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35"/>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15</a:t>
            </a:r>
            <a:endParaRPr i="1" sz="2000">
              <a:latin typeface="Anton"/>
              <a:ea typeface="Anton"/>
              <a:cs typeface="Anton"/>
              <a:sym typeface="Anton"/>
            </a:endParaRPr>
          </a:p>
        </p:txBody>
      </p:sp>
      <p:pic>
        <p:nvPicPr>
          <p:cNvPr id="164" name="Google Shape;164;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65" name="Google Shape;165;p35"/>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66" name="Google Shape;166;p35"/>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GitHub</a:t>
            </a:r>
            <a:endParaRPr sz="1100">
              <a:solidFill>
                <a:srgbClr val="FFFFFF"/>
              </a:solidFill>
              <a:latin typeface="Helvetica Neue"/>
              <a:ea typeface="Helvetica Neue"/>
              <a:cs typeface="Helvetica Neue"/>
              <a:sym typeface="Helvetica Neue"/>
            </a:endParaRPr>
          </a:p>
        </p:txBody>
      </p:sp>
      <p:sp>
        <p:nvSpPr>
          <p:cNvPr id="167" name="Google Shape;167;p35"/>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68" name="Google Shape;168;p35"/>
          <p:cNvCxnSpPr>
            <a:endCxn id="167"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69" name="Google Shape;169;p35"/>
          <p:cNvCxnSpPr>
            <a:endCxn id="170"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70" name="Google Shape;170;p35"/>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71" name="Google Shape;171;p35"/>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72" name="Google Shape;172;p35"/>
          <p:cNvCxnSpPr>
            <a:endCxn id="171"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73" name="Google Shape;173;p35"/>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74" name="Google Shape;174;p35"/>
          <p:cNvCxnSpPr>
            <a:endCxn id="173"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