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83" r:id="rId6"/>
    <p:sldId id="278" r:id="rId7"/>
    <p:sldId id="270" r:id="rId8"/>
    <p:sldId id="281" r:id="rId9"/>
    <p:sldId id="264" r:id="rId10"/>
    <p:sldId id="272" r:id="rId11"/>
    <p:sldId id="286" r:id="rId12"/>
    <p:sldId id="287" r:id="rId13"/>
    <p:sldId id="289" r:id="rId14"/>
    <p:sldId id="266" r:id="rId15"/>
    <p:sldId id="282" r:id="rId16"/>
    <p:sldId id="285" r:id="rId17"/>
    <p:sldId id="28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AC7"/>
    <a:srgbClr val="231F20"/>
    <a:srgbClr val="00A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4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2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image" Target="../media/image44.jfif"/><Relationship Id="rId7" Type="http://schemas.openxmlformats.org/officeDocument/2006/relationships/image" Target="../media/image48.jp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jpg"/><Relationship Id="rId11" Type="http://schemas.openxmlformats.org/officeDocument/2006/relationships/image" Target="../media/image52.sv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jpg"/><Relationship Id="rId9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 with 2D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056" y="1494910"/>
            <a:ext cx="5943600" cy="7067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Feridun Cemre Gülten</a:t>
            </a:r>
          </a:p>
          <a:p>
            <a:endParaRPr lang="en-US" dirty="0"/>
          </a:p>
          <a:p>
            <a:r>
              <a:rPr lang="en-US" dirty="0"/>
              <a:t>Ceren Yılmaz Gülten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89A4-29EE-E6F4-5E15-2A58C099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/>
              <a:t>Data Screenshot in Drive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AF5603D-C34E-8E5A-DB61-C7EE841E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07" y="1574226"/>
            <a:ext cx="6284584" cy="517229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6C7AD6-63AC-88AA-8A1C-AAF7D6BB4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rgbClr val="43AAC7"/>
          </a:solidFill>
          <a:ln>
            <a:solidFill>
              <a:srgbClr val="43AAC7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3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F1D73D-3F3D-4ECD-574C-F2502AC8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4110361"/>
            <a:ext cx="7065738" cy="1023614"/>
          </a:xfrm>
        </p:spPr>
        <p:txBody>
          <a:bodyPr>
            <a:normAutofit/>
          </a:bodyPr>
          <a:lstStyle/>
          <a:p>
            <a:r>
              <a:rPr lang="en-US" sz="3600" dirty="0"/>
              <a:t>Project Pipeline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41824B-6D9F-087D-63FD-A0DF49A20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r="1430" b="4569"/>
          <a:stretch/>
        </p:blipFill>
        <p:spPr>
          <a:xfrm>
            <a:off x="250585" y="581024"/>
            <a:ext cx="10287209" cy="32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43AAC7"/>
          </a:solidFill>
          <a:ln>
            <a:solidFill>
              <a:srgbClr val="43AAC7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BE7D736-0AC9-E2A5-8C95-9DD75731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-851" r="102"/>
          <a:stretch/>
        </p:blipFill>
        <p:spPr>
          <a:xfrm>
            <a:off x="178297" y="2092049"/>
            <a:ext cx="10303807" cy="32796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D46319E5-409D-F415-A576-F9B411FE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0" y="2139790"/>
            <a:ext cx="6736664" cy="2339543"/>
          </a:xfrm>
          <a:prstGeom prst="rect">
            <a:avLst/>
          </a:prstGeom>
        </p:spPr>
      </p:pic>
      <p:pic>
        <p:nvPicPr>
          <p:cNvPr id="26" name="Picture 25" descr="Chart, treemap chart&#10;&#10;Description automatically generated">
            <a:extLst>
              <a:ext uri="{FF2B5EF4-FFF2-40B4-BE49-F238E27FC236}">
                <a16:creationId xmlns:a16="http://schemas.microsoft.com/office/drawing/2014/main" id="{E0FFA699-0A3C-9E8E-FF20-5C29FE37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15" y="1995277"/>
            <a:ext cx="4101587" cy="26285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865B7D-EAF4-DC43-9247-0921762E58BB}"/>
              </a:ext>
            </a:extLst>
          </p:cNvPr>
          <p:cNvSpPr txBox="1"/>
          <p:nvPr/>
        </p:nvSpPr>
        <p:spPr>
          <a:xfrm>
            <a:off x="1145391" y="4557029"/>
            <a:ext cx="546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Hip-Hop, Folk, Rock Genre Classification Loss and Accuracy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3A723-60F3-116F-251F-74DB0C47D97E}"/>
              </a:ext>
            </a:extLst>
          </p:cNvPr>
          <p:cNvSpPr txBox="1"/>
          <p:nvPr/>
        </p:nvSpPr>
        <p:spPr>
          <a:xfrm>
            <a:off x="6906740" y="4623848"/>
            <a:ext cx="54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65B7D-EAF4-DC43-9247-0921762E58BB}"/>
              </a:ext>
            </a:extLst>
          </p:cNvPr>
          <p:cNvSpPr txBox="1"/>
          <p:nvPr/>
        </p:nvSpPr>
        <p:spPr>
          <a:xfrm>
            <a:off x="986365" y="4485348"/>
            <a:ext cx="546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Pop, Electronic, Instrumental Genre Classification Loss and Accuracy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3A723-60F3-116F-251F-74DB0C47D97E}"/>
              </a:ext>
            </a:extLst>
          </p:cNvPr>
          <p:cNvSpPr txBox="1"/>
          <p:nvPr/>
        </p:nvSpPr>
        <p:spPr>
          <a:xfrm>
            <a:off x="6906740" y="4623848"/>
            <a:ext cx="54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</a:rPr>
              <a:t>Confusion Matrix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FBAD61-63CF-08BE-16C8-AD9058EC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6" y="1875328"/>
            <a:ext cx="6477561" cy="2408129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19107DF-1271-6816-B16B-98015F80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9" y="1732950"/>
            <a:ext cx="4206403" cy="26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Model and Demo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6AC9B-4205-B84C-B4B3-2ED4BC7D8290}"/>
              </a:ext>
            </a:extLst>
          </p:cNvPr>
          <p:cNvSpPr txBox="1"/>
          <p:nvPr/>
        </p:nvSpPr>
        <p:spPr>
          <a:xfrm>
            <a:off x="1801426" y="2105733"/>
            <a:ext cx="85891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NimbusRomNo9L-Regu"/>
              </a:rPr>
              <a:t>Music Genre Classification is one of the important development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subjects nowadays due to the music industry and music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platforms. Most of the music platforms use music genre based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platform to present more efficient and joyful experience to</a:t>
            </a:r>
          </a:p>
          <a:p>
            <a:pPr algn="l"/>
            <a:r>
              <a:rPr lang="en-US" sz="2400" b="1" i="0" u="none" strike="noStrike" baseline="0" dirty="0">
                <a:latin typeface="NimbusRomNo9L-Regu"/>
              </a:rPr>
              <a:t>their users such as Spotify.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BD6CC-2319-30B4-0BBF-72AEC548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75" y="3074248"/>
            <a:ext cx="354752" cy="35475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6928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289-09E5-8390-C732-95BE1B6C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67" y="3003227"/>
            <a:ext cx="8284464" cy="3986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high accuracy model for Music Genre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6149DA07-DE5C-2490-98E0-91528926C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43AAC7"/>
          </a:solidFill>
          <a:ln>
            <a:solidFill>
              <a:srgbClr val="43AAC7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Rock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Folk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71F316B-7439-A04C-9934-FDC516BE7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Hip-Hop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CAAB9F-9796-6688-532A-91A4A1E4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C779B74-D561-2EF9-90DE-13F7AB052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648394-9EE4-BF99-EA38-32DD42EFCF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798D5E-E47D-F58E-9F02-50706F2BBC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591E9D-E86D-5811-6D20-A80CC930272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Electronic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5C146E-A736-B1B0-F667-47A8819056B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D75FF-CD78-5E99-188C-7891765A86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Instrumental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B4206F-8BCA-22F0-43A7-0BF8B49994B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ABFDA6-322F-3880-99E5-D43A18750E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ADCB7-1BAE-B262-9988-05E5BAF6C36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91512-436B-6D63-40B1-AF3B88EAC3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1B9EB1-FC06-46FB-5698-44F6EBAB49E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600 MP3 File</a:t>
            </a:r>
          </a:p>
        </p:txBody>
      </p:sp>
      <p:pic>
        <p:nvPicPr>
          <p:cNvPr id="45" name="Picture Placeholder 44" descr="Shape&#10;&#10;Description automatically generated with low confidence">
            <a:extLst>
              <a:ext uri="{FF2B5EF4-FFF2-40B4-BE49-F238E27FC236}">
                <a16:creationId xmlns:a16="http://schemas.microsoft.com/office/drawing/2014/main" id="{F2BF5A18-A76F-EF4B-56B8-547BD2B902E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7" name="Picture Placeholder 46" descr="A picture containing text&#10;&#10;Description automatically generated">
            <a:extLst>
              <a:ext uri="{FF2B5EF4-FFF2-40B4-BE49-F238E27FC236}">
                <a16:creationId xmlns:a16="http://schemas.microsoft.com/office/drawing/2014/main" id="{C3CFDB7B-4544-0E38-CB8B-24A4C86C08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3" name="Picture Placeholder 52" descr="Logo&#10;&#10;Description automatically generated">
            <a:extLst>
              <a:ext uri="{FF2B5EF4-FFF2-40B4-BE49-F238E27FC236}">
                <a16:creationId xmlns:a16="http://schemas.microsoft.com/office/drawing/2014/main" id="{4AE659BF-B9A7-4FFB-B04B-8A0D67FB7E1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950" r="1950"/>
          <a:stretch>
            <a:fillRect/>
          </a:stretch>
        </p:blipFill>
        <p:spPr/>
      </p:pic>
      <p:pic>
        <p:nvPicPr>
          <p:cNvPr id="55" name="Picture Placeholder 54" descr="A picture containing logo&#10;&#10;Description automatically generated">
            <a:extLst>
              <a:ext uri="{FF2B5EF4-FFF2-40B4-BE49-F238E27FC236}">
                <a16:creationId xmlns:a16="http://schemas.microsoft.com/office/drawing/2014/main" id="{B5399431-695B-44ED-CBAE-E0E98B08B58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49" name="Picture Placeholder 48" descr="Diagram&#10;&#10;Description automatically generated">
            <a:extLst>
              <a:ext uri="{FF2B5EF4-FFF2-40B4-BE49-F238E27FC236}">
                <a16:creationId xmlns:a16="http://schemas.microsoft.com/office/drawing/2014/main" id="{37F38C97-C2B1-4242-31F9-AD8FA369801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 t="3704" b="3704"/>
          <a:stretch>
            <a:fillRect/>
          </a:stretch>
        </p:blipFill>
        <p:spPr/>
      </p:pic>
      <p:pic>
        <p:nvPicPr>
          <p:cNvPr id="64" name="Picture Placeholder 63" descr="Diagram&#10;&#10;Description automatically generated">
            <a:extLst>
              <a:ext uri="{FF2B5EF4-FFF2-40B4-BE49-F238E27FC236}">
                <a16:creationId xmlns:a16="http://schemas.microsoft.com/office/drawing/2014/main" id="{AFDC0B6B-24D7-D37C-446F-97EB58DA5AE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7"/>
          <a:srcRect/>
          <a:stretch>
            <a:fillRect/>
          </a:stretch>
        </p:blipFill>
        <p:spPr/>
      </p:pic>
      <p:pic>
        <p:nvPicPr>
          <p:cNvPr id="66" name="Graphic 65" descr="Close with solid fill">
            <a:extLst>
              <a:ext uri="{FF2B5EF4-FFF2-40B4-BE49-F238E27FC236}">
                <a16:creationId xmlns:a16="http://schemas.microsoft.com/office/drawing/2014/main" id="{B5461825-9AA8-9547-0385-CBA1E7B1D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437" y="5974867"/>
            <a:ext cx="331947" cy="331947"/>
          </a:xfrm>
          <a:prstGeom prst="rect">
            <a:avLst/>
          </a:prstGeom>
        </p:spPr>
      </p:pic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A338309D-F875-A18C-692E-5AC3724F4C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437" y="3569111"/>
            <a:ext cx="331947" cy="331947"/>
          </a:xfrm>
          <a:prstGeom prst="rect">
            <a:avLst/>
          </a:prstGeom>
        </p:spPr>
      </p:pic>
      <p:pic>
        <p:nvPicPr>
          <p:cNvPr id="71" name="Picture Placeholder 70" descr="Logo&#10;&#10;Description automatically generated">
            <a:extLst>
              <a:ext uri="{FF2B5EF4-FFF2-40B4-BE49-F238E27FC236}">
                <a16:creationId xmlns:a16="http://schemas.microsoft.com/office/drawing/2014/main" id="{5FD29340-C1FE-8115-1E50-BFA67BB902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/>
          <a:srcRect l="6628" r="6628"/>
          <a:stretch>
            <a:fillRect/>
          </a:stretch>
        </p:blipFill>
        <p:spPr/>
      </p:pic>
      <p:pic>
        <p:nvPicPr>
          <p:cNvPr id="75" name="Picture Placeholder 74" descr="A picture containing text&#10;&#10;Description automatically generated">
            <a:extLst>
              <a:ext uri="{FF2B5EF4-FFF2-40B4-BE49-F238E27FC236}">
                <a16:creationId xmlns:a16="http://schemas.microsoft.com/office/drawing/2014/main" id="{93CE5945-9D10-A3B9-5205-20B339D51BB0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3"/>
          <a:srcRect t="14329" b="14329"/>
          <a:stretch>
            <a:fillRect/>
          </a:stretch>
        </p:blipFill>
        <p:spPr/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111487-3D5D-AE08-5037-F291C6A3EB5F}"/>
              </a:ext>
            </a:extLst>
          </p:cNvPr>
          <p:cNvSpPr/>
          <p:nvPr/>
        </p:nvSpPr>
        <p:spPr>
          <a:xfrm>
            <a:off x="886968" y="1651247"/>
            <a:ext cx="7395898" cy="2527561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44C6F7-DDE8-403B-8542-3C35BE1C1370}"/>
              </a:ext>
            </a:extLst>
          </p:cNvPr>
          <p:cNvSpPr/>
          <p:nvPr/>
        </p:nvSpPr>
        <p:spPr>
          <a:xfrm>
            <a:off x="886968" y="4233672"/>
            <a:ext cx="7395898" cy="252756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 dirty="0"/>
              <a:t>MP3 to WAV Format</a:t>
            </a:r>
          </a:p>
        </p:txBody>
      </p:sp>
      <p:pic>
        <p:nvPicPr>
          <p:cNvPr id="10" name="Picture 9" descr="Chart, bar chart">
            <a:extLst>
              <a:ext uri="{FF2B5EF4-FFF2-40B4-BE49-F238E27FC236}">
                <a16:creationId xmlns:a16="http://schemas.microsoft.com/office/drawing/2014/main" id="{5B7EBD9A-203C-3AD0-A675-FCDDCD0B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0736" y="2077745"/>
            <a:ext cx="6510528" cy="3418027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DE69F26-E1DE-C80B-0F6D-1306EAAEB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rgbClr val="00AA59"/>
          </a:solidFill>
          <a:ln>
            <a:solidFill>
              <a:srgbClr val="00AA59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dirty="0"/>
              <a:t>WAV to Spectrogram</a:t>
            </a:r>
          </a:p>
        </p:txBody>
      </p:sp>
      <p:pic>
        <p:nvPicPr>
          <p:cNvPr id="3" name="Picture 2" descr="A picture containing text, monitor, screen, television&#10;&#10;Description automatically generated">
            <a:extLst>
              <a:ext uri="{FF2B5EF4-FFF2-40B4-BE49-F238E27FC236}">
                <a16:creationId xmlns:a16="http://schemas.microsoft.com/office/drawing/2014/main" id="{D2B06B00-A61E-6000-CCDC-F1884900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17381"/>
            <a:ext cx="8284464" cy="2796005"/>
          </a:xfrm>
          <a:prstGeom prst="rect">
            <a:avLst/>
          </a:prstGeom>
          <a:noFill/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67E5E7-39FC-C50F-3B68-6408763E6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A7DFD42-1921-5536-FC6F-B4FFAD8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/>
          <a:lstStyle/>
          <a:p>
            <a:r>
              <a:rPr lang="en-US" dirty="0"/>
              <a:t>Spectrograms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AE764C90-3A0F-51FA-7472-5E02417F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277" y="1759838"/>
            <a:ext cx="10004753" cy="3126487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A3433D0-7190-8703-1034-A92B9C81D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0</TotalTime>
  <Words>174</Words>
  <Application>Microsoft Office PowerPoint</Application>
  <PresentationFormat>Widescreen</PresentationFormat>
  <Paragraphs>63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NimbusRomNo9L-Regu</vt:lpstr>
      <vt:lpstr>Office Theme</vt:lpstr>
      <vt:lpstr>Music Genre Classification with 2D CNN</vt:lpstr>
      <vt:lpstr>Agenda</vt:lpstr>
      <vt:lpstr>Introduction</vt:lpstr>
      <vt:lpstr>Primary Goal</vt:lpstr>
      <vt:lpstr>Dataset</vt:lpstr>
      <vt:lpstr>Data Pre-Processing</vt:lpstr>
      <vt:lpstr>MP3 to WAV Format</vt:lpstr>
      <vt:lpstr>WAV to Spectrogram</vt:lpstr>
      <vt:lpstr>Spectrograms</vt:lpstr>
      <vt:lpstr>Data Screenshot in Drive</vt:lpstr>
      <vt:lpstr>PowerPoint Presentation</vt:lpstr>
      <vt:lpstr>CNN Model </vt:lpstr>
      <vt:lpstr>CNN Model Results </vt:lpstr>
      <vt:lpstr>CNN Model 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2023-03-16T18:35:17Z</dcterms:created>
  <dcterms:modified xsi:type="dcterms:W3CDTF">2023-03-16T19:37:30Z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