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83" r:id="rId4"/>
    <p:sldId id="285" r:id="rId5"/>
    <p:sldId id="284" r:id="rId6"/>
    <p:sldId id="286" r:id="rId7"/>
    <p:sldId id="287" r:id="rId8"/>
    <p:sldId id="288" r:id="rId9"/>
    <p:sldId id="298" r:id="rId10"/>
    <p:sldId id="292" r:id="rId11"/>
    <p:sldId id="294" r:id="rId12"/>
    <p:sldId id="290" r:id="rId13"/>
    <p:sldId id="295" r:id="rId14"/>
    <p:sldId id="296" r:id="rId15"/>
    <p:sldId id="297" r:id="rId16"/>
    <p:sldId id="299" r:id="rId17"/>
    <p:sldId id="274" r:id="rId18"/>
    <p:sldId id="300" r:id="rId19"/>
    <p:sldId id="301" r:id="rId20"/>
    <p:sldId id="291" r:id="rId21"/>
  </p:sldIdLst>
  <p:sldSz cx="9144000" cy="5143500" type="screen16x9"/>
  <p:notesSz cx="6858000" cy="9144000"/>
  <p:embeddedFontLst>
    <p:embeddedFont>
      <p:font typeface="Space Grotesk" panose="020B0604020202020204" charset="0"/>
      <p:regular r:id="rId23"/>
      <p:bold r:id="rId24"/>
    </p:embeddedFont>
    <p:embeddedFont>
      <p:font typeface="Space Grotesk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292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81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54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99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67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6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5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27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6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1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53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6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517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3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99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 con contexto específico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938254" y="323199"/>
            <a:ext cx="7267491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Coste de implementar y mantener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5FBC484-E4A0-7DE5-BF4F-E4FA1EE1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7" y="1431234"/>
            <a:ext cx="3763765" cy="3084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192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Complejidad de implementación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CFF4B5EA-D3CE-1276-96C1-468C4296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7" y="1431234"/>
            <a:ext cx="3763765" cy="3084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44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“Eficacia” del modelo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Medir la “eficacia” de un LLM es complejo, ya que </a:t>
            </a: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varía según el caso específico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0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Tres métricas principales para evaluar la “eficacia”: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Nivel </a:t>
            </a:r>
            <a:r>
              <a:rPr lang="es-ES" sz="1600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 adaptación 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al dominio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Actualidad de las respuestas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Transparencia e interpretabilidad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14380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Nivel de adaptación al dominio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" name="Picture 3" descr="A graph of different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31314834-C713-4070-7D1E-4F679E45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6" y="1431234"/>
            <a:ext cx="3763765" cy="3084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785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Actualidad de las respuestas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" name="Picture 6" descr="A graph of different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44F8C57D-BF8E-478C-A790-7E6F2154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7" y="1431234"/>
            <a:ext cx="3763766" cy="3084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960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104634" y="323200"/>
            <a:ext cx="6934731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Transparencia e interpretabilidad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" name="Picture 4" descr="A graph of different types of objects&#10;&#10;Description automatically generated">
            <a:extLst>
              <a:ext uri="{FF2B5EF4-FFF2-40B4-BE49-F238E27FC236}">
                <a16:creationId xmlns:a16="http://schemas.microsoft.com/office/drawing/2014/main" id="{017A0BB0-031C-C319-B555-A482DC448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18" y="1431235"/>
            <a:ext cx="3763764" cy="3084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557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13944" y="323200"/>
            <a:ext cx="7965517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Herramientas para LLMs con contexto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CC5744B4-88B8-1E33-AE19-22D9F1C45CC8}"/>
              </a:ext>
            </a:extLst>
          </p:cNvPr>
          <p:cNvSpPr txBox="1"/>
          <p:nvPr/>
        </p:nvSpPr>
        <p:spPr>
          <a:xfrm>
            <a:off x="1659117" y="1359750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Face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Cloud APIs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&amp;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LlamaIndex</a:t>
            </a:r>
            <a:endParaRPr lang="es-ES"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3801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 Face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88FA07C7-5B20-C911-92A9-4418EC28F1C8}"/>
              </a:ext>
            </a:extLst>
          </p:cNvPr>
          <p:cNvSpPr txBox="1"/>
          <p:nvPr/>
        </p:nvSpPr>
        <p:spPr>
          <a:xfrm>
            <a:off x="3851281" y="1359750"/>
            <a:ext cx="4386867" cy="322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+350k modelos y +75k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datasets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 forma más “directa” de usar un LLM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Tiene sentido para fine-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tiene sentido para RAG porque habría que implementar toda la infraestructura</a:t>
            </a:r>
          </a:p>
        </p:txBody>
      </p:sp>
      <p:pic>
        <p:nvPicPr>
          <p:cNvPr id="7" name="Picture 6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801F5460-3985-04D3-B33D-E4F21A0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2" y="1587904"/>
            <a:ext cx="2763891" cy="27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Cloud APIs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88FA07C7-5B20-C911-92A9-4418EC28F1C8}"/>
              </a:ext>
            </a:extLst>
          </p:cNvPr>
          <p:cNvSpPr txBox="1"/>
          <p:nvPr/>
        </p:nvSpPr>
        <p:spPr>
          <a:xfrm>
            <a:off x="3851281" y="1359750"/>
            <a:ext cx="4386867" cy="322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+350k modelos y +75k 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datasets</a:t>
            </a:r>
            <a:endParaRPr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 forma más “directa” de usar un LLM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Tiene sentido para fine-</a:t>
            </a:r>
            <a:r>
              <a:rPr lang="es-ES" sz="18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endParaRPr lang="es-ES" sz="18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8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No tiene sentido para RAG porque habría que implementar toda la infraestructura</a:t>
            </a:r>
          </a:p>
        </p:txBody>
      </p:sp>
      <p:pic>
        <p:nvPicPr>
          <p:cNvPr id="5" name="Picture 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560A2928-F446-9ED3-B297-B0B950DD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10" y="1667571"/>
            <a:ext cx="595591" cy="640841"/>
          </a:xfrm>
          <a:prstGeom prst="rect">
            <a:avLst/>
          </a:prstGeom>
        </p:spPr>
      </p:pic>
      <p:pic>
        <p:nvPicPr>
          <p:cNvPr id="8" name="Picture 7" descr="A orange cloud with white text&#10;&#10;Description automatically generated">
            <a:extLst>
              <a:ext uri="{FF2B5EF4-FFF2-40B4-BE49-F238E27FC236}">
                <a16:creationId xmlns:a16="http://schemas.microsoft.com/office/drawing/2014/main" id="{5FCB2A3A-5146-9842-E46C-B63E15EB4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65" y="1667571"/>
            <a:ext cx="1035049" cy="640841"/>
          </a:xfrm>
          <a:prstGeom prst="rect">
            <a:avLst/>
          </a:prstGeom>
        </p:spPr>
      </p:pic>
      <p:pic>
        <p:nvPicPr>
          <p:cNvPr id="12" name="Picture 11" descr="A rainbow colored cloud logo&#10;&#10;Description automatically generated">
            <a:extLst>
              <a:ext uri="{FF2B5EF4-FFF2-40B4-BE49-F238E27FC236}">
                <a16:creationId xmlns:a16="http://schemas.microsoft.com/office/drawing/2014/main" id="{5A4D7020-7883-F3F1-CA4A-516D372A9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20" y="2287694"/>
            <a:ext cx="1328169" cy="1328169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CEC71F-0A3F-F01E-80F9-C7AB3B314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696" y="2586469"/>
            <a:ext cx="688947" cy="698151"/>
          </a:xfrm>
          <a:prstGeom prst="rect">
            <a:avLst/>
          </a:prstGeom>
        </p:spPr>
      </p:pic>
      <p:pic>
        <p:nvPicPr>
          <p:cNvPr id="16" name="Picture 15" descr="A red and blue logo&#10;&#10;Description automatically generated">
            <a:extLst>
              <a:ext uri="{FF2B5EF4-FFF2-40B4-BE49-F238E27FC236}">
                <a16:creationId xmlns:a16="http://schemas.microsoft.com/office/drawing/2014/main" id="{67BC577D-D13E-D01B-44D9-175052364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547" y="3562677"/>
            <a:ext cx="822567" cy="822567"/>
          </a:xfrm>
          <a:prstGeom prst="rect">
            <a:avLst/>
          </a:prstGeom>
        </p:spPr>
      </p:pic>
      <p:pic>
        <p:nvPicPr>
          <p:cNvPr id="18" name="Picture 17" descr="A black and grey logo&#10;&#10;Description automatically generated">
            <a:extLst>
              <a:ext uri="{FF2B5EF4-FFF2-40B4-BE49-F238E27FC236}">
                <a16:creationId xmlns:a16="http://schemas.microsoft.com/office/drawing/2014/main" id="{B6C43EFD-8D48-A939-7EA8-16163ACC6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551" y="3562677"/>
            <a:ext cx="953664" cy="9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 &amp; LLamaIndex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" name="Picture 5" descr="A diagram of a bird&#10;&#10;Description automatically generated">
            <a:extLst>
              <a:ext uri="{FF2B5EF4-FFF2-40B4-BE49-F238E27FC236}">
                <a16:creationId xmlns:a16="http://schemas.microsoft.com/office/drawing/2014/main" id="{199BD280-47B8-39D5-C02F-20B2DB56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6" y="1230065"/>
            <a:ext cx="3877688" cy="3590235"/>
          </a:xfrm>
          <a:prstGeom prst="rect">
            <a:avLst/>
          </a:prstGeom>
        </p:spPr>
      </p:pic>
      <p:pic>
        <p:nvPicPr>
          <p:cNvPr id="8" name="Picture 7" descr="A llama with many logos&#10;&#10;Description automatically generated with medium confidence">
            <a:extLst>
              <a:ext uri="{FF2B5EF4-FFF2-40B4-BE49-F238E27FC236}">
                <a16:creationId xmlns:a16="http://schemas.microsoft.com/office/drawing/2014/main" id="{9613337B-1093-45AE-3479-227D22A7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58" y="1809086"/>
            <a:ext cx="3774479" cy="24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Maneras de dar contexto a un LLM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Escogiendo la estrategia de contexto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Herramientas para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con contexto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 con contexto específico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Maneras de dar contexto a un LLM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5825766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 necesidad de reentrenar el modelo: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directo (Zero-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shot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con ejemplos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Few-shot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Augmented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Generation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(RAG)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Reentrenando el modelo: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completo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eficiente de parámetros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663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 </a:t>
            </a:r>
            <a:r>
              <a:rPr lang="en-U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directo</a:t>
            </a:r>
            <a:r>
              <a:rPr lang="en-U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 (Zero-shot)</a:t>
            </a:r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97652B6-7266-BDFB-A4BB-F8B8167E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1" y="1431234"/>
            <a:ext cx="6383538" cy="2483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23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 con ejemplos (Few-shot)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AC6E96B-463D-D1C2-3A4D-FBB12AC6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1" y="1431234"/>
            <a:ext cx="6383537" cy="3024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618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239210" y="323199"/>
            <a:ext cx="6665580" cy="110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 augmented generation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3F3EDC9-DD5A-1204-8EEA-613DC518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1" y="1431234"/>
            <a:ext cx="6383538" cy="2285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115;p18">
            <a:extLst>
              <a:ext uri="{FF2B5EF4-FFF2-40B4-BE49-F238E27FC236}">
                <a16:creationId xmlns:a16="http://schemas.microsoft.com/office/drawing/2014/main" id="{D6FA9059-03AF-98ED-8E0F-0240D1B43A85}"/>
              </a:ext>
            </a:extLst>
          </p:cNvPr>
          <p:cNvSpPr txBox="1"/>
          <p:nvPr/>
        </p:nvSpPr>
        <p:spPr>
          <a:xfrm>
            <a:off x="1583999" y="422004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Ciertas tareas requieren acceso a conocimiento en el cual el modelo no ha sido entrenado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84332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Fine-tuning completo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6" y="1385337"/>
            <a:ext cx="6117259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Método más potente para adaptar el modelo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Contras: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Requiere muchos recursos computacionales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Difícil de implementar para modelos masivos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GPT-4)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46826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Fine-tuning eficiente de parámetros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similares a los del fine-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tuning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completo</a:t>
            </a: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Permite crear diferentes versiones del modelo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Menos intensivo a nivel computacional</a:t>
            </a:r>
          </a:p>
          <a:p>
            <a:pPr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</a:pPr>
            <a:r>
              <a:rPr lang="es-ES" sz="1800" b="1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Contras: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Sigue siendo computacionalmente intensivo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Difícil de implementar para modelos masivos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GPT-4)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13118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Escogiendo la estrategia de contexto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CC5744B4-88B8-1E33-AE19-22D9F1C45CC8}"/>
              </a:ext>
            </a:extLst>
          </p:cNvPr>
          <p:cNvSpPr txBox="1"/>
          <p:nvPr/>
        </p:nvSpPr>
        <p:spPr>
          <a:xfrm>
            <a:off x="1659117" y="1359750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Coste de implementar y mantener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Complejidad de implementación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“Eficacia” del modelo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328543043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336</Words>
  <Application>Microsoft Office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Space Grotesk Medium</vt:lpstr>
      <vt:lpstr>Space Grotesk</vt:lpstr>
      <vt:lpstr>Openwebinars</vt:lpstr>
      <vt:lpstr>LLMs con contexto específico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LLMs con contexto específico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15</cp:revision>
  <dcterms:modified xsi:type="dcterms:W3CDTF">2024-01-24T12:29:17Z</dcterms:modified>
</cp:coreProperties>
</file>