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353" r:id="rId2"/>
    <p:sldId id="257" r:id="rId3"/>
    <p:sldId id="354" r:id="rId4"/>
    <p:sldId id="355" r:id="rId5"/>
    <p:sldId id="337" r:id="rId6"/>
    <p:sldId id="338" r:id="rId7"/>
    <p:sldId id="341" r:id="rId8"/>
    <p:sldId id="342" r:id="rId9"/>
    <p:sldId id="343" r:id="rId10"/>
    <p:sldId id="352" r:id="rId11"/>
    <p:sldId id="345" r:id="rId12"/>
    <p:sldId id="346" r:id="rId13"/>
    <p:sldId id="344" r:id="rId14"/>
    <p:sldId id="349" r:id="rId15"/>
    <p:sldId id="350" r:id="rId16"/>
    <p:sldId id="351" r:id="rId17"/>
    <p:sldId id="282" r:id="rId18"/>
  </p:sldIdLst>
  <p:sldSz cx="9144000" cy="5143500" type="screen16x9"/>
  <p:notesSz cx="6858000" cy="9144000"/>
  <p:embeddedFontLst>
    <p:embeddedFont>
      <p:font typeface="Space Grotesk" panose="020B0604020202020204" charset="0"/>
      <p:regular r:id="rId20"/>
      <p:bold r:id="rId21"/>
    </p:embeddedFont>
    <p:embeddedFont>
      <p:font typeface="Space Grotesk Medium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48">
          <p15:clr>
            <a:srgbClr val="FF0000"/>
          </p15:clr>
        </p15:guide>
        <p15:guide id="2" pos="1111">
          <p15:clr>
            <a:srgbClr val="FF0000"/>
          </p15:clr>
        </p15:guide>
        <p15:guide id="3" pos="4649">
          <p15:clr>
            <a:srgbClr val="FF0000"/>
          </p15:clr>
        </p15:guide>
        <p15:guide id="4" orient="horz" pos="227">
          <p15:clr>
            <a:srgbClr val="FF0000"/>
          </p15:clr>
        </p15:guide>
        <p15:guide id="5" pos="1345">
          <p15:clr>
            <a:srgbClr val="747775"/>
          </p15:clr>
        </p15:guide>
        <p15:guide id="6" pos="122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2948"/>
        <p:guide pos="1111"/>
        <p:guide pos="4649"/>
        <p:guide orient="horz" pos="227"/>
        <p:guide pos="1345"/>
        <p:guide pos="12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f1cafaad_2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f1cafaad_2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7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5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673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969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03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7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641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800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f1cafaad_2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f1cafaad_2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05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475a61d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475a61d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93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87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662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662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274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75a61dd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75a61dd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498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75a61dd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75a61dd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77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secció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997" y="4583650"/>
            <a:ext cx="1425621" cy="2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7022100" y="4753100"/>
            <a:ext cx="2121900" cy="390300"/>
          </a:xfrm>
          <a:prstGeom prst="rect">
            <a:avLst/>
          </a:prstGeom>
          <a:solidFill>
            <a:srgbClr val="F5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rgbClr val="F3378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500"/>
              <a:buFont typeface="Space Grotesk"/>
              <a:buNone/>
              <a:defRPr sz="25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pace Grotesk"/>
              <a:buNone/>
              <a:defRPr sz="2400" b="1" i="0" u="none" strike="noStrike" cap="non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649">
          <p15:clr>
            <a:srgbClr val="E46962"/>
          </p15:clr>
        </p15:guide>
        <p15:guide id="4" pos="1111">
          <p15:clr>
            <a:srgbClr val="E46962"/>
          </p15:clr>
        </p15:guide>
        <p15:guide id="5" pos="12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 1 1">
  <p:cSld name="TITLE_ONLY_1_2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2033325" y="553000"/>
            <a:ext cx="48333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2033325" y="3122084"/>
            <a:ext cx="142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2"/>
          </p:nvPr>
        </p:nvSpPr>
        <p:spPr>
          <a:xfrm>
            <a:off x="3837240" y="3122084"/>
            <a:ext cx="1440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3"/>
          </p:nvPr>
        </p:nvSpPr>
        <p:spPr>
          <a:xfrm>
            <a:off x="5650051" y="3122084"/>
            <a:ext cx="1422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pic" idx="4"/>
          </p:nvPr>
        </p:nvSpPr>
        <p:spPr>
          <a:xfrm>
            <a:off x="2031473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2"/>
          <p:cNvSpPr>
            <a:spLocks noGrp="1"/>
          </p:cNvSpPr>
          <p:nvPr>
            <p:ph type="pic" idx="5"/>
          </p:nvPr>
        </p:nvSpPr>
        <p:spPr>
          <a:xfrm>
            <a:off x="3837214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2"/>
          <p:cNvSpPr>
            <a:spLocks noGrp="1"/>
          </p:cNvSpPr>
          <p:nvPr>
            <p:ph type="pic" idx="6"/>
          </p:nvPr>
        </p:nvSpPr>
        <p:spPr>
          <a:xfrm>
            <a:off x="5642954" y="1615413"/>
            <a:ext cx="1422300" cy="126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tiva vs">
  <p:cSld name="TITLE_ONLY_1_2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2033125" y="705400"/>
            <a:ext cx="4833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250206" y="2773100"/>
            <a:ext cx="7731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vs</a:t>
            </a:r>
            <a:endParaRPr sz="1500" b="1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940508" y="2258925"/>
            <a:ext cx="138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300"/>
              <a:buFont typeface="Space Grotesk"/>
              <a:buNone/>
              <a:defRPr sz="1300" b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"/>
          </p:nvPr>
        </p:nvSpPr>
        <p:spPr>
          <a:xfrm>
            <a:off x="3940508" y="3358562"/>
            <a:ext cx="1384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300"/>
              <a:buFont typeface="Space Grotesk"/>
              <a:buNone/>
              <a:defRPr sz="1300" b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2033125" y="2106525"/>
            <a:ext cx="1849200" cy="1647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3"/>
          <p:cNvSpPr>
            <a:spLocks noGrp="1"/>
          </p:cNvSpPr>
          <p:nvPr>
            <p:ph type="pic" idx="4"/>
          </p:nvPr>
        </p:nvSpPr>
        <p:spPr>
          <a:xfrm>
            <a:off x="5391152" y="2108290"/>
            <a:ext cx="1849200" cy="164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" type="tx">
  <p:cSld name="Tex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4700" y="551800"/>
            <a:ext cx="7455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018450" y="1614900"/>
            <a:ext cx="7057200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55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○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556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1D2939"/>
              </a:buClr>
              <a:buSzPts val="2000"/>
              <a:buFont typeface="Space Grotesk"/>
              <a:buChar char="■"/>
              <a:defRPr sz="20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6624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88700" y="1454200"/>
            <a:ext cx="7320900" cy="3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●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○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800"/>
              <a:buFont typeface="Space Grotesk"/>
              <a:buChar char="■"/>
              <a:defRPr sz="18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03400" y="553000"/>
            <a:ext cx="749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5991263" y="1393975"/>
            <a:ext cx="2446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" name="Google Shape;20;p5"/>
          <p:cNvSpPr>
            <a:spLocks noGrp="1"/>
          </p:cNvSpPr>
          <p:nvPr>
            <p:ph type="pic" idx="2"/>
          </p:nvPr>
        </p:nvSpPr>
        <p:spPr>
          <a:xfrm>
            <a:off x="864838" y="1371225"/>
            <a:ext cx="4967100" cy="31977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5980100" y="1393975"/>
            <a:ext cx="24741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●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○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Char char="■"/>
              <a:defRPr sz="1600" i="0" u="none" strike="noStrike" cap="none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">
  <p:cSld name="TITLE_ONL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976900" y="547600"/>
            <a:ext cx="6946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1405363" y="4455050"/>
            <a:ext cx="60966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5" name="Google Shape;25;p6"/>
          <p:cNvSpPr>
            <a:spLocks noGrp="1"/>
          </p:cNvSpPr>
          <p:nvPr>
            <p:ph type="pic" idx="2"/>
          </p:nvPr>
        </p:nvSpPr>
        <p:spPr>
          <a:xfrm>
            <a:off x="1405363" y="1302663"/>
            <a:ext cx="6096600" cy="304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821">
          <p15:clr>
            <a:srgbClr val="FA7B17"/>
          </p15:clr>
        </p15:guide>
        <p15:guide id="3" pos="1280">
          <p15:clr>
            <a:srgbClr val="FA7B17"/>
          </p15:clr>
        </p15:guide>
        <p15:guide id="4" pos="4725">
          <p15:clr>
            <a:srgbClr val="FA7B17"/>
          </p15:clr>
        </p15:guide>
        <p15:guide id="5" orient="horz" pos="2740">
          <p15:clr>
            <a:srgbClr val="FA7B17"/>
          </p15:clr>
        </p15:guide>
        <p15:guide id="6" orient="horz" pos="3036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">
  <p:cSld name="TITLE_ONLY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75" y="1306950"/>
            <a:ext cx="459625" cy="44391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130288" y="2093188"/>
            <a:ext cx="6886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800"/>
              <a:buFont typeface="Space Grotesk"/>
              <a:buNone/>
              <a:defRPr sz="28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-427725" y="3075975"/>
            <a:ext cx="85206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1500"/>
              <a:buFont typeface="Space Grotesk Medium"/>
              <a:buNone/>
              <a:defRPr sz="1500" i="0" u="none" strike="noStrike" cap="none">
                <a:solidFill>
                  <a:srgbClr val="F63D68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">
  <p:cSld name="TITLE_ONLY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031475" y="553000"/>
            <a:ext cx="4836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2031475" y="2033427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ubTitle" idx="2"/>
          </p:nvPr>
        </p:nvSpPr>
        <p:spPr>
          <a:xfrm>
            <a:off x="2031475" y="3197433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3"/>
          </p:nvPr>
        </p:nvSpPr>
        <p:spPr>
          <a:xfrm>
            <a:off x="5935751" y="2033427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4"/>
          </p:nvPr>
        </p:nvSpPr>
        <p:spPr>
          <a:xfrm>
            <a:off x="5935751" y="3197433"/>
            <a:ext cx="11775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600"/>
              <a:buFont typeface="Space Grotesk"/>
              <a:buNone/>
              <a:defRPr sz="16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>
            <a:spLocks noGrp="1"/>
          </p:cNvSpPr>
          <p:nvPr>
            <p:ph type="pic" idx="5"/>
          </p:nvPr>
        </p:nvSpPr>
        <p:spPr>
          <a:xfrm>
            <a:off x="3349672" y="1624207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8"/>
          <p:cNvSpPr>
            <a:spLocks noGrp="1"/>
          </p:cNvSpPr>
          <p:nvPr>
            <p:ph type="pic" idx="6"/>
          </p:nvPr>
        </p:nvSpPr>
        <p:spPr>
          <a:xfrm>
            <a:off x="4611102" y="1624207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8"/>
          <p:cNvSpPr>
            <a:spLocks noGrp="1"/>
          </p:cNvSpPr>
          <p:nvPr>
            <p:ph type="pic" idx="7"/>
          </p:nvPr>
        </p:nvSpPr>
        <p:spPr>
          <a:xfrm>
            <a:off x="3352898" y="2767896"/>
            <a:ext cx="1177500" cy="1048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8"/>
          <p:cNvSpPr>
            <a:spLocks noGrp="1"/>
          </p:cNvSpPr>
          <p:nvPr>
            <p:ph type="pic" idx="8"/>
          </p:nvPr>
        </p:nvSpPr>
        <p:spPr>
          <a:xfrm>
            <a:off x="4614328" y="2767896"/>
            <a:ext cx="1177500" cy="104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">
  <p:cSld name="TITLE_ONLY_1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025525" y="553000"/>
            <a:ext cx="4848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434874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2"/>
          </p:nvPr>
        </p:nvSpPr>
        <p:spPr>
          <a:xfrm>
            <a:off x="3815764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3"/>
          </p:nvPr>
        </p:nvSpPr>
        <p:spPr>
          <a:xfrm>
            <a:off x="5196655" y="2799103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4"/>
          </p:nvPr>
        </p:nvSpPr>
        <p:spPr>
          <a:xfrm>
            <a:off x="2434874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5"/>
          </p:nvPr>
        </p:nvSpPr>
        <p:spPr>
          <a:xfrm>
            <a:off x="3815764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6"/>
          </p:nvPr>
        </p:nvSpPr>
        <p:spPr>
          <a:xfrm>
            <a:off x="5196655" y="4244217"/>
            <a:ext cx="12498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100"/>
              <a:buFont typeface="Space Grotesk Medium"/>
              <a:buNone/>
              <a:defRPr sz="1100">
                <a:solidFill>
                  <a:srgbClr val="1D2939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8" name="Google Shape;48;p9"/>
          <p:cNvSpPr>
            <a:spLocks noGrp="1"/>
          </p:cNvSpPr>
          <p:nvPr>
            <p:ph type="pic" idx="7"/>
          </p:nvPr>
        </p:nvSpPr>
        <p:spPr>
          <a:xfrm>
            <a:off x="2434874" y="1644792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9"/>
          <p:cNvSpPr>
            <a:spLocks noGrp="1"/>
          </p:cNvSpPr>
          <p:nvPr>
            <p:ph type="pic" idx="8"/>
          </p:nvPr>
        </p:nvSpPr>
        <p:spPr>
          <a:xfrm>
            <a:off x="3822260" y="1639124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9"/>
          <p:cNvSpPr>
            <a:spLocks noGrp="1"/>
          </p:cNvSpPr>
          <p:nvPr>
            <p:ph type="pic" idx="9"/>
          </p:nvPr>
        </p:nvSpPr>
        <p:spPr>
          <a:xfrm>
            <a:off x="5208766" y="1639124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9"/>
          <p:cNvSpPr>
            <a:spLocks noGrp="1"/>
          </p:cNvSpPr>
          <p:nvPr>
            <p:ph type="pic" idx="13"/>
          </p:nvPr>
        </p:nvSpPr>
        <p:spPr>
          <a:xfrm>
            <a:off x="2435311" y="3114149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9"/>
          <p:cNvSpPr>
            <a:spLocks noGrp="1"/>
          </p:cNvSpPr>
          <p:nvPr>
            <p:ph type="pic" idx="14"/>
          </p:nvPr>
        </p:nvSpPr>
        <p:spPr>
          <a:xfrm>
            <a:off x="3822697" y="3108481"/>
            <a:ext cx="1251300" cy="11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9"/>
          <p:cNvSpPr>
            <a:spLocks noGrp="1"/>
          </p:cNvSpPr>
          <p:nvPr>
            <p:ph type="pic" idx="15"/>
          </p:nvPr>
        </p:nvSpPr>
        <p:spPr>
          <a:xfrm>
            <a:off x="5209203" y="3108481"/>
            <a:ext cx="1251300" cy="11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76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">
  <p:cSld name="TITLE_ONLY_1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031475" y="629200"/>
            <a:ext cx="4836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034073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2"/>
          </p:nvPr>
        </p:nvSpPr>
        <p:spPr>
          <a:xfrm>
            <a:off x="3347595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3"/>
          </p:nvPr>
        </p:nvSpPr>
        <p:spPr>
          <a:xfrm>
            <a:off x="4661118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4"/>
          </p:nvPr>
        </p:nvSpPr>
        <p:spPr>
          <a:xfrm>
            <a:off x="5974640" y="3063695"/>
            <a:ext cx="1176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>
            <a:spLocks noGrp="1"/>
          </p:cNvSpPr>
          <p:nvPr>
            <p:ph type="pic" idx="5"/>
          </p:nvPr>
        </p:nvSpPr>
        <p:spPr>
          <a:xfrm>
            <a:off x="2031471" y="1848840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>
            <a:spLocks noGrp="1"/>
          </p:cNvSpPr>
          <p:nvPr>
            <p:ph type="pic" idx="6"/>
          </p:nvPr>
        </p:nvSpPr>
        <p:spPr>
          <a:xfrm>
            <a:off x="3336956" y="1841697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>
            <a:spLocks noGrp="1"/>
          </p:cNvSpPr>
          <p:nvPr>
            <p:ph type="pic" idx="7"/>
          </p:nvPr>
        </p:nvSpPr>
        <p:spPr>
          <a:xfrm>
            <a:off x="4642449" y="1841701"/>
            <a:ext cx="1178100" cy="1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>
            <a:spLocks noGrp="1"/>
          </p:cNvSpPr>
          <p:nvPr>
            <p:ph type="pic" idx="8"/>
          </p:nvPr>
        </p:nvSpPr>
        <p:spPr>
          <a:xfrm>
            <a:off x="5947934" y="1841701"/>
            <a:ext cx="1178100" cy="104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0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foto + texto 1 2 1 1 1 1">
  <p:cSld name="TITLE_ONLY_1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2051800" y="553000"/>
            <a:ext cx="47964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3D68"/>
              </a:buClr>
              <a:buSzPts val="2600"/>
              <a:buFont typeface="Space Grotesk"/>
              <a:buNone/>
              <a:defRPr sz="2600" b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2043323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2"/>
          </p:nvPr>
        </p:nvSpPr>
        <p:spPr>
          <a:xfrm>
            <a:off x="3072777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3"/>
          </p:nvPr>
        </p:nvSpPr>
        <p:spPr>
          <a:xfrm>
            <a:off x="4102231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4"/>
          </p:nvPr>
        </p:nvSpPr>
        <p:spPr>
          <a:xfrm>
            <a:off x="5130777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5"/>
          </p:nvPr>
        </p:nvSpPr>
        <p:spPr>
          <a:xfrm>
            <a:off x="6148399" y="2752594"/>
            <a:ext cx="930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1500"/>
              <a:buFont typeface="Space Grotesk"/>
              <a:buNone/>
              <a:defRPr sz="150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6"/>
          </p:nvPr>
        </p:nvSpPr>
        <p:spPr>
          <a:xfrm>
            <a:off x="2051801" y="1768266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>
            <a:spLocks noGrp="1"/>
          </p:cNvSpPr>
          <p:nvPr>
            <p:ph type="pic" idx="7"/>
          </p:nvPr>
        </p:nvSpPr>
        <p:spPr>
          <a:xfrm>
            <a:off x="3073577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>
            <a:spLocks noGrp="1"/>
          </p:cNvSpPr>
          <p:nvPr>
            <p:ph type="pic" idx="8"/>
          </p:nvPr>
        </p:nvSpPr>
        <p:spPr>
          <a:xfrm>
            <a:off x="4094711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>
            <a:spLocks noGrp="1"/>
          </p:cNvSpPr>
          <p:nvPr>
            <p:ph type="pic" idx="9"/>
          </p:nvPr>
        </p:nvSpPr>
        <p:spPr>
          <a:xfrm>
            <a:off x="5116805" y="1764182"/>
            <a:ext cx="9234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>
            <a:spLocks noGrp="1"/>
          </p:cNvSpPr>
          <p:nvPr>
            <p:ph type="pic" idx="13"/>
          </p:nvPr>
        </p:nvSpPr>
        <p:spPr>
          <a:xfrm>
            <a:off x="6138903" y="1764182"/>
            <a:ext cx="923400" cy="82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orient="horz" pos="227">
          <p15:clr>
            <a:srgbClr val="FA7B17"/>
          </p15:clr>
        </p15:guide>
        <p15:guide id="3" pos="1287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Introducción a Langchain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18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Memoria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Un sistema conversacional debería poder acceder a mensajes e información del pasado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Memoria conversacional de búfer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Memoria conversacional con entidades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Memoria conversacional con un grafo de conocimiento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Memoria basada en bases de datos vectoriales</a:t>
            </a:r>
          </a:p>
        </p:txBody>
      </p:sp>
    </p:spTree>
    <p:extLst>
      <p:ext uri="{BB962C8B-B14F-4D97-AF65-F5344CB8AC3E}">
        <p14:creationId xmlns:p14="http://schemas.microsoft.com/office/powerpoint/2010/main" val="204411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Memoria</a:t>
            </a:r>
          </a:p>
        </p:txBody>
      </p:sp>
      <p:sp>
        <p:nvSpPr>
          <p:cNvPr id="6" name="Google Shape;115;p18">
            <a:extLst>
              <a:ext uri="{FF2B5EF4-FFF2-40B4-BE49-F238E27FC236}">
                <a16:creationId xmlns:a16="http://schemas.microsoft.com/office/drawing/2014/main" id="{9B605642-C0B3-7AEA-DCC7-8CB274B710B0}"/>
              </a:ext>
            </a:extLst>
          </p:cNvPr>
          <p:cNvSpPr txBox="1"/>
          <p:nvPr/>
        </p:nvSpPr>
        <p:spPr>
          <a:xfrm>
            <a:off x="1584000" y="4212099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19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Ejemplo de memoria de la documentación oficial de </a:t>
            </a:r>
            <a:r>
              <a:rPr lang="es-ES" sz="19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endParaRPr lang="es-ES" sz="19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" name="Picture 2" descr="A diagram of memory&#10;&#10;Description automatically generated">
            <a:extLst>
              <a:ext uri="{FF2B5EF4-FFF2-40B4-BE49-F238E27FC236}">
                <a16:creationId xmlns:a16="http://schemas.microsoft.com/office/drawing/2014/main" id="{3F1EADFC-3D50-3976-0066-4E58E4FD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55" y="1476594"/>
            <a:ext cx="4980113" cy="25453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40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Herramientas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Funciones que se utilizan para tareas espec</a:t>
            </a:r>
            <a:r>
              <a:rPr lang="es-ES" altLang="en-US" sz="1800" dirty="0">
                <a:solidFill>
                  <a:srgbClr val="202124"/>
                </a:solidFill>
                <a:latin typeface="Space Grotesk" panose="020B0604020202020204" charset="0"/>
                <a:cs typeface="Space Grotesk" panose="020B0604020202020204" charset="0"/>
              </a:rPr>
              <a:t>íficas como usar una calculadora, buscar en internet, ejecutar comandos Linux, etc. </a:t>
            </a: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Space Grotesk" panose="020B0604020202020204" charset="0"/>
              <a:cs typeface="Space Grotesk" panose="020B0604020202020204" charset="0"/>
            </a:endParaRPr>
          </a:p>
        </p:txBody>
      </p:sp>
      <p:pic>
        <p:nvPicPr>
          <p:cNvPr id="6" name="Picture 5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813A80F0-B0B6-1BC3-18BF-FF0508EA1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62" y="2897185"/>
            <a:ext cx="1374247" cy="1374247"/>
          </a:xfrm>
          <a:prstGeom prst="rect">
            <a:avLst/>
          </a:prstGeom>
        </p:spPr>
      </p:pic>
      <p:pic>
        <p:nvPicPr>
          <p:cNvPr id="8" name="Picture 7" descr="A puzzle with letters on it&#10;&#10;Description automatically generated">
            <a:extLst>
              <a:ext uri="{FF2B5EF4-FFF2-40B4-BE49-F238E27FC236}">
                <a16:creationId xmlns:a16="http://schemas.microsoft.com/office/drawing/2014/main" id="{2FC4CEEB-67E9-19F0-D019-F7A47FF33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138" y="2955481"/>
            <a:ext cx="1196925" cy="1374247"/>
          </a:xfrm>
          <a:prstGeom prst="rect">
            <a:avLst/>
          </a:prstGeom>
        </p:spPr>
      </p:pic>
      <p:pic>
        <p:nvPicPr>
          <p:cNvPr id="10" name="Picture 9" descr="A white calculator with black buttons&#10;&#10;Description automatically generated">
            <a:extLst>
              <a:ext uri="{FF2B5EF4-FFF2-40B4-BE49-F238E27FC236}">
                <a16:creationId xmlns:a16="http://schemas.microsoft.com/office/drawing/2014/main" id="{28FE9AD4-E1DB-581F-0832-37B4BCE18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603" y="3013778"/>
            <a:ext cx="1257654" cy="1257654"/>
          </a:xfrm>
          <a:prstGeom prst="rect">
            <a:avLst/>
          </a:prstGeom>
        </p:spPr>
      </p:pic>
      <p:pic>
        <p:nvPicPr>
          <p:cNvPr id="13" name="Picture 12" descr="A cartoon duck with a bow tie&#10;&#10;Description automatically generated">
            <a:extLst>
              <a:ext uri="{FF2B5EF4-FFF2-40B4-BE49-F238E27FC236}">
                <a16:creationId xmlns:a16="http://schemas.microsoft.com/office/drawing/2014/main" id="{CF0639E4-21DA-5AFC-8C02-F8BFC28A2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5390" y="2955481"/>
            <a:ext cx="1374247" cy="137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5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Agentes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Un agente realiza una serie de acciones mediante herramientas para resolver una tarea de forma </a:t>
            </a: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autónoma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n-US" sz="1800" dirty="0">
              <a:solidFill>
                <a:srgbClr val="202124"/>
              </a:solidFill>
              <a:latin typeface="Space Grotesk" panose="020B0604020202020204" charset="0"/>
              <a:cs typeface="Space Grotesk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Dos tipos principales de agentes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Agentes de acción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Agentes de planificación-acción</a:t>
            </a:r>
          </a:p>
        </p:txBody>
      </p:sp>
    </p:spTree>
    <p:extLst>
      <p:ext uri="{BB962C8B-B14F-4D97-AF65-F5344CB8AC3E}">
        <p14:creationId xmlns:p14="http://schemas.microsoft.com/office/powerpoint/2010/main" val="127566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Agentes</a:t>
            </a:r>
          </a:p>
        </p:txBody>
      </p:sp>
      <p:sp>
        <p:nvSpPr>
          <p:cNvPr id="6" name="Google Shape;115;p18">
            <a:extLst>
              <a:ext uri="{FF2B5EF4-FFF2-40B4-BE49-F238E27FC236}">
                <a16:creationId xmlns:a16="http://schemas.microsoft.com/office/drawing/2014/main" id="{9B605642-C0B3-7AEA-DCC7-8CB274B710B0}"/>
              </a:ext>
            </a:extLst>
          </p:cNvPr>
          <p:cNvSpPr txBox="1"/>
          <p:nvPr/>
        </p:nvSpPr>
        <p:spPr>
          <a:xfrm>
            <a:off x="1584000" y="4212099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19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Diagrama de un agente de acción</a:t>
            </a:r>
          </a:p>
        </p:txBody>
      </p:sp>
      <p:pic>
        <p:nvPicPr>
          <p:cNvPr id="5" name="Picture 4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66F5D218-118C-585D-EB1D-1F8FDCF6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31" y="1450042"/>
            <a:ext cx="6129338" cy="24138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0465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LangChain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 provee los componentes necesarios para construir un sistema RAG, el cual aporta información al modelo en la que no ha sido entrenado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Document</a:t>
            </a: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1600" b="1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loaders</a:t>
            </a:r>
            <a:endParaRPr lang="es-ES" sz="1600" b="1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Text </a:t>
            </a:r>
            <a:r>
              <a:rPr lang="es-ES" sz="1600" b="1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splitters</a:t>
            </a:r>
            <a:endParaRPr lang="es-ES" sz="1600" b="1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de </a:t>
            </a:r>
            <a:r>
              <a:rPr lang="es-ES" sz="1600" b="1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embeddings</a:t>
            </a:r>
            <a:endParaRPr lang="es-ES" sz="1600" b="1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Bases de datos vectorial</a:t>
            </a:r>
          </a:p>
        </p:txBody>
      </p:sp>
    </p:spTree>
    <p:extLst>
      <p:ext uri="{BB962C8B-B14F-4D97-AF65-F5344CB8AC3E}">
        <p14:creationId xmlns:p14="http://schemas.microsoft.com/office/powerpoint/2010/main" val="98820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</a:t>
            </a:r>
            <a:endParaRPr lang="es-ES"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" name="Google Shape;115;p18">
            <a:extLst>
              <a:ext uri="{FF2B5EF4-FFF2-40B4-BE49-F238E27FC236}">
                <a16:creationId xmlns:a16="http://schemas.microsoft.com/office/drawing/2014/main" id="{9B605642-C0B3-7AEA-DCC7-8CB274B710B0}"/>
              </a:ext>
            </a:extLst>
          </p:cNvPr>
          <p:cNvSpPr txBox="1"/>
          <p:nvPr/>
        </p:nvSpPr>
        <p:spPr>
          <a:xfrm>
            <a:off x="1584000" y="4212099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19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Diagrama de un sistema RAG</a:t>
            </a:r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E7E91F77-1DCA-5E9F-DA4C-8C92C91B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833" y="1476594"/>
            <a:ext cx="6054334" cy="23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094900" y="1718850"/>
            <a:ext cx="4954200" cy="8418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Introducción a Langchain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2"/>
          </p:nvPr>
        </p:nvSpPr>
        <p:spPr>
          <a:xfrm>
            <a:off x="2094900" y="2789250"/>
            <a:ext cx="4954200" cy="559200"/>
          </a:xfrm>
          <a:prstGeom prst="rect">
            <a:avLst/>
          </a:prstGeom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12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1903800" y="653000"/>
            <a:ext cx="57600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 sz="30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Sumario</a:t>
            </a:r>
            <a:endParaRPr sz="30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121951" y="2064854"/>
            <a:ext cx="5825766" cy="24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¿Qué es </a:t>
            </a:r>
            <a:r>
              <a:rPr lang="es-ES" sz="20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r>
              <a:rPr lang="es-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?</a:t>
            </a: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Módulos de la librer</a:t>
            </a:r>
            <a:r>
              <a:rPr lang="en-U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í</a:t>
            </a:r>
            <a:r>
              <a:rPr lang="es" sz="20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 LangChain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0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¿Qué es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?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LangChain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 es un </a:t>
            </a:r>
            <a:r>
              <a:rPr kumimoji="0" lang="es-ES" altLang="en-US" sz="18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framework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 para desarrollar aplicaciones que utilicen modelos de lenguaje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n-US" sz="1800" dirty="0">
              <a:solidFill>
                <a:srgbClr val="202124"/>
              </a:solidFill>
              <a:latin typeface="Space Grotesk" panose="020B0604020202020204" charset="0"/>
              <a:cs typeface="Space Grotesk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Nos permite que el modelo de lenguaje tenga acceso a: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Cadenas (enlazar llamadas al modelo)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Herramientas (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e.g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., calculadora)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Memoria (para recordar la conversación)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Etc.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29082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¿Qué es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?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Este </a:t>
            </a:r>
            <a:r>
              <a:rPr kumimoji="0" lang="es-E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framework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, consiste de varias partes:</a:t>
            </a: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pace Grotesk" panose="020B0604020202020204" charset="0"/>
              <a:cs typeface="Space Grotesk" panose="020B0604020202020204" charset="0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Librerías “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core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” en Python y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Javascript</a:t>
            </a: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Templates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para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prompts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(por defecto y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Hub)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LangServe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(librería para el despliegue de aplicaciones)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LangSmith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(plataforma para monitorización)</a:t>
            </a:r>
          </a:p>
        </p:txBody>
      </p:sp>
    </p:spTree>
    <p:extLst>
      <p:ext uri="{BB962C8B-B14F-4D97-AF65-F5344CB8AC3E}">
        <p14:creationId xmlns:p14="http://schemas.microsoft.com/office/powerpoint/2010/main" val="419555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Módulos de la librería </a:t>
            </a:r>
            <a:r>
              <a:rPr lang="es-ES" sz="3200" b="1" dirty="0" err="1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Input/Output del LLM 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Cadenas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Memoria</a:t>
            </a:r>
          </a:p>
          <a:p>
            <a:pPr marL="228600" indent="-241300">
              <a:lnSpc>
                <a:spcPct val="115000"/>
              </a:lnSpc>
              <a:spcBef>
                <a:spcPts val="1500"/>
              </a:spcBef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Herramientas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Agentes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</a:t>
            </a: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03853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Input/Output del LLM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LangChain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 nos brinda los elementos básicos para interactuar con cualquier modelo de lenguaje:</a:t>
            </a: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pace Grotesk" panose="020B0604020202020204" charset="0"/>
              <a:cs typeface="Space Grotesk" panose="020B0604020202020204" charset="0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Prompts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parsers</a:t>
            </a:r>
            <a:endParaRPr lang="es-ES" sz="16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76930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Input/Output del LLM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42FF948E-788B-1CBC-9132-F22A61E4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53" y="1431234"/>
            <a:ext cx="6084294" cy="23363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Google Shape;115;p18">
            <a:extLst>
              <a:ext uri="{FF2B5EF4-FFF2-40B4-BE49-F238E27FC236}">
                <a16:creationId xmlns:a16="http://schemas.microsoft.com/office/drawing/2014/main" id="{9B605642-C0B3-7AEA-DCC7-8CB274B710B0}"/>
              </a:ext>
            </a:extLst>
          </p:cNvPr>
          <p:cNvSpPr txBox="1"/>
          <p:nvPr/>
        </p:nvSpPr>
        <p:spPr>
          <a:xfrm>
            <a:off x="1584000" y="4212099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19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Ejemplo de I/O de la documentación oficial de </a:t>
            </a:r>
            <a:r>
              <a:rPr lang="es-ES" sz="19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LangChain</a:t>
            </a:r>
            <a:endParaRPr sz="19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74716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741161" y="323200"/>
            <a:ext cx="766167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Cadenas</a:t>
            </a:r>
            <a:endParaRPr sz="3200" b="1" dirty="0">
              <a:solidFill>
                <a:srgbClr val="F63D68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9E3E3E36-9FB9-8D94-CE95-6EBB81C4F8E7}"/>
              </a:ext>
            </a:extLst>
          </p:cNvPr>
          <p:cNvSpPr txBox="1"/>
          <p:nvPr/>
        </p:nvSpPr>
        <p:spPr>
          <a:xfrm>
            <a:off x="1659117" y="1385337"/>
            <a:ext cx="6308090" cy="343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Space Grotesk" panose="020B0604020202020204" charset="0"/>
                <a:cs typeface="Space Grotesk" panose="020B0604020202020204" charset="0"/>
              </a:rPr>
              <a:t>Las cadenas nos permiten combinar varios componentes en una aplicación unificada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Cadenas simples 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(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e.g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.,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LLMChain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,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TransformChain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)</a:t>
            </a: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Cadenas secuenciales 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(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e.g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.,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SequentialChain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)</a:t>
            </a:r>
            <a:endParaRPr lang="es-ES" sz="1600" b="1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Cadenas de enrutamiento 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(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e.g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.,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LLMRouterChain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)</a:t>
            </a:r>
            <a:endParaRPr lang="es-ES" sz="1600" b="1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Cadenas de RAG 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(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e.g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., </a:t>
            </a:r>
            <a:r>
              <a:rPr lang="es-ES" sz="1600" dirty="0" err="1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RetrievalQA</a:t>
            </a:r>
            <a:r>
              <a:rPr lang="es-ES" sz="16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)</a:t>
            </a:r>
            <a:endParaRPr lang="es-ES" sz="1600" b="1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228600" lvl="0" indent="-2413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D2939"/>
              </a:buClr>
              <a:buSzPts val="2000"/>
              <a:buFont typeface="Space Grotesk"/>
              <a:buChar char="●"/>
            </a:pPr>
            <a:r>
              <a:rPr lang="es-ES" sz="1600" b="1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7982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A9583424-88EF-0A45-C0DE-54480A53F4B2}"/>
              </a:ext>
            </a:extLst>
          </p:cNvPr>
          <p:cNvSpPr txBox="1"/>
          <p:nvPr/>
        </p:nvSpPr>
        <p:spPr>
          <a:xfrm>
            <a:off x="1239210" y="323200"/>
            <a:ext cx="666558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63D68"/>
                </a:solidFill>
                <a:latin typeface="Space Grotesk"/>
                <a:ea typeface="Space Grotesk"/>
                <a:cs typeface="Space Grotesk"/>
                <a:sym typeface="Space Grotesk"/>
              </a:rPr>
              <a:t>Cadenas</a:t>
            </a:r>
          </a:p>
        </p:txBody>
      </p:sp>
      <p:sp>
        <p:nvSpPr>
          <p:cNvPr id="6" name="Google Shape;115;p18">
            <a:extLst>
              <a:ext uri="{FF2B5EF4-FFF2-40B4-BE49-F238E27FC236}">
                <a16:creationId xmlns:a16="http://schemas.microsoft.com/office/drawing/2014/main" id="{9B605642-C0B3-7AEA-DCC7-8CB274B710B0}"/>
              </a:ext>
            </a:extLst>
          </p:cNvPr>
          <p:cNvSpPr txBox="1"/>
          <p:nvPr/>
        </p:nvSpPr>
        <p:spPr>
          <a:xfrm>
            <a:off x="1584000" y="4212099"/>
            <a:ext cx="5976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ES" sz="1900" dirty="0">
                <a:solidFill>
                  <a:srgbClr val="1D2939"/>
                </a:solidFill>
                <a:latin typeface="Space Grotesk"/>
                <a:ea typeface="Space Grotesk"/>
                <a:cs typeface="Space Grotesk"/>
                <a:sym typeface="Space Grotesk"/>
              </a:rPr>
              <a:t>Ejemplo de cadena secuencial para generar y puntuar dos cuentos</a:t>
            </a:r>
            <a:endParaRPr sz="1900" dirty="0">
              <a:solidFill>
                <a:srgbClr val="1D293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5FFA12F0-E462-36AC-9130-4AC34BF0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16" y="1476594"/>
            <a:ext cx="6339568" cy="19566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2657626"/>
      </p:ext>
    </p:extLst>
  </p:cSld>
  <p:clrMapOvr>
    <a:masterClrMapping/>
  </p:clrMapOvr>
</p:sld>
</file>

<file path=ppt/theme/theme1.xml><?xml version="1.0" encoding="utf-8"?>
<a:theme xmlns:a="http://schemas.openxmlformats.org/drawingml/2006/main" name="Openwebinars">
  <a:themeElements>
    <a:clrScheme name="Simple Light">
      <a:dk1>
        <a:srgbClr val="F63D68"/>
      </a:dk1>
      <a:lt1>
        <a:srgbClr val="1D2939"/>
      </a:lt1>
      <a:dk2>
        <a:srgbClr val="9B8AFB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381</Words>
  <Application>Microsoft Office PowerPoint</Application>
  <PresentationFormat>On-screen Show (16:9)</PresentationFormat>
  <Paragraphs>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Space Grotesk</vt:lpstr>
      <vt:lpstr>Space Grotesk Medium</vt:lpstr>
      <vt:lpstr>Openwebinars</vt:lpstr>
      <vt:lpstr>Introducción a Langchain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Introducción a Langchain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son los Large Language Models (LLMs)?</dc:title>
  <cp:lastModifiedBy>Fernando Rodríguez</cp:lastModifiedBy>
  <cp:revision>15</cp:revision>
  <dcterms:modified xsi:type="dcterms:W3CDTF">2024-01-23T19:07:38Z</dcterms:modified>
</cp:coreProperties>
</file>