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302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5" r:id="rId12"/>
    <p:sldId id="313" r:id="rId13"/>
    <p:sldId id="314" r:id="rId14"/>
    <p:sldId id="317" r:id="rId15"/>
    <p:sldId id="316" r:id="rId16"/>
    <p:sldId id="322" r:id="rId17"/>
    <p:sldId id="319" r:id="rId18"/>
    <p:sldId id="318" r:id="rId19"/>
  </p:sldIdLst>
  <p:sldSz cx="9144000" cy="5143500" type="screen16x9"/>
  <p:notesSz cx="6858000" cy="9144000"/>
  <p:embeddedFontLst>
    <p:embeddedFont>
      <p:font typeface="Space Grotesk" panose="020B0604020202020204" charset="0"/>
      <p:regular r:id="rId21"/>
      <p:bold r:id="rId22"/>
    </p:embeddedFont>
    <p:embeddedFont>
      <p:font typeface="Space Grotesk Medium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27" autoAdjust="0"/>
  </p:normalViewPr>
  <p:slideViewPr>
    <p:cSldViewPr snapToGrid="0">
      <p:cViewPr varScale="1">
        <p:scale>
          <a:sx n="78" d="100"/>
          <a:sy n="78" d="100"/>
        </p:scale>
        <p:origin x="924" y="44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1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62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6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1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92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06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1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24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25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7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8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71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49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70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13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 Augmented Generation (RAG)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de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A30BC1-026F-3277-3827-4308957FA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4908"/>
              </p:ext>
            </p:extLst>
          </p:nvPr>
        </p:nvGraphicFramePr>
        <p:xfrm>
          <a:off x="1116095" y="1431234"/>
          <a:ext cx="6911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23">
                  <a:extLst>
                    <a:ext uri="{9D8B030D-6E8A-4147-A177-3AD203B41FA5}">
                      <a16:colId xmlns:a16="http://schemas.microsoft.com/office/drawing/2014/main" val="780211876"/>
                    </a:ext>
                  </a:extLst>
                </a:gridCol>
                <a:gridCol w="3333440">
                  <a:extLst>
                    <a:ext uri="{9D8B030D-6E8A-4147-A177-3AD203B41FA5}">
                      <a16:colId xmlns:a16="http://schemas.microsoft.com/office/drawing/2014/main" val="2726417383"/>
                    </a:ext>
                  </a:extLst>
                </a:gridCol>
                <a:gridCol w="1752146">
                  <a:extLst>
                    <a:ext uri="{9D8B030D-6E8A-4147-A177-3AD203B41FA5}">
                      <a16:colId xmlns:a16="http://schemas.microsoft.com/office/drawing/2014/main" val="419904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Empresa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Dimensiones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0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Open AI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text-embedding-ada-002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Vertex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AI (Google)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textembedding-gecko-multilingua@001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1408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Cohere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AI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embed-multilingual-v3.0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HuggingFace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BAAI/bge-large-en-v1.5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8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HuggingFace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all-MiniLM-L6-v2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384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2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Bases de datos vectoriales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CC5744B4-88B8-1E33-AE19-22D9F1C45CC8}"/>
              </a:ext>
            </a:extLst>
          </p:cNvPr>
          <p:cNvSpPr txBox="1"/>
          <p:nvPr/>
        </p:nvSpPr>
        <p:spPr>
          <a:xfrm>
            <a:off x="1659117" y="1359750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 de datos vectorial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Distancias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Algoritmos de búsqueda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Implementaciones en el mercado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93811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 de datos vectorial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CA0935-3A68-6E2D-842E-F67A25F2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12" y="1431234"/>
            <a:ext cx="6431575" cy="27264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770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Distancias</a:t>
            </a:r>
          </a:p>
        </p:txBody>
      </p:sp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D30F82DA-96ED-EDC1-870C-35F076F59783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Usamos la distancia entre vectores para seleccionar los chunks relevantes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" name="Picture 6" descr="A diagram of different types of lines&#10;&#10;Description automatically generated">
            <a:extLst>
              <a:ext uri="{FF2B5EF4-FFF2-40B4-BE49-F238E27FC236}">
                <a16:creationId xmlns:a16="http://schemas.microsoft.com/office/drawing/2014/main" id="{7631FFD0-73A4-A0AE-99FC-2DC6207A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92" y="1431234"/>
            <a:ext cx="3580016" cy="26182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462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3800475"/>
            <a:ext cx="6308090" cy="101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Algoritmos exactos: </a:t>
            </a: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K-NN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Algoritmos aproximados: A-NN, LSH, </a:t>
            </a: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HNSW</a:t>
            </a:r>
          </a:p>
        </p:txBody>
      </p:sp>
      <p:sp>
        <p:nvSpPr>
          <p:cNvPr id="6" name="Google Shape;116;p18">
            <a:extLst>
              <a:ext uri="{FF2B5EF4-FFF2-40B4-BE49-F238E27FC236}">
                <a16:creationId xmlns:a16="http://schemas.microsoft.com/office/drawing/2014/main" id="{689117B6-88C3-7E6E-6CA8-0A62226929DA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Algoritmos de búsqueda</a:t>
            </a:r>
          </a:p>
        </p:txBody>
      </p:sp>
      <p:pic>
        <p:nvPicPr>
          <p:cNvPr id="8" name="Picture 7" descr="A diagram of a vector embedding&#10;&#10;Description automatically generated">
            <a:extLst>
              <a:ext uri="{FF2B5EF4-FFF2-40B4-BE49-F238E27FC236}">
                <a16:creationId xmlns:a16="http://schemas.microsoft.com/office/drawing/2014/main" id="{97086339-74BA-E2EB-B832-204C4C4F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53" y="1431234"/>
            <a:ext cx="5474494" cy="2249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29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3;p16">
            <a:extLst>
              <a:ext uri="{FF2B5EF4-FFF2-40B4-BE49-F238E27FC236}">
                <a16:creationId xmlns:a16="http://schemas.microsoft.com/office/drawing/2014/main" id="{1EE8DEB2-1F45-D7C4-C6A7-5C607855FDE5}"/>
              </a:ext>
            </a:extLst>
          </p:cNvPr>
          <p:cNvSpPr txBox="1"/>
          <p:nvPr/>
        </p:nvSpPr>
        <p:spPr>
          <a:xfrm>
            <a:off x="3851281" y="1431234"/>
            <a:ext cx="4386867" cy="291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Método exacto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Calculamos la distancia con todos los puntos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Muy ineficiente</a:t>
            </a:r>
          </a:p>
        </p:txBody>
      </p:sp>
      <p:sp>
        <p:nvSpPr>
          <p:cNvPr id="10" name="Google Shape;116;p18">
            <a:extLst>
              <a:ext uri="{FF2B5EF4-FFF2-40B4-BE49-F238E27FC236}">
                <a16:creationId xmlns:a16="http://schemas.microsoft.com/office/drawing/2014/main" id="{AE9C5938-1426-36E2-9784-03863EA0035D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K-NN</a:t>
            </a:r>
          </a:p>
        </p:txBody>
      </p:sp>
      <p:pic>
        <p:nvPicPr>
          <p:cNvPr id="11" name="Picture 10" descr="A diagram of red dots and a blue dot&#10;&#10;Description automatically generated">
            <a:extLst>
              <a:ext uri="{FF2B5EF4-FFF2-40B4-BE49-F238E27FC236}">
                <a16:creationId xmlns:a16="http://schemas.microsoft.com/office/drawing/2014/main" id="{BCE81945-4D61-9FAD-8ECC-244F96F6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8" y="1431234"/>
            <a:ext cx="2693194" cy="26931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Google Shape;115;p18">
            <a:extLst>
              <a:ext uri="{FF2B5EF4-FFF2-40B4-BE49-F238E27FC236}">
                <a16:creationId xmlns:a16="http://schemas.microsoft.com/office/drawing/2014/main" id="{0921C3AF-2AA0-AB2F-B522-593B20E67BA5}"/>
              </a:ext>
            </a:extLst>
          </p:cNvPr>
          <p:cNvSpPr txBox="1"/>
          <p:nvPr/>
        </p:nvSpPr>
        <p:spPr>
          <a:xfrm>
            <a:off x="634483" y="4124428"/>
            <a:ext cx="2693194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K-NN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90914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3;p16">
            <a:extLst>
              <a:ext uri="{FF2B5EF4-FFF2-40B4-BE49-F238E27FC236}">
                <a16:creationId xmlns:a16="http://schemas.microsoft.com/office/drawing/2014/main" id="{1EE8DEB2-1F45-D7C4-C6A7-5C607855FDE5}"/>
              </a:ext>
            </a:extLst>
          </p:cNvPr>
          <p:cNvSpPr txBox="1"/>
          <p:nvPr/>
        </p:nvSpPr>
        <p:spPr>
          <a:xfrm>
            <a:off x="3851281" y="1431234"/>
            <a:ext cx="4386867" cy="291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Método aproximado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Proceso iterativo por capas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 mayor número de iteraciones, mayor exactitud, pero también más tiempo de ejecución</a:t>
            </a:r>
          </a:p>
        </p:txBody>
      </p:sp>
      <p:sp>
        <p:nvSpPr>
          <p:cNvPr id="10" name="Google Shape;116;p18">
            <a:extLst>
              <a:ext uri="{FF2B5EF4-FFF2-40B4-BE49-F238E27FC236}">
                <a16:creationId xmlns:a16="http://schemas.microsoft.com/office/drawing/2014/main" id="{AE9C5938-1426-36E2-9784-03863EA0035D}"/>
              </a:ext>
            </a:extLst>
          </p:cNvPr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HNSW</a:t>
            </a:r>
          </a:p>
        </p:txBody>
      </p:sp>
      <p:sp>
        <p:nvSpPr>
          <p:cNvPr id="12" name="Google Shape;115;p18">
            <a:extLst>
              <a:ext uri="{FF2B5EF4-FFF2-40B4-BE49-F238E27FC236}">
                <a16:creationId xmlns:a16="http://schemas.microsoft.com/office/drawing/2014/main" id="{0921C3AF-2AA0-AB2F-B522-593B20E67BA5}"/>
              </a:ext>
            </a:extLst>
          </p:cNvPr>
          <p:cNvSpPr txBox="1"/>
          <p:nvPr/>
        </p:nvSpPr>
        <p:spPr>
          <a:xfrm>
            <a:off x="634483" y="4124428"/>
            <a:ext cx="2693194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Algoritmo: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HNSW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E321171A-574E-38C0-0849-03B58723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1" y="1628836"/>
            <a:ext cx="2711628" cy="229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316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Implementaciones en el mercado</a:t>
            </a:r>
          </a:p>
        </p:txBody>
      </p:sp>
      <p:pic>
        <p:nvPicPr>
          <p:cNvPr id="8" name="Picture 7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11848358-471E-D1F8-3D37-8A48EA42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33" y="1431234"/>
            <a:ext cx="5601934" cy="27356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85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 Augmented Generation (RAG)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¿Por qué usar RAG?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Arquitectura RAG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Bases de datos vectoriales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8511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¿Por </a:t>
            </a: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qué</a:t>
            </a: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usar RAG?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3F3EDC9-DD5A-1204-8EEA-613DC518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1" y="1431234"/>
            <a:ext cx="6383538" cy="2285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D6FA9059-03AF-98ED-8E0F-0240D1B43A85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Ciertas tareas requieren acceso a conocimiento en el cual el modelo no ha sido entrenado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25200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Arquitectura RAG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250055C9-025E-C5DB-0AA2-38C1A012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4" y="1431234"/>
            <a:ext cx="7267071" cy="2859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38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CC5744B4-88B8-1E33-AE19-22D9F1C45CC8}"/>
              </a:ext>
            </a:extLst>
          </p:cNvPr>
          <p:cNvSpPr txBox="1"/>
          <p:nvPr/>
        </p:nvSpPr>
        <p:spPr>
          <a:xfrm>
            <a:off x="1659117" y="1359750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un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Usos de los embeddings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de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753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</a:t>
            </a: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Qué</a:t>
            </a: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es un embedding?</a:t>
            </a:r>
          </a:p>
        </p:txBody>
      </p:sp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D6FA9059-03AF-98ED-8E0F-0240D1B43A85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Representación numérica de un objeto que captura sus características semánticas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B66DBE21-92A0-0801-0641-854FA3F5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27" y="1430928"/>
            <a:ext cx="4334544" cy="2281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90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</a:t>
            </a: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Qué</a:t>
            </a: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es un embedding?</a:t>
            </a:r>
          </a:p>
        </p:txBody>
      </p:sp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D6FA9059-03AF-98ED-8E0F-0240D1B43A85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 están desarrollando acercamientos multimodales, con un único modelo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" name="Picture 6" descr="A diagram of a multimodal model&#10;&#10;Description automatically generated">
            <a:extLst>
              <a:ext uri="{FF2B5EF4-FFF2-40B4-BE49-F238E27FC236}">
                <a16:creationId xmlns:a16="http://schemas.microsoft.com/office/drawing/2014/main" id="{22A9C8F8-58F9-6B05-4477-993E70DE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2" y="1433786"/>
            <a:ext cx="4329114" cy="22784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73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¿Para qué sirve un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 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de ML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trabajan con números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Para medir 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distancias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usamos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números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b="1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 </a:t>
            </a:r>
            <a:r>
              <a:rPr lang="es-ES" sz="1800" dirty="0" err="1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 almacenan 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información contextual </a:t>
            </a: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y proveen una representación semántica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Procesamiento de lenguaje natural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Visión por computador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Etc.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8068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¿Para qué sirve un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46C2149D-0834-8DB9-3A6C-38115B205F64}"/>
              </a:ext>
            </a:extLst>
          </p:cNvPr>
          <p:cNvSpPr txBox="1"/>
          <p:nvPr/>
        </p:nvSpPr>
        <p:spPr>
          <a:xfrm>
            <a:off x="1583998" y="3904575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Fuente: </a:t>
            </a:r>
            <a:r>
              <a:rPr lang="es" sz="1000" dirty="0">
                <a:solidFill>
                  <a:srgbClr val="0070C0"/>
                </a:solidFill>
                <a:latin typeface="Space Grotesk"/>
                <a:ea typeface="Space Grotesk"/>
                <a:cs typeface="Space Grotesk"/>
                <a:sym typeface="Space Grotesk"/>
              </a:rPr>
              <a:t>Google Developers</a:t>
            </a:r>
            <a:endParaRPr sz="1000" dirty="0">
              <a:solidFill>
                <a:srgbClr val="0070C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" name="Picture 7" descr="A diagram of different types of energy&#10;&#10;Description automatically generated">
            <a:extLst>
              <a:ext uri="{FF2B5EF4-FFF2-40B4-BE49-F238E27FC236}">
                <a16:creationId xmlns:a16="http://schemas.microsoft.com/office/drawing/2014/main" id="{37A0F8E0-757B-47CC-AC46-AE234BCF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69" y="1431234"/>
            <a:ext cx="6409857" cy="2384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17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265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Space Grotesk</vt:lpstr>
      <vt:lpstr>Arial</vt:lpstr>
      <vt:lpstr>Space Grotesk Medium</vt:lpstr>
      <vt:lpstr>Openwebinars</vt:lpstr>
      <vt:lpstr>Retrieval Augmented Generation (RAG)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Retrieval Augmented Generation (RAG)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24</cp:revision>
  <dcterms:modified xsi:type="dcterms:W3CDTF">2024-01-03T13:10:52Z</dcterms:modified>
</cp:coreProperties>
</file>