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302" r:id="rId2"/>
    <p:sldId id="303" r:id="rId3"/>
    <p:sldId id="323" r:id="rId4"/>
    <p:sldId id="325" r:id="rId5"/>
    <p:sldId id="324" r:id="rId6"/>
    <p:sldId id="326" r:id="rId7"/>
    <p:sldId id="327" r:id="rId8"/>
    <p:sldId id="329" r:id="rId9"/>
    <p:sldId id="328" r:id="rId10"/>
    <p:sldId id="305" r:id="rId11"/>
    <p:sldId id="322" r:id="rId12"/>
    <p:sldId id="330" r:id="rId13"/>
    <p:sldId id="317" r:id="rId14"/>
    <p:sldId id="332" r:id="rId15"/>
    <p:sldId id="333" r:id="rId16"/>
    <p:sldId id="334" r:id="rId17"/>
    <p:sldId id="318" r:id="rId18"/>
  </p:sldIdLst>
  <p:sldSz cx="9144000" cy="5143500" type="screen16x9"/>
  <p:notesSz cx="6858000" cy="9144000"/>
  <p:embeddedFontLst>
    <p:embeddedFont>
      <p:font typeface="Space Grotesk" panose="020B0604020202020204" charset="0"/>
      <p:regular r:id="rId20"/>
      <p:bold r:id="rId21"/>
    </p:embeddedFont>
    <p:embeddedFont>
      <p:font typeface="Space Grotesk Medium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48">
          <p15:clr>
            <a:srgbClr val="FF0000"/>
          </p15:clr>
        </p15:guide>
        <p15:guide id="2" pos="1111">
          <p15:clr>
            <a:srgbClr val="FF0000"/>
          </p15:clr>
        </p15:guide>
        <p15:guide id="3" pos="4649">
          <p15:clr>
            <a:srgbClr val="FF0000"/>
          </p15:clr>
        </p15:guide>
        <p15:guide id="4" orient="horz" pos="227">
          <p15:clr>
            <a:srgbClr val="FF0000"/>
          </p15:clr>
        </p15:guide>
        <p15:guide id="5" pos="1345">
          <p15:clr>
            <a:srgbClr val="747775"/>
          </p15:clr>
        </p15:guide>
        <p15:guide id="6" pos="122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127" autoAdjust="0"/>
  </p:normalViewPr>
  <p:slideViewPr>
    <p:cSldViewPr snapToGrid="0">
      <p:cViewPr varScale="1">
        <p:scale>
          <a:sx n="78" d="100"/>
          <a:sy n="78" d="100"/>
        </p:scale>
        <p:origin x="924" y="44"/>
      </p:cViewPr>
      <p:guideLst>
        <p:guide orient="horz" pos="2948"/>
        <p:guide pos="1111"/>
        <p:guide pos="4649"/>
        <p:guide orient="horz" pos="227"/>
        <p:guide pos="1345"/>
        <p:guide pos="12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f1cafaad_2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0f1cafaad_2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012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574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75a61dd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75a61dd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249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347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062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75a61dd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75a61dd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833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261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222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f1cafaad_2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0f1cafaad_2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584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475a61dd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475a61dd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27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95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75a61dd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75a61dd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311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87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579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767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75a61dd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75a61dd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218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7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secció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997" y="4583650"/>
            <a:ext cx="1425621" cy="2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7022100" y="4753100"/>
            <a:ext cx="2121900" cy="390300"/>
          </a:xfrm>
          <a:prstGeom prst="rect">
            <a:avLst/>
          </a:prstGeom>
          <a:solidFill>
            <a:srgbClr val="F5F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2094900" y="1718850"/>
            <a:ext cx="4954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title" idx="2"/>
          </p:nvPr>
        </p:nvSpPr>
        <p:spPr>
          <a:xfrm>
            <a:off x="2094900" y="2789250"/>
            <a:ext cx="49542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500"/>
              <a:buFont typeface="Space Grotesk"/>
              <a:buNone/>
              <a:defRPr sz="25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649">
          <p15:clr>
            <a:srgbClr val="E46962"/>
          </p15:clr>
        </p15:guide>
        <p15:guide id="4" pos="1111">
          <p15:clr>
            <a:srgbClr val="E46962"/>
          </p15:clr>
        </p15:guide>
        <p15:guide id="5" pos="128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 1 1 1 1">
  <p:cSld name="TITLE_ONLY_1_2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2051800" y="553000"/>
            <a:ext cx="47964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2043323" y="2752594"/>
            <a:ext cx="930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2"/>
          </p:nvPr>
        </p:nvSpPr>
        <p:spPr>
          <a:xfrm>
            <a:off x="3072777" y="2752594"/>
            <a:ext cx="930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3"/>
          </p:nvPr>
        </p:nvSpPr>
        <p:spPr>
          <a:xfrm>
            <a:off x="4102231" y="2752594"/>
            <a:ext cx="930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4"/>
          </p:nvPr>
        </p:nvSpPr>
        <p:spPr>
          <a:xfrm>
            <a:off x="5130777" y="2752594"/>
            <a:ext cx="930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5"/>
          </p:nvPr>
        </p:nvSpPr>
        <p:spPr>
          <a:xfrm>
            <a:off x="6148399" y="2752594"/>
            <a:ext cx="930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6"/>
          </p:nvPr>
        </p:nvSpPr>
        <p:spPr>
          <a:xfrm>
            <a:off x="2051801" y="1768266"/>
            <a:ext cx="9234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1"/>
          <p:cNvSpPr>
            <a:spLocks noGrp="1"/>
          </p:cNvSpPr>
          <p:nvPr>
            <p:ph type="pic" idx="7"/>
          </p:nvPr>
        </p:nvSpPr>
        <p:spPr>
          <a:xfrm>
            <a:off x="3073577" y="1764182"/>
            <a:ext cx="9234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>
            <a:spLocks noGrp="1"/>
          </p:cNvSpPr>
          <p:nvPr>
            <p:ph type="pic" idx="8"/>
          </p:nvPr>
        </p:nvSpPr>
        <p:spPr>
          <a:xfrm>
            <a:off x="4094711" y="1764182"/>
            <a:ext cx="9234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>
            <a:spLocks noGrp="1"/>
          </p:cNvSpPr>
          <p:nvPr>
            <p:ph type="pic" idx="9"/>
          </p:nvPr>
        </p:nvSpPr>
        <p:spPr>
          <a:xfrm>
            <a:off x="5116805" y="1764182"/>
            <a:ext cx="9234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>
            <a:spLocks noGrp="1"/>
          </p:cNvSpPr>
          <p:nvPr>
            <p:ph type="pic" idx="13"/>
          </p:nvPr>
        </p:nvSpPr>
        <p:spPr>
          <a:xfrm>
            <a:off x="6138903" y="1764182"/>
            <a:ext cx="923400" cy="828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7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 1 1 1 1 1">
  <p:cSld name="TITLE_ONLY_1_2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2033325" y="553000"/>
            <a:ext cx="48333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ubTitle" idx="1"/>
          </p:nvPr>
        </p:nvSpPr>
        <p:spPr>
          <a:xfrm>
            <a:off x="2033325" y="3122084"/>
            <a:ext cx="142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2"/>
          </p:nvPr>
        </p:nvSpPr>
        <p:spPr>
          <a:xfrm>
            <a:off x="3837240" y="3122084"/>
            <a:ext cx="14403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3"/>
          </p:nvPr>
        </p:nvSpPr>
        <p:spPr>
          <a:xfrm>
            <a:off x="5650051" y="3122084"/>
            <a:ext cx="14223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>
            <a:spLocks noGrp="1"/>
          </p:cNvSpPr>
          <p:nvPr>
            <p:ph type="pic" idx="4"/>
          </p:nvPr>
        </p:nvSpPr>
        <p:spPr>
          <a:xfrm>
            <a:off x="2031473" y="1615413"/>
            <a:ext cx="1422300" cy="12669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2"/>
          <p:cNvSpPr>
            <a:spLocks noGrp="1"/>
          </p:cNvSpPr>
          <p:nvPr>
            <p:ph type="pic" idx="5"/>
          </p:nvPr>
        </p:nvSpPr>
        <p:spPr>
          <a:xfrm>
            <a:off x="3837214" y="1615413"/>
            <a:ext cx="1422300" cy="12669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2"/>
          <p:cNvSpPr>
            <a:spLocks noGrp="1"/>
          </p:cNvSpPr>
          <p:nvPr>
            <p:ph type="pic" idx="6"/>
          </p:nvPr>
        </p:nvSpPr>
        <p:spPr>
          <a:xfrm>
            <a:off x="5642954" y="1615413"/>
            <a:ext cx="1422300" cy="126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tiva vs">
  <p:cSld name="TITLE_ONLY_1_2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2033125" y="705400"/>
            <a:ext cx="48336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4250206" y="2773100"/>
            <a:ext cx="7731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vs</a:t>
            </a:r>
            <a:endParaRPr sz="1500" b="1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940508" y="2258925"/>
            <a:ext cx="13848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300"/>
              <a:buFont typeface="Space Grotesk"/>
              <a:buNone/>
              <a:defRPr sz="1300" b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2"/>
          </p:nvPr>
        </p:nvSpPr>
        <p:spPr>
          <a:xfrm>
            <a:off x="3940508" y="3358562"/>
            <a:ext cx="13848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300"/>
              <a:buFont typeface="Space Grotesk"/>
              <a:buNone/>
              <a:defRPr sz="1300" b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9" name="Google Shape;89;p13"/>
          <p:cNvSpPr>
            <a:spLocks noGrp="1"/>
          </p:cNvSpPr>
          <p:nvPr>
            <p:ph type="pic" idx="3"/>
          </p:nvPr>
        </p:nvSpPr>
        <p:spPr>
          <a:xfrm>
            <a:off x="2033125" y="2106525"/>
            <a:ext cx="1849200" cy="16470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3"/>
          <p:cNvSpPr>
            <a:spLocks noGrp="1"/>
          </p:cNvSpPr>
          <p:nvPr>
            <p:ph type="pic" idx="4"/>
          </p:nvPr>
        </p:nvSpPr>
        <p:spPr>
          <a:xfrm>
            <a:off x="5391152" y="2108290"/>
            <a:ext cx="1849200" cy="1647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2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4700" y="551800"/>
            <a:ext cx="74556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1018450" y="1614900"/>
            <a:ext cx="7057200" cy="2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lvl="1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○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lvl="2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■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lvl="3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lvl="4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○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lvl="5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■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lvl="6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lvl="7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○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lvl="8" indent="-35560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1D2939"/>
              </a:buClr>
              <a:buSzPts val="2000"/>
              <a:buFont typeface="Space Grotesk"/>
              <a:buChar char="■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03400" y="553000"/>
            <a:ext cx="7493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800"/>
              <a:buFont typeface="Space Grotesk"/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88700" y="1454200"/>
            <a:ext cx="7320900" cy="3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●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○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■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●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○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■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●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○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■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1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703400" y="553000"/>
            <a:ext cx="7493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800"/>
              <a:buFont typeface="Space Grotesk"/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/>
          <p:nvPr/>
        </p:nvSpPr>
        <p:spPr>
          <a:xfrm>
            <a:off x="5991263" y="1393975"/>
            <a:ext cx="2446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" name="Google Shape;20;p5"/>
          <p:cNvSpPr>
            <a:spLocks noGrp="1"/>
          </p:cNvSpPr>
          <p:nvPr>
            <p:ph type="pic" idx="2"/>
          </p:nvPr>
        </p:nvSpPr>
        <p:spPr>
          <a:xfrm>
            <a:off x="864838" y="1371225"/>
            <a:ext cx="4967100" cy="31977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5980100" y="1393975"/>
            <a:ext cx="24741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●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○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■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●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○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■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●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○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■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">
  <p:cSld name="TITLE_ONLY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976900" y="547600"/>
            <a:ext cx="69462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800"/>
              <a:buFont typeface="Space Grotesk"/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ubTitle" idx="1"/>
          </p:nvPr>
        </p:nvSpPr>
        <p:spPr>
          <a:xfrm>
            <a:off x="1405363" y="4455050"/>
            <a:ext cx="60966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25" name="Google Shape;25;p6"/>
          <p:cNvSpPr>
            <a:spLocks noGrp="1"/>
          </p:cNvSpPr>
          <p:nvPr>
            <p:ph type="pic" idx="2"/>
          </p:nvPr>
        </p:nvSpPr>
        <p:spPr>
          <a:xfrm>
            <a:off x="1405363" y="1302663"/>
            <a:ext cx="6096600" cy="3046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821">
          <p15:clr>
            <a:srgbClr val="FA7B17"/>
          </p15:clr>
        </p15:guide>
        <p15:guide id="3" pos="1280">
          <p15:clr>
            <a:srgbClr val="FA7B17"/>
          </p15:clr>
        </p15:guide>
        <p15:guide id="4" pos="4725">
          <p15:clr>
            <a:srgbClr val="FA7B17"/>
          </p15:clr>
        </p15:guide>
        <p15:guide id="5" orient="horz" pos="2740">
          <p15:clr>
            <a:srgbClr val="FA7B17"/>
          </p15:clr>
        </p15:guide>
        <p15:guide id="6" orient="horz" pos="3036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">
  <p:cSld name="TITLE_ONLY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475" y="1306950"/>
            <a:ext cx="459625" cy="44391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130288" y="2093188"/>
            <a:ext cx="68865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800"/>
              <a:buFont typeface="Space Grotesk"/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 idx="2"/>
          </p:nvPr>
        </p:nvSpPr>
        <p:spPr>
          <a:xfrm>
            <a:off x="-427725" y="3075975"/>
            <a:ext cx="85206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0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 1">
  <p:cSld name="TITLE_ONLY_1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2031475" y="553000"/>
            <a:ext cx="48369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ubTitle" idx="1"/>
          </p:nvPr>
        </p:nvSpPr>
        <p:spPr>
          <a:xfrm>
            <a:off x="2031475" y="2033427"/>
            <a:ext cx="11775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ubTitle" idx="2"/>
          </p:nvPr>
        </p:nvSpPr>
        <p:spPr>
          <a:xfrm>
            <a:off x="2031475" y="3197433"/>
            <a:ext cx="11775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3"/>
          </p:nvPr>
        </p:nvSpPr>
        <p:spPr>
          <a:xfrm>
            <a:off x="5935751" y="2033427"/>
            <a:ext cx="11775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4"/>
          </p:nvPr>
        </p:nvSpPr>
        <p:spPr>
          <a:xfrm>
            <a:off x="5935751" y="3197433"/>
            <a:ext cx="11775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>
            <a:spLocks noGrp="1"/>
          </p:cNvSpPr>
          <p:nvPr>
            <p:ph type="pic" idx="5"/>
          </p:nvPr>
        </p:nvSpPr>
        <p:spPr>
          <a:xfrm>
            <a:off x="3349672" y="1624207"/>
            <a:ext cx="1177500" cy="10488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8"/>
          <p:cNvSpPr>
            <a:spLocks noGrp="1"/>
          </p:cNvSpPr>
          <p:nvPr>
            <p:ph type="pic" idx="6"/>
          </p:nvPr>
        </p:nvSpPr>
        <p:spPr>
          <a:xfrm>
            <a:off x="4611102" y="1624207"/>
            <a:ext cx="1177500" cy="10488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8"/>
          <p:cNvSpPr>
            <a:spLocks noGrp="1"/>
          </p:cNvSpPr>
          <p:nvPr>
            <p:ph type="pic" idx="7"/>
          </p:nvPr>
        </p:nvSpPr>
        <p:spPr>
          <a:xfrm>
            <a:off x="3352898" y="2767896"/>
            <a:ext cx="1177500" cy="10488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8"/>
          <p:cNvSpPr>
            <a:spLocks noGrp="1"/>
          </p:cNvSpPr>
          <p:nvPr>
            <p:ph type="pic" idx="8"/>
          </p:nvPr>
        </p:nvSpPr>
        <p:spPr>
          <a:xfrm>
            <a:off x="4614328" y="2767896"/>
            <a:ext cx="1177500" cy="104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 1 1">
  <p:cSld name="TITLE_ONLY_1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025525" y="553000"/>
            <a:ext cx="48489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434874" y="2799103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2"/>
          </p:nvPr>
        </p:nvSpPr>
        <p:spPr>
          <a:xfrm>
            <a:off x="3815764" y="2799103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3"/>
          </p:nvPr>
        </p:nvSpPr>
        <p:spPr>
          <a:xfrm>
            <a:off x="5196655" y="2799103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4"/>
          </p:nvPr>
        </p:nvSpPr>
        <p:spPr>
          <a:xfrm>
            <a:off x="2434874" y="4244217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5"/>
          </p:nvPr>
        </p:nvSpPr>
        <p:spPr>
          <a:xfrm>
            <a:off x="3815764" y="4244217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6"/>
          </p:nvPr>
        </p:nvSpPr>
        <p:spPr>
          <a:xfrm>
            <a:off x="5196655" y="4244217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8" name="Google Shape;48;p9"/>
          <p:cNvSpPr>
            <a:spLocks noGrp="1"/>
          </p:cNvSpPr>
          <p:nvPr>
            <p:ph type="pic" idx="7"/>
          </p:nvPr>
        </p:nvSpPr>
        <p:spPr>
          <a:xfrm>
            <a:off x="2434874" y="1644792"/>
            <a:ext cx="1251300" cy="11145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9"/>
          <p:cNvSpPr>
            <a:spLocks noGrp="1"/>
          </p:cNvSpPr>
          <p:nvPr>
            <p:ph type="pic" idx="8"/>
          </p:nvPr>
        </p:nvSpPr>
        <p:spPr>
          <a:xfrm>
            <a:off x="3822260" y="1639124"/>
            <a:ext cx="1251300" cy="11145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9"/>
          <p:cNvSpPr>
            <a:spLocks noGrp="1"/>
          </p:cNvSpPr>
          <p:nvPr>
            <p:ph type="pic" idx="9"/>
          </p:nvPr>
        </p:nvSpPr>
        <p:spPr>
          <a:xfrm>
            <a:off x="5208766" y="1639124"/>
            <a:ext cx="1251300" cy="11145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9"/>
          <p:cNvSpPr>
            <a:spLocks noGrp="1"/>
          </p:cNvSpPr>
          <p:nvPr>
            <p:ph type="pic" idx="13"/>
          </p:nvPr>
        </p:nvSpPr>
        <p:spPr>
          <a:xfrm>
            <a:off x="2435311" y="3114149"/>
            <a:ext cx="1251300" cy="1114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9"/>
          <p:cNvSpPr>
            <a:spLocks noGrp="1"/>
          </p:cNvSpPr>
          <p:nvPr>
            <p:ph type="pic" idx="14"/>
          </p:nvPr>
        </p:nvSpPr>
        <p:spPr>
          <a:xfrm>
            <a:off x="3822697" y="3108481"/>
            <a:ext cx="1251300" cy="11145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9"/>
          <p:cNvSpPr>
            <a:spLocks noGrp="1"/>
          </p:cNvSpPr>
          <p:nvPr>
            <p:ph type="pic" idx="15"/>
          </p:nvPr>
        </p:nvSpPr>
        <p:spPr>
          <a:xfrm>
            <a:off x="5209203" y="3108481"/>
            <a:ext cx="1251300" cy="11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76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 1 1 1">
  <p:cSld name="TITLE_ONLY_1_2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031475" y="629200"/>
            <a:ext cx="48369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2034073" y="3063695"/>
            <a:ext cx="1176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ubTitle" idx="2"/>
          </p:nvPr>
        </p:nvSpPr>
        <p:spPr>
          <a:xfrm>
            <a:off x="3347595" y="3063695"/>
            <a:ext cx="1176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ubTitle" idx="3"/>
          </p:nvPr>
        </p:nvSpPr>
        <p:spPr>
          <a:xfrm>
            <a:off x="4661118" y="3063695"/>
            <a:ext cx="1176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4"/>
          </p:nvPr>
        </p:nvSpPr>
        <p:spPr>
          <a:xfrm>
            <a:off x="5974640" y="3063695"/>
            <a:ext cx="1176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>
            <a:spLocks noGrp="1"/>
          </p:cNvSpPr>
          <p:nvPr>
            <p:ph type="pic" idx="5"/>
          </p:nvPr>
        </p:nvSpPr>
        <p:spPr>
          <a:xfrm>
            <a:off x="2031471" y="1848840"/>
            <a:ext cx="1178100" cy="1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0"/>
          <p:cNvSpPr>
            <a:spLocks noGrp="1"/>
          </p:cNvSpPr>
          <p:nvPr>
            <p:ph type="pic" idx="6"/>
          </p:nvPr>
        </p:nvSpPr>
        <p:spPr>
          <a:xfrm>
            <a:off x="3336956" y="1841697"/>
            <a:ext cx="1178100" cy="1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>
            <a:spLocks noGrp="1"/>
          </p:cNvSpPr>
          <p:nvPr>
            <p:ph type="pic" idx="7"/>
          </p:nvPr>
        </p:nvSpPr>
        <p:spPr>
          <a:xfrm>
            <a:off x="4642449" y="1841701"/>
            <a:ext cx="1178100" cy="1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>
            <a:spLocks noGrp="1"/>
          </p:cNvSpPr>
          <p:nvPr>
            <p:ph type="pic" idx="8"/>
          </p:nvPr>
        </p:nvSpPr>
        <p:spPr>
          <a:xfrm>
            <a:off x="5947934" y="1841701"/>
            <a:ext cx="1178100" cy="1049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2094900" y="1718850"/>
            <a:ext cx="4954200" cy="841800"/>
          </a:xfrm>
          <a:prstGeom prst="rect">
            <a:avLst/>
          </a:prstGeom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Aplicaciones RAG para producción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 idx="2"/>
          </p:nvPr>
        </p:nvSpPr>
        <p:spPr>
          <a:xfrm>
            <a:off x="2094900" y="2789250"/>
            <a:ext cx="4954200" cy="559200"/>
          </a:xfrm>
          <a:prstGeom prst="rect">
            <a:avLst/>
          </a:prstGeom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608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1239210" y="323199"/>
            <a:ext cx="6665580" cy="110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Sistemas</a:t>
            </a:r>
            <a:r>
              <a:rPr lang="en-U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 RAG </a:t>
            </a:r>
            <a:r>
              <a:rPr lang="en-U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avanzados</a:t>
            </a:r>
            <a:endParaRPr lang="en-US"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9" name="Picture 8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44BA8AED-42A7-03C9-A291-60ACE5AEF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292" y="1389861"/>
            <a:ext cx="5870123" cy="32018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52008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6;p18">
            <a:extLst>
              <a:ext uri="{FF2B5EF4-FFF2-40B4-BE49-F238E27FC236}">
                <a16:creationId xmlns:a16="http://schemas.microsoft.com/office/drawing/2014/main" id="{AE9C5938-1426-36E2-9784-03863EA0035D}"/>
              </a:ext>
            </a:extLst>
          </p:cNvPr>
          <p:cNvSpPr txBox="1"/>
          <p:nvPr/>
        </p:nvSpPr>
        <p:spPr>
          <a:xfrm>
            <a:off x="1239210" y="323199"/>
            <a:ext cx="6665580" cy="110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Añadir metadatos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C0BB42B-432C-59B4-CAC3-C849734C8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3" y="1631470"/>
            <a:ext cx="2720846" cy="1892763"/>
          </a:xfrm>
          <a:prstGeom prst="rect">
            <a:avLst/>
          </a:prstGeom>
        </p:spPr>
      </p:pic>
      <p:sp>
        <p:nvSpPr>
          <p:cNvPr id="8" name="Google Shape;109;p17">
            <a:extLst>
              <a:ext uri="{FF2B5EF4-FFF2-40B4-BE49-F238E27FC236}">
                <a16:creationId xmlns:a16="http://schemas.microsoft.com/office/drawing/2014/main" id="{FC10F330-BEB7-F57C-9E49-522D5BBF9EE6}"/>
              </a:ext>
            </a:extLst>
          </p:cNvPr>
          <p:cNvSpPr txBox="1"/>
          <p:nvPr/>
        </p:nvSpPr>
        <p:spPr>
          <a:xfrm>
            <a:off x="3851280" y="1431234"/>
            <a:ext cx="4484455" cy="3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n-U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Los </a:t>
            </a:r>
            <a:r>
              <a:rPr lang="en-US" sz="18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metadatos</a:t>
            </a:r>
            <a:r>
              <a:rPr lang="en-U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n-US" sz="18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añaden</a:t>
            </a:r>
            <a:r>
              <a:rPr lang="en-U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n-US" sz="18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contexto</a:t>
            </a:r>
            <a:r>
              <a:rPr lang="en-U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a </a:t>
            </a:r>
            <a:r>
              <a:rPr lang="en-US" sz="18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los</a:t>
            </a:r>
            <a:r>
              <a:rPr lang="en-U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chunks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Beneficios</a:t>
            </a:r>
            <a:endParaRPr sz="18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1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○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Pueden ser utilizados para la generación de texto</a:t>
            </a:r>
          </a:p>
          <a:p>
            <a:pPr marL="457200" lvl="1" indent="-241300" algn="l" rtl="0">
              <a:lnSpc>
                <a:spcPct val="115000"/>
              </a:lnSpc>
              <a:spcBef>
                <a:spcPts val="1500"/>
              </a:spcBef>
              <a:buClr>
                <a:srgbClr val="1D2939"/>
              </a:buClr>
              <a:buSzPts val="2000"/>
              <a:buFont typeface="Space Grotesk"/>
              <a:buChar char="○"/>
            </a:pPr>
            <a:r>
              <a:rPr lang="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Pueden utilizarse para filtrar la Base de Datos vectorial</a:t>
            </a:r>
          </a:p>
          <a:p>
            <a:pPr marL="457200" lvl="1" indent="-241300" algn="l" rtl="0">
              <a:lnSpc>
                <a:spcPct val="115000"/>
              </a:lnSpc>
              <a:spcBef>
                <a:spcPts val="1500"/>
              </a:spcBef>
              <a:buClr>
                <a:srgbClr val="1D2939"/>
              </a:buClr>
              <a:buSzPts val="2000"/>
              <a:buFont typeface="Space Grotesk"/>
              <a:buChar char="○"/>
            </a:pPr>
            <a:endParaRPr lang="es"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1" indent="-24130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1D2939"/>
              </a:buClr>
              <a:buSzPts val="2000"/>
              <a:buFont typeface="Space Grotesk"/>
              <a:buChar char="○"/>
            </a:pPr>
            <a:endParaRPr lang="es"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1" indent="-24130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1D2939"/>
              </a:buClr>
              <a:buSzPts val="2000"/>
              <a:buFont typeface="Space Grotesk"/>
              <a:buChar char="○"/>
            </a:pPr>
            <a:endParaRPr lang="es"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143316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1239210" y="323199"/>
            <a:ext cx="6665580" cy="110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Routing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545E0-8597-E58D-8FC0-073CF781D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6" y="1389864"/>
            <a:ext cx="5610225" cy="3276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45841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417955" y="3800476"/>
            <a:ext cx="6308090" cy="101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600" b="1" dirty="0">
                <a:sym typeface="Space Grotesk"/>
              </a:rPr>
              <a:t>Pregunta: </a:t>
            </a:r>
            <a:r>
              <a:rPr lang="es-ES" sz="1600" dirty="0">
                <a:sym typeface="Space Grotesk"/>
              </a:rPr>
              <a:t>“¿Qué factores de riesgo tiene Microsoft en 2024?”</a:t>
            </a:r>
          </a:p>
          <a:p>
            <a:pPr lvl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600" dirty="0">
                <a:sym typeface="Space Grotesk"/>
              </a:rPr>
              <a:t>Si inferimos metadatos, podemos eliminar </a:t>
            </a:r>
            <a:r>
              <a:rPr lang="es-ES" sz="1600" dirty="0" err="1">
                <a:sym typeface="Space Grotesk"/>
              </a:rPr>
              <a:t>chunks</a:t>
            </a:r>
            <a:r>
              <a:rPr lang="es-ES" sz="1600" dirty="0">
                <a:sym typeface="Space Grotesk"/>
              </a:rPr>
              <a:t> irrelevantes</a:t>
            </a:r>
          </a:p>
        </p:txBody>
      </p:sp>
      <p:sp>
        <p:nvSpPr>
          <p:cNvPr id="6" name="Google Shape;116;p18">
            <a:extLst>
              <a:ext uri="{FF2B5EF4-FFF2-40B4-BE49-F238E27FC236}">
                <a16:creationId xmlns:a16="http://schemas.microsoft.com/office/drawing/2014/main" id="{689117B6-88C3-7E6E-6CA8-0A62226929DA}"/>
              </a:ext>
            </a:extLst>
          </p:cNvPr>
          <p:cNvSpPr txBox="1"/>
          <p:nvPr/>
        </p:nvSpPr>
        <p:spPr>
          <a:xfrm>
            <a:off x="1239210" y="323199"/>
            <a:ext cx="6665580" cy="110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Filtrar por metadatos</a:t>
            </a:r>
          </a:p>
        </p:txBody>
      </p:sp>
      <p:pic>
        <p:nvPicPr>
          <p:cNvPr id="12" name="Picture 11" descr="A diagram of a data flow&#10;&#10;Description automatically generated with medium confidence">
            <a:extLst>
              <a:ext uri="{FF2B5EF4-FFF2-40B4-BE49-F238E27FC236}">
                <a16:creationId xmlns:a16="http://schemas.microsoft.com/office/drawing/2014/main" id="{EBCF0255-88F5-8C17-9DAB-E5E8B27E2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123" y="1431234"/>
            <a:ext cx="6803754" cy="23212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929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6;p18">
            <a:extLst>
              <a:ext uri="{FF2B5EF4-FFF2-40B4-BE49-F238E27FC236}">
                <a16:creationId xmlns:a16="http://schemas.microsoft.com/office/drawing/2014/main" id="{AE9C5938-1426-36E2-9784-03863EA0035D}"/>
              </a:ext>
            </a:extLst>
          </p:cNvPr>
          <p:cNvSpPr txBox="1"/>
          <p:nvPr/>
        </p:nvSpPr>
        <p:spPr>
          <a:xfrm>
            <a:off x="1239210" y="323199"/>
            <a:ext cx="6665580" cy="110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Small-</a:t>
            </a: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to</a:t>
            </a: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-</a:t>
            </a: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big</a:t>
            </a:r>
            <a:endParaRPr lang="es-ES"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" name="Google Shape;109;p17">
            <a:extLst>
              <a:ext uri="{FF2B5EF4-FFF2-40B4-BE49-F238E27FC236}">
                <a16:creationId xmlns:a16="http://schemas.microsoft.com/office/drawing/2014/main" id="{FC10F330-BEB7-F57C-9E49-522D5BBF9EE6}"/>
              </a:ext>
            </a:extLst>
          </p:cNvPr>
          <p:cNvSpPr txBox="1"/>
          <p:nvPr/>
        </p:nvSpPr>
        <p:spPr>
          <a:xfrm>
            <a:off x="3851280" y="1431234"/>
            <a:ext cx="4484455" cy="3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n-US" sz="1800" b="1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Intuición</a:t>
            </a:r>
            <a:r>
              <a:rPr lang="en-US" sz="1800" b="1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: </a:t>
            </a:r>
            <a:r>
              <a:rPr lang="en-US" sz="18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Hacer</a:t>
            </a:r>
            <a:r>
              <a:rPr lang="en-U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un embedding de un </a:t>
            </a:r>
            <a:r>
              <a:rPr lang="en-US" sz="18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bloque</a:t>
            </a:r>
            <a:r>
              <a:rPr lang="en-U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n-US" sz="18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grande</a:t>
            </a:r>
            <a:r>
              <a:rPr lang="en-U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de </a:t>
            </a:r>
            <a:r>
              <a:rPr lang="en-US" sz="18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texo</a:t>
            </a:r>
            <a:r>
              <a:rPr lang="en-U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no </a:t>
            </a:r>
            <a:r>
              <a:rPr lang="en-US" sz="18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parece</a:t>
            </a:r>
            <a:r>
              <a:rPr lang="en-U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n-US" sz="18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muy</a:t>
            </a:r>
            <a:r>
              <a:rPr lang="en-U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n-US" sz="18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óptimo</a:t>
            </a:r>
            <a:endParaRPr lang="en-US" sz="18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800" b="1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Solución: </a:t>
            </a: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Hacer un </a:t>
            </a:r>
            <a:r>
              <a:rPr lang="es-ES" sz="18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embedding</a:t>
            </a: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de un trozo o un resumen del bloque de texto</a:t>
            </a:r>
            <a:endParaRPr lang="es" sz="18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1" indent="-241300" algn="l" rtl="0">
              <a:lnSpc>
                <a:spcPct val="115000"/>
              </a:lnSpc>
              <a:spcBef>
                <a:spcPts val="1500"/>
              </a:spcBef>
              <a:buClr>
                <a:srgbClr val="1D2939"/>
              </a:buClr>
              <a:buSzPts val="2000"/>
              <a:buFont typeface="Space Grotesk"/>
              <a:buChar char="○"/>
            </a:pPr>
            <a:endParaRPr lang="es"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1" indent="-24130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1D2939"/>
              </a:buClr>
              <a:buSzPts val="2000"/>
              <a:buFont typeface="Space Grotesk"/>
              <a:buChar char="○"/>
            </a:pPr>
            <a:endParaRPr lang="es"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1" indent="-24130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1D2939"/>
              </a:buClr>
              <a:buSzPts val="2000"/>
              <a:buFont typeface="Space Grotesk"/>
              <a:buChar char="○"/>
            </a:pPr>
            <a:endParaRPr lang="es"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3" name="Picture 2" descr="A screenshot of a diagram&#10;&#10;Description automatically generated">
            <a:extLst>
              <a:ext uri="{FF2B5EF4-FFF2-40B4-BE49-F238E27FC236}">
                <a16:creationId xmlns:a16="http://schemas.microsoft.com/office/drawing/2014/main" id="{C11033A6-B95A-6145-0C9E-37EF216E0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19" y="1431234"/>
            <a:ext cx="2720846" cy="320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30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1239210" y="323199"/>
            <a:ext cx="6665580" cy="110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Re-rankers</a:t>
            </a:r>
          </a:p>
        </p:txBody>
      </p:sp>
      <p:pic>
        <p:nvPicPr>
          <p:cNvPr id="6" name="Picture 5" descr="A diagram of a data flow&#10;&#10;Description automatically generated">
            <a:extLst>
              <a:ext uri="{FF2B5EF4-FFF2-40B4-BE49-F238E27FC236}">
                <a16:creationId xmlns:a16="http://schemas.microsoft.com/office/drawing/2014/main" id="{741818EA-DBBC-EE72-FDE6-9ADFDA040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427" y="1431234"/>
            <a:ext cx="6469145" cy="29928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81255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Fine-</a:t>
            </a: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tuning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7" y="1385337"/>
            <a:ext cx="6308090" cy="34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Fine-</a:t>
            </a:r>
            <a:r>
              <a:rPr lang="es-ES" sz="1800" b="1" dirty="0" err="1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tuning</a:t>
            </a: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 del modelo de </a:t>
            </a:r>
            <a:r>
              <a:rPr lang="es-ES" sz="1800" b="1" dirty="0" err="1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embeddings</a:t>
            </a:r>
            <a:endParaRPr lang="es-ES" sz="1800" b="1" dirty="0">
              <a:solidFill>
                <a:schemeClr val="bg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Entrenamos el modelo de 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embeddings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con textos de la temática que vamos a considerar (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e.g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., finanzas, derecho, tecnología, etc.). Tarea de 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next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token 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prediction</a:t>
            </a:r>
            <a:endParaRPr lang="es-ES"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Fine-</a:t>
            </a:r>
            <a:r>
              <a:rPr lang="es-ES" sz="1800" b="1" dirty="0" err="1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tuning</a:t>
            </a: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 del LLM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Entrenamos el modelo para que genere el tipo de respuestas que nos interesan en el formato deseado. Le pasamos ejemplos de 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retrievals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y le enseñamos como debe generar texto</a:t>
            </a:r>
          </a:p>
          <a:p>
            <a:pPr lvl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957541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2094900" y="1718850"/>
            <a:ext cx="4954200" cy="841800"/>
          </a:xfrm>
          <a:prstGeom prst="rect">
            <a:avLst/>
          </a:prstGeom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Aplicaciones RAG para producción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 idx="2"/>
          </p:nvPr>
        </p:nvSpPr>
        <p:spPr>
          <a:xfrm>
            <a:off x="2094900" y="2789250"/>
            <a:ext cx="4954200" cy="559200"/>
          </a:xfrm>
          <a:prstGeom prst="rect">
            <a:avLst/>
          </a:prstGeom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90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1903800" y="653000"/>
            <a:ext cx="57600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s" sz="30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Sumario</a:t>
            </a:r>
            <a:endParaRPr sz="30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121951" y="2064854"/>
            <a:ext cx="5825766" cy="2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Desafíos en aplicaciones RAG</a:t>
            </a:r>
            <a:endParaRPr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Evaluación de aplicaciones RAG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Sistemas RAG avanzados</a:t>
            </a:r>
          </a:p>
        </p:txBody>
      </p:sp>
    </p:spTree>
    <p:extLst>
      <p:ext uri="{BB962C8B-B14F-4D97-AF65-F5344CB8AC3E}">
        <p14:creationId xmlns:p14="http://schemas.microsoft.com/office/powerpoint/2010/main" val="358511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Desafíos en aplicaciones RAG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7" y="1385337"/>
            <a:ext cx="6308090" cy="34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 err="1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Retrieval</a:t>
            </a:r>
            <a:endParaRPr lang="es-ES" sz="1800" b="1" dirty="0">
              <a:solidFill>
                <a:schemeClr val="bg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Baja precisión / 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recall</a:t>
            </a:r>
            <a:endParaRPr lang="es-ES"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Información desfasada</a:t>
            </a:r>
          </a:p>
          <a:p>
            <a:pPr lvl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Generación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Alucinaciones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Irrelevancia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Toxicidad / sesgo</a:t>
            </a: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lang="es-ES"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414929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6;p18">
            <a:extLst>
              <a:ext uri="{FF2B5EF4-FFF2-40B4-BE49-F238E27FC236}">
                <a16:creationId xmlns:a16="http://schemas.microsoft.com/office/drawing/2014/main" id="{A9583424-88EF-0A45-C0DE-54480A53F4B2}"/>
              </a:ext>
            </a:extLst>
          </p:cNvPr>
          <p:cNvSpPr txBox="1"/>
          <p:nvPr/>
        </p:nvSpPr>
        <p:spPr>
          <a:xfrm>
            <a:off x="1239210" y="323200"/>
            <a:ext cx="666558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¿Qué podemos hacer?</a:t>
            </a:r>
          </a:p>
        </p:txBody>
      </p:sp>
      <p:pic>
        <p:nvPicPr>
          <p:cNvPr id="3" name="Picture 2" descr="A diagram of a medical procedure&#10;&#10;Description automatically generated">
            <a:extLst>
              <a:ext uri="{FF2B5EF4-FFF2-40B4-BE49-F238E27FC236}">
                <a16:creationId xmlns:a16="http://schemas.microsoft.com/office/drawing/2014/main" id="{250055C9-025E-C5DB-0AA2-38C1A0126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64" y="1431234"/>
            <a:ext cx="7267071" cy="28598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9018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¿Qué podemos hacer?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7" y="1385337"/>
            <a:ext cx="6308090" cy="34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Datos. </a:t>
            </a: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Almacenar más que el </a:t>
            </a:r>
            <a:r>
              <a:rPr lang="es-ES" sz="1800" dirty="0" err="1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chunk</a:t>
            </a: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 en crudo</a:t>
            </a:r>
            <a:endParaRPr lang="es-ES" sz="1800" b="1" dirty="0">
              <a:solidFill>
                <a:schemeClr val="bg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800" b="1" dirty="0">
              <a:solidFill>
                <a:schemeClr val="bg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Embeddings</a:t>
            </a:r>
            <a:r>
              <a:rPr lang="es-ES" sz="1800" b="1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. </a:t>
            </a: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Mejorar el modelo, aumentar dimensión…</a:t>
            </a:r>
            <a:endParaRPr lang="es-ES" sz="1800" b="1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800" b="1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Algoritmo de </a:t>
            </a:r>
            <a:r>
              <a:rPr lang="es-ES" sz="1800" b="1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retrieval</a:t>
            </a:r>
            <a:r>
              <a:rPr lang="es-ES" sz="1800" b="1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. </a:t>
            </a: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Usar un algoritmo más potente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800" b="1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LLM. </a:t>
            </a: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Entrenar con nuestro dato, más tamaño….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800" b="1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Estrategia de generación. </a:t>
            </a:r>
            <a:r>
              <a:rPr lang="es-ES" sz="18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Prompts</a:t>
            </a: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, cambiar proceso...</a:t>
            </a:r>
          </a:p>
        </p:txBody>
      </p:sp>
    </p:spTree>
    <p:extLst>
      <p:ext uri="{BB962C8B-B14F-4D97-AF65-F5344CB8AC3E}">
        <p14:creationId xmlns:p14="http://schemas.microsoft.com/office/powerpoint/2010/main" val="225666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Evaluación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7" y="1385337"/>
            <a:ext cx="6308090" cy="34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Evaluar si nuestros cambios mejoran los resultados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800" b="1" dirty="0">
              <a:solidFill>
                <a:schemeClr val="bg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Dos partes principales a evaluar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Retrieval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Generación</a:t>
            </a:r>
          </a:p>
          <a:p>
            <a:pPr lvl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Dos maneras de evaluar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Cada parte Individualmente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En conjunto (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end-to-end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623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Evaluación: </a:t>
            </a: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Retrieval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7" y="1385337"/>
            <a:ext cx="6308090" cy="34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Evaluar la </a:t>
            </a:r>
            <a:r>
              <a:rPr lang="es-ES" sz="1800" dirty="0" err="1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adecuidad</a:t>
            </a: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 de los </a:t>
            </a:r>
            <a:r>
              <a:rPr lang="es-ES" sz="1800" dirty="0" err="1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chunks</a:t>
            </a: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 devueltos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800" b="1" dirty="0">
              <a:solidFill>
                <a:schemeClr val="bg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 err="1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Dataset</a:t>
            </a: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 con dos columnas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Input: la consulta del usuario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Output: los 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chunks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relevantes para la consulta</a:t>
            </a:r>
          </a:p>
          <a:p>
            <a:pPr lvl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Métricas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Hit 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rate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/ 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Precision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/ 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Recall</a:t>
            </a:r>
            <a:endParaRPr lang="es-ES"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MRR: Ranking de los 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chunks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relevantes en el conjunto</a:t>
            </a:r>
          </a:p>
        </p:txBody>
      </p:sp>
    </p:spTree>
    <p:extLst>
      <p:ext uri="{BB962C8B-B14F-4D97-AF65-F5344CB8AC3E}">
        <p14:creationId xmlns:p14="http://schemas.microsoft.com/office/powerpoint/2010/main" val="80129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6;p18">
            <a:extLst>
              <a:ext uri="{FF2B5EF4-FFF2-40B4-BE49-F238E27FC236}">
                <a16:creationId xmlns:a16="http://schemas.microsoft.com/office/drawing/2014/main" id="{A9583424-88EF-0A45-C0DE-54480A53F4B2}"/>
              </a:ext>
            </a:extLst>
          </p:cNvPr>
          <p:cNvSpPr txBox="1"/>
          <p:nvPr/>
        </p:nvSpPr>
        <p:spPr>
          <a:xfrm>
            <a:off x="1239210" y="323200"/>
            <a:ext cx="666558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Evaluación: </a:t>
            </a: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Retrieval</a:t>
            </a:r>
            <a:endParaRPr lang="es-ES"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AEF07855-CBB2-2195-60C6-B60E81F03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64" y="1438378"/>
            <a:ext cx="7267072" cy="26586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7020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Evaluación: Generación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7" y="1385337"/>
            <a:ext cx="6308090" cy="34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Evaluar la calidad del texto generado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800" b="1" dirty="0">
              <a:solidFill>
                <a:schemeClr val="bg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 err="1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Fluided</a:t>
            </a: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 y coherencia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Perplexidad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</a:p>
          <a:p>
            <a:pPr lvl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Relevancia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BLEU / ROUGE / METEOR</a:t>
            </a:r>
          </a:p>
          <a:p>
            <a:pPr lvl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Creatividad </a:t>
            </a: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(Para tareas creativas únicamente)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Evaluación humana</a:t>
            </a:r>
          </a:p>
          <a:p>
            <a:pPr lvl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503623867"/>
      </p:ext>
    </p:extLst>
  </p:cSld>
  <p:clrMapOvr>
    <a:masterClrMapping/>
  </p:clrMapOvr>
</p:sld>
</file>

<file path=ppt/theme/theme1.xml><?xml version="1.0" encoding="utf-8"?>
<a:theme xmlns:a="http://schemas.openxmlformats.org/drawingml/2006/main" name="Openwebinars">
  <a:themeElements>
    <a:clrScheme name="Simple Light">
      <a:dk1>
        <a:srgbClr val="F63D68"/>
      </a:dk1>
      <a:lt1>
        <a:srgbClr val="1D2939"/>
      </a:lt1>
      <a:dk2>
        <a:srgbClr val="9B8AFB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4697</TotalTime>
  <Words>353</Words>
  <Application>Microsoft Office PowerPoint</Application>
  <PresentationFormat>On-screen Show (16:9)</PresentationFormat>
  <Paragraphs>74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Space Grotesk</vt:lpstr>
      <vt:lpstr>Arial</vt:lpstr>
      <vt:lpstr>Space Grotesk Medium</vt:lpstr>
      <vt:lpstr>Openwebinars</vt:lpstr>
      <vt:lpstr>Aplicaciones RAG para producción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Aplicaciones RAG para producción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son los Large Language Models (LLMs)?</dc:title>
  <cp:lastModifiedBy>Fernando Rodríguez</cp:lastModifiedBy>
  <cp:revision>32</cp:revision>
  <dcterms:modified xsi:type="dcterms:W3CDTF">2024-01-03T14:44:47Z</dcterms:modified>
</cp:coreProperties>
</file>