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2" r:id="rId15"/>
    <p:sldId id="273" r:id="rId16"/>
    <p:sldId id="274" r:id="rId17"/>
    <p:sldId id="275" r:id="rId18"/>
    <p:sldId id="276" r:id="rId19"/>
    <p:sldId id="271" r:id="rId20"/>
    <p:sldId id="268" r:id="rId21"/>
    <p:sldId id="26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94830"/>
  </p:normalViewPr>
  <p:slideViewPr>
    <p:cSldViewPr snapToGrid="0">
      <p:cViewPr varScale="1">
        <p:scale>
          <a:sx n="142" d="100"/>
          <a:sy n="142" d="100"/>
        </p:scale>
        <p:origin x="84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aeb00f0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aeb00f0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137cfe4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137cfe4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2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42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60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15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81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58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e298d2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e298d2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www.redhat.com</a:t>
            </a:r>
            <a:r>
              <a:rPr lang="en-US" dirty="0"/>
              <a:t>/</a:t>
            </a:r>
            <a:r>
              <a:rPr lang="en-US" dirty="0" err="1"/>
              <a:t>en</a:t>
            </a:r>
            <a:r>
              <a:rPr lang="en-US" dirty="0"/>
              <a:t>/services/training/tl500-devops-culture-and-practice-enablement?section=Overview</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7716335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771633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f442997a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f442997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f442997a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f442997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442997a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442997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ToolKit</a:t>
            </a:r>
            <a:endParaRPr/>
          </a:p>
          <a:p>
            <a:pPr marL="0" lvl="0" indent="0" algn="l" rtl="0">
              <a:spcBef>
                <a:spcPts val="0"/>
              </a:spcBef>
              <a:spcAft>
                <a:spcPts val="0"/>
              </a:spcAft>
              <a:buNone/>
            </a:pPr>
            <a:r>
              <a:rPr lang="en"/>
              <a:t>MOJO - New Site</a:t>
            </a:r>
            <a:endParaRPr/>
          </a:p>
          <a:p>
            <a:pPr marL="0" lvl="0" indent="0" algn="l" rtl="0">
              <a:spcBef>
                <a:spcPts val="0"/>
              </a:spcBef>
              <a:spcAft>
                <a:spcPts val="0"/>
              </a:spcAft>
              <a:buNone/>
            </a:pPr>
            <a:r>
              <a:rPr lang="en"/>
              <a:t>RHLC</a:t>
            </a:r>
            <a:endParaRPr/>
          </a:p>
          <a:p>
            <a:pPr marL="0" lvl="0" indent="0" algn="l" rtl="0">
              <a:spcBef>
                <a:spcPts val="0"/>
              </a:spcBef>
              <a:spcAft>
                <a:spcPts val="0"/>
              </a:spcAft>
              <a:buNone/>
            </a:pPr>
            <a:r>
              <a:rPr lang="en"/>
              <a:t>Knowledge management</a:t>
            </a:r>
            <a:endParaRPr/>
          </a:p>
          <a:p>
            <a:pPr marL="0" lvl="0" indent="0" algn="l" rtl="0">
              <a:spcBef>
                <a:spcPts val="0"/>
              </a:spcBef>
              <a:spcAft>
                <a:spcPts val="0"/>
              </a:spcAft>
              <a:buNone/>
            </a:pPr>
            <a:r>
              <a:rPr lang="en"/>
              <a:t>RHU ROL / public ROL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37cfe48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37cfe4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aeb00f0f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aeb00f0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aeb00f0f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aeb00f0f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442997a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442997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a:endParaRPr/>
          </a:p>
        </p:txBody>
      </p:sp>
      <p:sp>
        <p:nvSpPr>
          <p:cNvPr id="11" name="Google Shape;11;p2"/>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sp>
        <p:nvSpPr>
          <p:cNvPr id="12" name="Google Shape;12;p2"/>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 name="Google Shape;15;p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a:endParaRPr/>
          </a:p>
        </p:txBody>
      </p:sp>
      <p:cxnSp>
        <p:nvCxnSpPr>
          <p:cNvPr id="109" name="Google Shape;109;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0" name="Google Shape;110;p11"/>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1"/>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12" name="Google Shape;112;p11"/>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17" name="Google Shape;117;p1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8" name="Google Shape;118;p1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1" name="Google Shape;121;p1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674100" y="1632950"/>
            <a:ext cx="5037300" cy="38826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26" name="Google Shape;126;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7" name="Google Shape;127;p1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28" name="Google Shape;128;p13"/>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a:endParaRPr/>
          </a:p>
        </p:txBody>
      </p:sp>
      <p:cxnSp>
        <p:nvCxnSpPr>
          <p:cNvPr id="132" name="Google Shape;132;p1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3" name="Google Shape;133;p14"/>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cxnSp>
        <p:nvCxnSpPr>
          <p:cNvPr id="134" name="Google Shape;134;p1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5" name="Google Shape;135;p1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t="327" b="31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00">
                <a:solidFill>
                  <a:srgbClr val="EBEBEB"/>
                </a:solidFill>
              </a:defRPr>
            </a:lvl1pPr>
            <a:lvl2pPr lvl="1" algn="ctr" rtl="0">
              <a:lnSpc>
                <a:spcPct val="130000"/>
              </a:lnSpc>
              <a:spcBef>
                <a:spcPts val="0"/>
              </a:spcBef>
              <a:spcAft>
                <a:spcPts val="0"/>
              </a:spcAft>
              <a:buNone/>
              <a:defRPr sz="2600">
                <a:solidFill>
                  <a:srgbClr val="EBEBEB"/>
                </a:solidFill>
              </a:defRPr>
            </a:lvl2pPr>
            <a:lvl3pPr lvl="2" algn="ctr" rtl="0">
              <a:lnSpc>
                <a:spcPct val="130000"/>
              </a:lnSpc>
              <a:spcBef>
                <a:spcPts val="0"/>
              </a:spcBef>
              <a:spcAft>
                <a:spcPts val="0"/>
              </a:spcAft>
              <a:buNone/>
              <a:defRPr sz="2600">
                <a:solidFill>
                  <a:srgbClr val="EBEBEB"/>
                </a:solidFill>
              </a:defRPr>
            </a:lvl3pPr>
            <a:lvl4pPr lvl="3" algn="ctr" rtl="0">
              <a:lnSpc>
                <a:spcPct val="130000"/>
              </a:lnSpc>
              <a:spcBef>
                <a:spcPts val="0"/>
              </a:spcBef>
              <a:spcAft>
                <a:spcPts val="0"/>
              </a:spcAft>
              <a:buNone/>
              <a:defRPr sz="2600">
                <a:solidFill>
                  <a:srgbClr val="EBEBEB"/>
                </a:solidFill>
              </a:defRPr>
            </a:lvl4pPr>
            <a:lvl5pPr lvl="4" algn="ctr" rtl="0">
              <a:lnSpc>
                <a:spcPct val="130000"/>
              </a:lnSpc>
              <a:spcBef>
                <a:spcPts val="0"/>
              </a:spcBef>
              <a:spcAft>
                <a:spcPts val="0"/>
              </a:spcAft>
              <a:buNone/>
              <a:defRPr sz="2600">
                <a:solidFill>
                  <a:srgbClr val="EBEBEB"/>
                </a:solidFill>
              </a:defRPr>
            </a:lvl5pPr>
            <a:lvl6pPr lvl="5" algn="ctr" rtl="0">
              <a:lnSpc>
                <a:spcPct val="130000"/>
              </a:lnSpc>
              <a:spcBef>
                <a:spcPts val="0"/>
              </a:spcBef>
              <a:spcAft>
                <a:spcPts val="0"/>
              </a:spcAft>
              <a:buNone/>
              <a:defRPr sz="2600">
                <a:solidFill>
                  <a:srgbClr val="EBEBEB"/>
                </a:solidFill>
              </a:defRPr>
            </a:lvl6pPr>
            <a:lvl7pPr lvl="6" algn="ctr" rtl="0">
              <a:lnSpc>
                <a:spcPct val="130000"/>
              </a:lnSpc>
              <a:spcBef>
                <a:spcPts val="0"/>
              </a:spcBef>
              <a:spcAft>
                <a:spcPts val="0"/>
              </a:spcAft>
              <a:buNone/>
              <a:defRPr sz="2600">
                <a:solidFill>
                  <a:srgbClr val="EBEBEB"/>
                </a:solidFill>
              </a:defRPr>
            </a:lvl7pPr>
            <a:lvl8pPr lvl="7" algn="ctr" rtl="0">
              <a:lnSpc>
                <a:spcPct val="130000"/>
              </a:lnSpc>
              <a:spcBef>
                <a:spcPts val="0"/>
              </a:spcBef>
              <a:spcAft>
                <a:spcPts val="0"/>
              </a:spcAft>
              <a:buNone/>
              <a:defRPr sz="2600">
                <a:solidFill>
                  <a:srgbClr val="EBEBEB"/>
                </a:solidFill>
              </a:defRPr>
            </a:lvl8pPr>
            <a:lvl9pPr lvl="8" algn="ctr" rtl="0">
              <a:lnSpc>
                <a:spcPct val="130000"/>
              </a:lnSpc>
              <a:spcBef>
                <a:spcPts val="0"/>
              </a:spcBef>
              <a:spcAft>
                <a:spcPts val="0"/>
              </a:spcAft>
              <a:buNone/>
              <a:defRPr sz="2600">
                <a:solidFill>
                  <a:srgbClr val="EBEBEB"/>
                </a:solidFill>
              </a:defRPr>
            </a:lvl9pPr>
          </a:lstStyle>
          <a:p>
            <a:endParaRPr/>
          </a:p>
        </p:txBody>
      </p:sp>
      <p:cxnSp>
        <p:nvCxnSpPr>
          <p:cNvPr id="140" name="Google Shape;140;p1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1" name="Google Shape;141;p15"/>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a:endParaRPr/>
          </a:p>
        </p:txBody>
      </p:sp>
      <p:cxnSp>
        <p:nvCxnSpPr>
          <p:cNvPr id="142" name="Google Shape;142;p1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3" name="Google Shape;143;p1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a:endParaRPr/>
          </a:p>
        </p:txBody>
      </p:sp>
      <p:sp>
        <p:nvSpPr>
          <p:cNvPr id="19" name="Google Shape;19;p3"/>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a:endParaRPr/>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26" name="Google Shape;26;p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7" name="Google Shape;27;p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a:endParaRPr/>
          </a:p>
        </p:txBody>
      </p:sp>
      <p:sp>
        <p:nvSpPr>
          <p:cNvPr id="33" name="Google Shape;33;p4"/>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a:endParaRPr/>
          </a:p>
        </p:txBody>
      </p:sp>
      <p:sp>
        <p:nvSpPr>
          <p:cNvPr id="34" name="Google Shape;34;p4"/>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sp>
        <p:nvSpPr>
          <p:cNvPr id="35" name="Google Shape;35;p4"/>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38" name="Google Shape;38;p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a:endParaRPr/>
          </a:p>
        </p:txBody>
      </p:sp>
      <p:sp>
        <p:nvSpPr>
          <p:cNvPr id="42" name="Google Shape;42;p5"/>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a:endParaRPr/>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pic>
        <p:nvPicPr>
          <p:cNvPr id="48" name="Google Shape;48;p5"/>
          <p:cNvPicPr preferRelativeResize="0"/>
          <p:nvPr/>
        </p:nvPicPr>
        <p:blipFill rotWithShape="1">
          <a:blip r:embed="rId4">
            <a:alphaModFix/>
          </a:blip>
          <a:srcRect/>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2" name="Google Shape;52;p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58" name="Google Shape;58;p6"/>
          <p:cNvSpPr txBox="1">
            <a:spLocks noGrp="1"/>
          </p:cNvSpPr>
          <p:nvPr>
            <p:ph type="subTitle" idx="1"/>
          </p:nvPr>
        </p:nvSpPr>
        <p:spPr>
          <a:xfrm>
            <a:off x="5660525" y="3971650"/>
            <a:ext cx="4446300" cy="914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a:endParaRPr/>
          </a:p>
        </p:txBody>
      </p:sp>
      <p:sp>
        <p:nvSpPr>
          <p:cNvPr id="59" name="Google Shape;59;p6"/>
          <p:cNvSpPr txBox="1">
            <a:spLocks noGrp="1"/>
          </p:cNvSpPr>
          <p:nvPr>
            <p:ph type="title"/>
          </p:nvPr>
        </p:nvSpPr>
        <p:spPr>
          <a:xfrm>
            <a:off x="5660525" y="1709031"/>
            <a:ext cx="5736300" cy="211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600" b="1">
                <a:solidFill>
                  <a:srgbClr val="EE0000"/>
                </a:solidFill>
                <a:latin typeface="Overpass"/>
                <a:ea typeface="Overpass"/>
                <a:cs typeface="Overpass"/>
                <a:sym typeface="Overpass"/>
              </a:defRPr>
            </a:lvl1pPr>
            <a:lvl2pPr lvl="1" rtl="0">
              <a:lnSpc>
                <a:spcPct val="100000"/>
              </a:lnSpc>
              <a:spcBef>
                <a:spcPts val="0"/>
              </a:spcBef>
              <a:spcAft>
                <a:spcPts val="0"/>
              </a:spcAft>
              <a:buNone/>
              <a:defRPr sz="4600" b="1">
                <a:solidFill>
                  <a:srgbClr val="EE0000"/>
                </a:solidFill>
                <a:latin typeface="Overpass"/>
                <a:ea typeface="Overpass"/>
                <a:cs typeface="Overpass"/>
                <a:sym typeface="Overpass"/>
              </a:defRPr>
            </a:lvl2pPr>
            <a:lvl3pPr lvl="2" rtl="0">
              <a:lnSpc>
                <a:spcPct val="100000"/>
              </a:lnSpc>
              <a:spcBef>
                <a:spcPts val="0"/>
              </a:spcBef>
              <a:spcAft>
                <a:spcPts val="0"/>
              </a:spcAft>
              <a:buNone/>
              <a:defRPr sz="4600" b="1">
                <a:solidFill>
                  <a:srgbClr val="EE0000"/>
                </a:solidFill>
                <a:latin typeface="Overpass"/>
                <a:ea typeface="Overpass"/>
                <a:cs typeface="Overpass"/>
                <a:sym typeface="Overpass"/>
              </a:defRPr>
            </a:lvl3pPr>
            <a:lvl4pPr lvl="3" rtl="0">
              <a:lnSpc>
                <a:spcPct val="100000"/>
              </a:lnSpc>
              <a:spcBef>
                <a:spcPts val="0"/>
              </a:spcBef>
              <a:spcAft>
                <a:spcPts val="0"/>
              </a:spcAft>
              <a:buNone/>
              <a:defRPr sz="4600" b="1">
                <a:solidFill>
                  <a:srgbClr val="EE0000"/>
                </a:solidFill>
                <a:latin typeface="Overpass"/>
                <a:ea typeface="Overpass"/>
                <a:cs typeface="Overpass"/>
                <a:sym typeface="Overpass"/>
              </a:defRPr>
            </a:lvl4pPr>
            <a:lvl5pPr lvl="4" rtl="0">
              <a:lnSpc>
                <a:spcPct val="100000"/>
              </a:lnSpc>
              <a:spcBef>
                <a:spcPts val="0"/>
              </a:spcBef>
              <a:spcAft>
                <a:spcPts val="0"/>
              </a:spcAft>
              <a:buNone/>
              <a:defRPr sz="4600" b="1">
                <a:solidFill>
                  <a:srgbClr val="EE0000"/>
                </a:solidFill>
                <a:latin typeface="Overpass"/>
                <a:ea typeface="Overpass"/>
                <a:cs typeface="Overpass"/>
                <a:sym typeface="Overpass"/>
              </a:defRPr>
            </a:lvl5pPr>
            <a:lvl6pPr lvl="5" rtl="0">
              <a:lnSpc>
                <a:spcPct val="100000"/>
              </a:lnSpc>
              <a:spcBef>
                <a:spcPts val="0"/>
              </a:spcBef>
              <a:spcAft>
                <a:spcPts val="0"/>
              </a:spcAft>
              <a:buNone/>
              <a:defRPr sz="4600" b="1">
                <a:solidFill>
                  <a:srgbClr val="EE0000"/>
                </a:solidFill>
                <a:latin typeface="Overpass"/>
                <a:ea typeface="Overpass"/>
                <a:cs typeface="Overpass"/>
                <a:sym typeface="Overpass"/>
              </a:defRPr>
            </a:lvl6pPr>
            <a:lvl7pPr lvl="6" rtl="0">
              <a:lnSpc>
                <a:spcPct val="100000"/>
              </a:lnSpc>
              <a:spcBef>
                <a:spcPts val="0"/>
              </a:spcBef>
              <a:spcAft>
                <a:spcPts val="0"/>
              </a:spcAft>
              <a:buNone/>
              <a:defRPr sz="4600" b="1">
                <a:solidFill>
                  <a:srgbClr val="EE0000"/>
                </a:solidFill>
                <a:latin typeface="Overpass"/>
                <a:ea typeface="Overpass"/>
                <a:cs typeface="Overpass"/>
                <a:sym typeface="Overpass"/>
              </a:defRPr>
            </a:lvl7pPr>
            <a:lvl8pPr lvl="7" rtl="0">
              <a:lnSpc>
                <a:spcPct val="100000"/>
              </a:lnSpc>
              <a:spcBef>
                <a:spcPts val="0"/>
              </a:spcBef>
              <a:spcAft>
                <a:spcPts val="0"/>
              </a:spcAft>
              <a:buNone/>
              <a:defRPr sz="4600" b="1">
                <a:solidFill>
                  <a:srgbClr val="EE0000"/>
                </a:solidFill>
                <a:latin typeface="Overpass"/>
                <a:ea typeface="Overpass"/>
                <a:cs typeface="Overpass"/>
                <a:sym typeface="Overpass"/>
              </a:defRPr>
            </a:lvl8pPr>
            <a:lvl9pPr lvl="8" rtl="0">
              <a:lnSpc>
                <a:spcPct val="100000"/>
              </a:lnSpc>
              <a:spcBef>
                <a:spcPts val="0"/>
              </a:spcBef>
              <a:spcAft>
                <a:spcPts val="0"/>
              </a:spcAft>
              <a:buNone/>
              <a:defRPr sz="4600" b="1">
                <a:solidFill>
                  <a:srgbClr val="EE0000"/>
                </a:solidFill>
                <a:latin typeface="Overpass"/>
                <a:ea typeface="Overpass"/>
                <a:cs typeface="Overpass"/>
                <a:sym typeface="Overpass"/>
              </a:defRPr>
            </a:lvl9pPr>
          </a:lstStyle>
          <a:p>
            <a:endParaRPr/>
          </a:p>
        </p:txBody>
      </p:sp>
      <p:sp>
        <p:nvSpPr>
          <p:cNvPr id="60" name="Google Shape;60;p6"/>
          <p:cNvSpPr txBox="1">
            <a:spLocks noGrp="1"/>
          </p:cNvSpPr>
          <p:nvPr>
            <p:ph type="subTitle" idx="2"/>
          </p:nvPr>
        </p:nvSpPr>
        <p:spPr>
          <a:xfrm>
            <a:off x="5660525" y="5318275"/>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a:endParaRPr/>
          </a:p>
        </p:txBody>
      </p:sp>
      <p:sp>
        <p:nvSpPr>
          <p:cNvPr id="61" name="Google Shape;61;p6"/>
          <p:cNvSpPr txBox="1">
            <a:spLocks noGrp="1"/>
          </p:cNvSpPr>
          <p:nvPr>
            <p:ph type="subTitle" idx="3"/>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6" name="Google Shape;66;p7"/>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67" name="Google Shape;67;p7"/>
          <p:cNvSpPr txBox="1">
            <a:spLocks noGrp="1"/>
          </p:cNvSpPr>
          <p:nvPr>
            <p:ph type="title"/>
          </p:nvPr>
        </p:nvSpPr>
        <p:spPr>
          <a:xfrm>
            <a:off x="5660525" y="568626"/>
            <a:ext cx="5736300" cy="19293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7000" b="1">
                <a:solidFill>
                  <a:srgbClr val="EE0000"/>
                </a:solidFill>
                <a:latin typeface="Overpass"/>
                <a:ea typeface="Overpass"/>
                <a:cs typeface="Overpass"/>
                <a:sym typeface="Overpass"/>
              </a:defRPr>
            </a:lvl1pPr>
            <a:lvl2pPr lvl="1" rtl="0">
              <a:lnSpc>
                <a:spcPct val="100000"/>
              </a:lnSpc>
              <a:spcBef>
                <a:spcPts val="0"/>
              </a:spcBef>
              <a:spcAft>
                <a:spcPts val="0"/>
              </a:spcAft>
              <a:buNone/>
              <a:defRPr sz="7000" b="1">
                <a:solidFill>
                  <a:srgbClr val="EE0000"/>
                </a:solidFill>
                <a:latin typeface="Overpass"/>
                <a:ea typeface="Overpass"/>
                <a:cs typeface="Overpass"/>
                <a:sym typeface="Overpass"/>
              </a:defRPr>
            </a:lvl2pPr>
            <a:lvl3pPr lvl="2" rtl="0">
              <a:lnSpc>
                <a:spcPct val="100000"/>
              </a:lnSpc>
              <a:spcBef>
                <a:spcPts val="0"/>
              </a:spcBef>
              <a:spcAft>
                <a:spcPts val="0"/>
              </a:spcAft>
              <a:buNone/>
              <a:defRPr sz="7000" b="1">
                <a:solidFill>
                  <a:srgbClr val="EE0000"/>
                </a:solidFill>
                <a:latin typeface="Overpass"/>
                <a:ea typeface="Overpass"/>
                <a:cs typeface="Overpass"/>
                <a:sym typeface="Overpass"/>
              </a:defRPr>
            </a:lvl3pPr>
            <a:lvl4pPr lvl="3" rtl="0">
              <a:lnSpc>
                <a:spcPct val="100000"/>
              </a:lnSpc>
              <a:spcBef>
                <a:spcPts val="0"/>
              </a:spcBef>
              <a:spcAft>
                <a:spcPts val="0"/>
              </a:spcAft>
              <a:buNone/>
              <a:defRPr sz="7000" b="1">
                <a:solidFill>
                  <a:srgbClr val="EE0000"/>
                </a:solidFill>
                <a:latin typeface="Overpass"/>
                <a:ea typeface="Overpass"/>
                <a:cs typeface="Overpass"/>
                <a:sym typeface="Overpass"/>
              </a:defRPr>
            </a:lvl4pPr>
            <a:lvl5pPr lvl="4" rtl="0">
              <a:lnSpc>
                <a:spcPct val="100000"/>
              </a:lnSpc>
              <a:spcBef>
                <a:spcPts val="0"/>
              </a:spcBef>
              <a:spcAft>
                <a:spcPts val="0"/>
              </a:spcAft>
              <a:buNone/>
              <a:defRPr sz="7000" b="1">
                <a:solidFill>
                  <a:srgbClr val="EE0000"/>
                </a:solidFill>
                <a:latin typeface="Overpass"/>
                <a:ea typeface="Overpass"/>
                <a:cs typeface="Overpass"/>
                <a:sym typeface="Overpass"/>
              </a:defRPr>
            </a:lvl5pPr>
            <a:lvl6pPr lvl="5" rtl="0">
              <a:lnSpc>
                <a:spcPct val="100000"/>
              </a:lnSpc>
              <a:spcBef>
                <a:spcPts val="0"/>
              </a:spcBef>
              <a:spcAft>
                <a:spcPts val="0"/>
              </a:spcAft>
              <a:buNone/>
              <a:defRPr sz="7000" b="1">
                <a:solidFill>
                  <a:srgbClr val="EE0000"/>
                </a:solidFill>
                <a:latin typeface="Overpass"/>
                <a:ea typeface="Overpass"/>
                <a:cs typeface="Overpass"/>
                <a:sym typeface="Overpass"/>
              </a:defRPr>
            </a:lvl6pPr>
            <a:lvl7pPr lvl="6" rtl="0">
              <a:lnSpc>
                <a:spcPct val="100000"/>
              </a:lnSpc>
              <a:spcBef>
                <a:spcPts val="0"/>
              </a:spcBef>
              <a:spcAft>
                <a:spcPts val="0"/>
              </a:spcAft>
              <a:buNone/>
              <a:defRPr sz="7000" b="1">
                <a:solidFill>
                  <a:srgbClr val="EE0000"/>
                </a:solidFill>
                <a:latin typeface="Overpass"/>
                <a:ea typeface="Overpass"/>
                <a:cs typeface="Overpass"/>
                <a:sym typeface="Overpass"/>
              </a:defRPr>
            </a:lvl7pPr>
            <a:lvl8pPr lvl="7" rtl="0">
              <a:lnSpc>
                <a:spcPct val="100000"/>
              </a:lnSpc>
              <a:spcBef>
                <a:spcPts val="0"/>
              </a:spcBef>
              <a:spcAft>
                <a:spcPts val="0"/>
              </a:spcAft>
              <a:buNone/>
              <a:defRPr sz="7000" b="1">
                <a:solidFill>
                  <a:srgbClr val="EE0000"/>
                </a:solidFill>
                <a:latin typeface="Overpass"/>
                <a:ea typeface="Overpass"/>
                <a:cs typeface="Overpass"/>
                <a:sym typeface="Overpass"/>
              </a:defRPr>
            </a:lvl8pPr>
            <a:lvl9pPr lvl="8" rtl="0">
              <a:lnSpc>
                <a:spcPct val="100000"/>
              </a:lnSpc>
              <a:spcBef>
                <a:spcPts val="0"/>
              </a:spcBef>
              <a:spcAft>
                <a:spcPts val="0"/>
              </a:spcAft>
              <a:buNone/>
              <a:defRPr sz="7000" b="1">
                <a:solidFill>
                  <a:srgbClr val="EE0000"/>
                </a:solidFill>
                <a:latin typeface="Overpass"/>
                <a:ea typeface="Overpass"/>
                <a:cs typeface="Overpass"/>
                <a:sym typeface="Overpass"/>
              </a:defRPr>
            </a:lvl9pPr>
          </a:lstStyle>
          <a:p>
            <a:endParaRPr/>
          </a:p>
        </p:txBody>
      </p:sp>
      <p:sp>
        <p:nvSpPr>
          <p:cNvPr id="68" name="Google Shape;68;p7"/>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sp>
        <p:nvSpPr>
          <p:cNvPr id="69" name="Google Shape;69;p7"/>
          <p:cNvSpPr txBox="1">
            <a:spLocks noGrp="1"/>
          </p:cNvSpPr>
          <p:nvPr>
            <p:ph type="subTitle" idx="2"/>
          </p:nvPr>
        </p:nvSpPr>
        <p:spPr>
          <a:xfrm>
            <a:off x="5660525" y="2752400"/>
            <a:ext cx="44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a:endParaRPr/>
          </a:p>
        </p:txBody>
      </p:sp>
      <p:sp>
        <p:nvSpPr>
          <p:cNvPr id="70" name="Google Shape;70;p7"/>
          <p:cNvSpPr txBox="1"/>
          <p:nvPr/>
        </p:nvSpPr>
        <p:spPr>
          <a:xfrm>
            <a:off x="5903450"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l="2507" r="2498"/>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l="2678" r="2678"/>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l="2507" r="2498"/>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l="2326" r="2326"/>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a:spcBef>
                <a:spcPts val="0"/>
              </a:spcBef>
              <a:spcAft>
                <a:spcPts val="0"/>
              </a:spcAft>
              <a:buNone/>
              <a:defRPr sz="6000" b="1">
                <a:solidFill>
                  <a:srgbClr val="EBEBEB"/>
                </a:solidFill>
                <a:latin typeface="Overpass"/>
                <a:ea typeface="Overpass"/>
                <a:cs typeface="Overpass"/>
                <a:sym typeface="Overpass"/>
              </a:defRPr>
            </a:lvl1pPr>
            <a:lvl2pPr lvl="1">
              <a:spcBef>
                <a:spcPts val="0"/>
              </a:spcBef>
              <a:spcAft>
                <a:spcPts val="0"/>
              </a:spcAft>
              <a:buNone/>
              <a:defRPr sz="6000" b="1">
                <a:solidFill>
                  <a:srgbClr val="EBEBEB"/>
                </a:solidFill>
                <a:latin typeface="Overpass"/>
                <a:ea typeface="Overpass"/>
                <a:cs typeface="Overpass"/>
                <a:sym typeface="Overpass"/>
              </a:defRPr>
            </a:lvl2pPr>
            <a:lvl3pPr lvl="2">
              <a:spcBef>
                <a:spcPts val="0"/>
              </a:spcBef>
              <a:spcAft>
                <a:spcPts val="0"/>
              </a:spcAft>
              <a:buNone/>
              <a:defRPr sz="6000" b="1">
                <a:solidFill>
                  <a:srgbClr val="EBEBEB"/>
                </a:solidFill>
                <a:latin typeface="Overpass"/>
                <a:ea typeface="Overpass"/>
                <a:cs typeface="Overpass"/>
                <a:sym typeface="Overpass"/>
              </a:defRPr>
            </a:lvl3pPr>
            <a:lvl4pPr lvl="3">
              <a:spcBef>
                <a:spcPts val="0"/>
              </a:spcBef>
              <a:spcAft>
                <a:spcPts val="0"/>
              </a:spcAft>
              <a:buNone/>
              <a:defRPr sz="6000" b="1">
                <a:solidFill>
                  <a:srgbClr val="EBEBEB"/>
                </a:solidFill>
                <a:latin typeface="Overpass"/>
                <a:ea typeface="Overpass"/>
                <a:cs typeface="Overpass"/>
                <a:sym typeface="Overpass"/>
              </a:defRPr>
            </a:lvl4pPr>
            <a:lvl5pPr lvl="4">
              <a:spcBef>
                <a:spcPts val="0"/>
              </a:spcBef>
              <a:spcAft>
                <a:spcPts val="0"/>
              </a:spcAft>
              <a:buNone/>
              <a:defRPr sz="6000" b="1">
                <a:solidFill>
                  <a:srgbClr val="EBEBEB"/>
                </a:solidFill>
                <a:latin typeface="Overpass"/>
                <a:ea typeface="Overpass"/>
                <a:cs typeface="Overpass"/>
                <a:sym typeface="Overpass"/>
              </a:defRPr>
            </a:lvl5pPr>
            <a:lvl6pPr lvl="5">
              <a:spcBef>
                <a:spcPts val="0"/>
              </a:spcBef>
              <a:spcAft>
                <a:spcPts val="0"/>
              </a:spcAft>
              <a:buNone/>
              <a:defRPr sz="6000" b="1">
                <a:solidFill>
                  <a:srgbClr val="EBEBEB"/>
                </a:solidFill>
                <a:latin typeface="Overpass"/>
                <a:ea typeface="Overpass"/>
                <a:cs typeface="Overpass"/>
                <a:sym typeface="Overpass"/>
              </a:defRPr>
            </a:lvl6pPr>
            <a:lvl7pPr lvl="6">
              <a:spcBef>
                <a:spcPts val="0"/>
              </a:spcBef>
              <a:spcAft>
                <a:spcPts val="0"/>
              </a:spcAft>
              <a:buNone/>
              <a:defRPr sz="6000" b="1">
                <a:solidFill>
                  <a:srgbClr val="EBEBEB"/>
                </a:solidFill>
                <a:latin typeface="Overpass"/>
                <a:ea typeface="Overpass"/>
                <a:cs typeface="Overpass"/>
                <a:sym typeface="Overpass"/>
              </a:defRPr>
            </a:lvl7pPr>
            <a:lvl8pPr lvl="7">
              <a:spcBef>
                <a:spcPts val="0"/>
              </a:spcBef>
              <a:spcAft>
                <a:spcPts val="0"/>
              </a:spcAft>
              <a:buNone/>
              <a:defRPr sz="6000" b="1">
                <a:solidFill>
                  <a:srgbClr val="EBEBEB"/>
                </a:solidFill>
                <a:latin typeface="Overpass"/>
                <a:ea typeface="Overpass"/>
                <a:cs typeface="Overpass"/>
                <a:sym typeface="Overpass"/>
              </a:defRPr>
            </a:lvl8pPr>
            <a:lvl9pPr lvl="8">
              <a:spcBef>
                <a:spcPts val="0"/>
              </a:spcBef>
              <a:spcAft>
                <a:spcPts val="0"/>
              </a:spcAft>
              <a:buNone/>
              <a:defRPr sz="6000" b="1">
                <a:solidFill>
                  <a:srgbClr val="EBEBEB"/>
                </a:solidFill>
                <a:latin typeface="Overpass"/>
                <a:ea typeface="Overpass"/>
                <a:cs typeface="Overpass"/>
                <a:sym typeface="Overpass"/>
              </a:defRPr>
            </a:lvl9pPr>
          </a:lstStyle>
          <a:p>
            <a:endParaRPr/>
          </a:p>
        </p:txBody>
      </p:sp>
      <p:cxnSp>
        <p:nvCxnSpPr>
          <p:cNvPr id="81" name="Google Shape;81;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82" name="Google Shape;82;p8"/>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4" name="Google Shape;84;p8"/>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sp>
        <p:nvSpPr>
          <p:cNvPr id="85" name="Google Shape;85;p8"/>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a:endParaRPr/>
          </a:p>
        </p:txBody>
      </p:sp>
      <p:pic>
        <p:nvPicPr>
          <p:cNvPr id="86" name="Google Shape;86;p8"/>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0" name="Google Shape;90;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91" name="Google Shape;91;p9"/>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3" name="Google Shape;93;p9"/>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94" name="Google Shape;94;p9"/>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9" name="Google Shape;99;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00" name="Google Shape;100;p10"/>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2" name="Google Shape;102;p10"/>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103" name="Google Shape;103;p10"/>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104" name="Google Shape;104;p10"/>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sp>
        <p:nvSpPr>
          <p:cNvPr id="105" name="Google Shape;105;p10"/>
          <p:cNvSpPr txBox="1">
            <a:spLocks noGrp="1"/>
          </p:cNvSpPr>
          <p:nvPr>
            <p:ph type="subTitle" idx="3"/>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a:endParaRPr/>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a:endParaRPr/>
          </a:p>
        </p:txBody>
      </p:sp>
      <p:sp>
        <p:nvSpPr>
          <p:cNvPr id="7" name="Google Shape;7;p1"/>
          <p:cNvSpPr txBox="1">
            <a:spLocks noGrp="1"/>
          </p:cNvSpPr>
          <p:nvPr>
            <p:ph type="body" idx="1"/>
          </p:nvPr>
        </p:nvSpPr>
        <p:spPr>
          <a:xfrm>
            <a:off x="415600" y="1536625"/>
            <a:ext cx="11360700" cy="4357200"/>
          </a:xfrm>
          <a:prstGeom prst="rect">
            <a:avLst/>
          </a:prstGeom>
          <a:noFill/>
          <a:ln>
            <a:noFill/>
          </a:ln>
        </p:spPr>
        <p:txBody>
          <a:bodyPr spcFirstLastPara="1" wrap="square" lIns="0" tIns="0" rIns="0" bIns="0" anchor="t" anchorCtr="0">
            <a:noAutofit/>
          </a:bodyPr>
          <a:lstStyle>
            <a:lvl1pPr marL="457200" lvl="0" indent="-361950">
              <a:lnSpc>
                <a:spcPct val="115000"/>
              </a:lnSpc>
              <a:spcBef>
                <a:spcPts val="0"/>
              </a:spcBef>
              <a:spcAft>
                <a:spcPts val="0"/>
              </a:spcAft>
              <a:buSzPts val="2100"/>
              <a:buFont typeface="Overpass"/>
              <a:buChar char="●"/>
              <a:defRPr sz="2100">
                <a:latin typeface="Overpass"/>
                <a:ea typeface="Overpass"/>
                <a:cs typeface="Overpass"/>
                <a:sym typeface="Overpass"/>
              </a:defRPr>
            </a:lvl1pPr>
            <a:lvl2pPr marL="914400" lvl="1" indent="-3302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marL="1371600" lvl="2" indent="-3302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marL="1828800" lvl="3" indent="-3302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marL="2286000" lvl="4" indent="-3302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marL="2743200" lvl="5" indent="-330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marL="3200400" lvl="6" indent="-3302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marL="3657600" lvl="7" indent="-3302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marL="4114800" lvl="8" indent="-3302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jpe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jpe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12.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jpe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jpe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60350" y="1981050"/>
            <a:ext cx="10071300" cy="1772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dirty="0"/>
              <a:t>TL500VT: DEVOPS CULTURE AND PRACTICE Enablement </a:t>
            </a:r>
            <a:endParaRPr sz="5600" dirty="0"/>
          </a:p>
        </p:txBody>
      </p:sp>
      <p:sp>
        <p:nvSpPr>
          <p:cNvPr id="151" name="Google Shape;151;p1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a:spLocks noGrp="1"/>
          </p:cNvSpPr>
          <p:nvPr>
            <p:ph type="title"/>
          </p:nvPr>
        </p:nvSpPr>
        <p:spPr>
          <a:xfrm>
            <a:off x="81975" y="4212076"/>
            <a:ext cx="11997900" cy="149844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400" dirty="0"/>
              <a:t>Welcome </a:t>
            </a:r>
            <a:br>
              <a:rPr lang="en" sz="3400" dirty="0"/>
            </a:br>
            <a:r>
              <a:rPr lang="en" sz="3400" dirty="0"/>
              <a:t>&amp; </a:t>
            </a:r>
            <a:br>
              <a:rPr lang="en" sz="3400" dirty="0"/>
            </a:br>
            <a:r>
              <a:rPr lang="en" sz="3400" dirty="0"/>
              <a:t>Course Introduction</a:t>
            </a:r>
            <a:endParaRPr sz="3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647122"/>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Configuration-as-Code (</a:t>
            </a:r>
            <a:r>
              <a:rPr lang="en" sz="1800" dirty="0" err="1">
                <a:latin typeface="Overpass"/>
                <a:ea typeface="Overpass"/>
                <a:cs typeface="Overpass"/>
                <a:sym typeface="Overpass"/>
              </a:rPr>
              <a:t>CaC</a:t>
            </a:r>
            <a:r>
              <a:rPr lang="en" sz="1800" dirty="0">
                <a:latin typeface="Overpass"/>
                <a:ea typeface="Overpass"/>
                <a:cs typeface="Overpass"/>
                <a:sym typeface="Overpass"/>
              </a:rPr>
              <a:t>) and Infrastructure-as-Code (Gitlab)</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Pipelines (Jenkins/</a:t>
            </a:r>
            <a:r>
              <a:rPr lang="en" sz="1800" dirty="0" err="1">
                <a:latin typeface="Overpass"/>
                <a:ea typeface="Overpass"/>
                <a:cs typeface="Overpass"/>
                <a:sym typeface="Overpass"/>
              </a:rPr>
              <a:t>Tekton</a:t>
            </a:r>
            <a:r>
              <a:rPr lang="en" sz="1800" dirty="0">
                <a:latin typeface="Overpass"/>
                <a:ea typeface="Overpass"/>
                <a:cs typeface="Overpass"/>
                <a:sym typeface="Overpass"/>
              </a:rPr>
              <a:t>)</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Containers and Orchestration (OpenShift)</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Container Registries (Nexus)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Automation/</a:t>
            </a:r>
            <a:r>
              <a:rPr lang="en" sz="1800" dirty="0" err="1">
                <a:latin typeface="Overpass"/>
                <a:ea typeface="Overpass"/>
                <a:cs typeface="Overpass"/>
                <a:sym typeface="Overpass"/>
              </a:rPr>
              <a:t>GitOps</a:t>
            </a:r>
            <a:r>
              <a:rPr lang="en" sz="1800" dirty="0">
                <a:latin typeface="Overpass"/>
                <a:ea typeface="Overpass"/>
                <a:cs typeface="Overpass"/>
                <a:sym typeface="Overpass"/>
              </a:rPr>
              <a:t> (</a:t>
            </a:r>
            <a:r>
              <a:rPr lang="en" sz="1800" dirty="0" err="1">
                <a:latin typeface="Overpass"/>
                <a:ea typeface="Overpass"/>
                <a:cs typeface="Overpass"/>
                <a:sym typeface="Overpass"/>
              </a:rPr>
              <a:t>ArgoCD</a:t>
            </a:r>
            <a:r>
              <a:rPr lang="en" sz="1800" dirty="0">
                <a:latin typeface="Overpass"/>
                <a:ea typeface="Overpass"/>
                <a:cs typeface="Overpass"/>
                <a:sym typeface="Overpass"/>
              </a:rPr>
              <a:t>)</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Local development environment (</a:t>
            </a:r>
            <a:r>
              <a:rPr lang="en" sz="1800" dirty="0" err="1">
                <a:latin typeface="Overpass"/>
                <a:ea typeface="Overpass"/>
                <a:cs typeface="Overpass"/>
                <a:sym typeface="Overpass"/>
              </a:rPr>
              <a:t>CodeReady</a:t>
            </a:r>
            <a:r>
              <a:rPr lang="en" sz="1800" dirty="0">
                <a:latin typeface="Overpass"/>
                <a:ea typeface="Overpass"/>
                <a:cs typeface="Overpass"/>
                <a:sym typeface="Overpass"/>
              </a:rPr>
              <a:t> Workspace)</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 and more</a:t>
            </a:r>
            <a:endParaRPr sz="1800" dirty="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255" name="Google Shape;255;p26"/>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56" name="Google Shape;256;p26"/>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a:t>
            </a:r>
            <a:endParaRPr dirty="0"/>
          </a:p>
          <a:p>
            <a:pPr marL="0" lvl="0" indent="0" algn="ctr" rtl="0">
              <a:spcBef>
                <a:spcPts val="0"/>
              </a:spcBef>
              <a:spcAft>
                <a:spcPts val="0"/>
              </a:spcAft>
              <a:buNone/>
            </a:pPr>
            <a:r>
              <a:rPr lang="en" dirty="0"/>
              <a:t>Tools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12</a:t>
            </a:fld>
            <a:endParaRPr/>
          </a:p>
        </p:txBody>
      </p:sp>
      <p:sp>
        <p:nvSpPr>
          <p:cNvPr id="262" name="Google Shape;262;p27"/>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Tools</a:t>
            </a:r>
            <a:endParaRPr dirty="0"/>
          </a:p>
        </p:txBody>
      </p:sp>
      <p:pic>
        <p:nvPicPr>
          <p:cNvPr id="263" name="Google Shape;263;p27"/>
          <p:cNvPicPr preferRelativeResize="0"/>
          <p:nvPr/>
        </p:nvPicPr>
        <p:blipFill>
          <a:blip r:embed="rId3">
            <a:alphaModFix/>
          </a:blip>
          <a:stretch>
            <a:fillRect/>
          </a:stretch>
        </p:blipFill>
        <p:spPr>
          <a:xfrm>
            <a:off x="98240" y="1313360"/>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4659466" y="1250272"/>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141430" y="3223173"/>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596244" y="4789543"/>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1500538" y="2905532"/>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4073478" y="2499184"/>
            <a:ext cx="2162976" cy="929700"/>
          </a:xfrm>
          <a:prstGeom prst="rect">
            <a:avLst/>
          </a:prstGeom>
          <a:noFill/>
          <a:ln>
            <a:noFill/>
          </a:ln>
        </p:spPr>
      </p:pic>
      <p:pic>
        <p:nvPicPr>
          <p:cNvPr id="1028" name="Picture 4" descr="Argo CD: focus on the first two CD tools">
            <a:extLst>
              <a:ext uri="{FF2B5EF4-FFF2-40B4-BE49-F238E27FC236}">
                <a16:creationId xmlns:a16="http://schemas.microsoft.com/office/drawing/2014/main" id="{66851487-2EEB-41FD-7728-511A43D71158}"/>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3400" t="9207" r="31257" b="9316"/>
          <a:stretch/>
        </p:blipFill>
        <p:spPr bwMode="auto">
          <a:xfrm>
            <a:off x="6754403" y="2580881"/>
            <a:ext cx="768164" cy="92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LM Logo Vector (SVG, PDF, Ai, EPS, CDR) Free Download - Logowik.com">
            <a:extLst>
              <a:ext uri="{FF2B5EF4-FFF2-40B4-BE49-F238E27FC236}">
                <a16:creationId xmlns:a16="http://schemas.microsoft.com/office/drawing/2014/main" id="{F0874CED-CA93-3A83-881D-7CE9396F1DE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1138" t="9762" r="21966" b="10398"/>
          <a:stretch/>
        </p:blipFill>
        <p:spPr bwMode="auto">
          <a:xfrm>
            <a:off x="2676647" y="1930567"/>
            <a:ext cx="1074270" cy="11314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ekton: A Modern Approach to Continuous Delivery | IBM">
            <a:extLst>
              <a:ext uri="{FF2B5EF4-FFF2-40B4-BE49-F238E27FC236}">
                <a16:creationId xmlns:a16="http://schemas.microsoft.com/office/drawing/2014/main" id="{C2E552F2-8E57-7300-A4DE-DA84FA45262B}"/>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2401" r="21697"/>
          <a:stretch/>
        </p:blipFill>
        <p:spPr bwMode="auto">
          <a:xfrm>
            <a:off x="10757845" y="3661417"/>
            <a:ext cx="1086576" cy="11905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qra IT Academy - Angular Training">
            <a:extLst>
              <a:ext uri="{FF2B5EF4-FFF2-40B4-BE49-F238E27FC236}">
                <a16:creationId xmlns:a16="http://schemas.microsoft.com/office/drawing/2014/main" id="{F638F5A9-8DF8-9939-0763-E40BE255348C}"/>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7505" t="3403" r="27294" b="4684"/>
          <a:stretch/>
        </p:blipFill>
        <p:spPr bwMode="auto">
          <a:xfrm>
            <a:off x="5022387" y="3961679"/>
            <a:ext cx="814238"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etting Started with Quarkus">
            <a:extLst>
              <a:ext uri="{FF2B5EF4-FFF2-40B4-BE49-F238E27FC236}">
                <a16:creationId xmlns:a16="http://schemas.microsoft.com/office/drawing/2014/main" id="{4A4CE7D9-BDFC-4BF0-0B54-EF575F8AEF67}"/>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5933" t="16312" r="13415" b="15267"/>
          <a:stretch/>
        </p:blipFill>
        <p:spPr bwMode="auto">
          <a:xfrm>
            <a:off x="10206168" y="384081"/>
            <a:ext cx="1019105" cy="9885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ing a Discord online members widget to a dashboard - no code required -  Jestor">
            <a:extLst>
              <a:ext uri="{FF2B5EF4-FFF2-40B4-BE49-F238E27FC236}">
                <a16:creationId xmlns:a16="http://schemas.microsoft.com/office/drawing/2014/main" id="{B6E7512A-5DE6-6DBF-7254-8B71B319E724}"/>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8726" t="39863" r="10247" b="38408"/>
          <a:stretch/>
        </p:blipFill>
        <p:spPr bwMode="auto">
          <a:xfrm>
            <a:off x="7039992" y="4138714"/>
            <a:ext cx="1722454" cy="3464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lack. Centraliser toutes les communications de votre equipe">
            <a:extLst>
              <a:ext uri="{FF2B5EF4-FFF2-40B4-BE49-F238E27FC236}">
                <a16:creationId xmlns:a16="http://schemas.microsoft.com/office/drawing/2014/main" id="{78CE80E3-A2FF-26EA-E160-CC48CA907BFE}"/>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22394" t="18093" r="18887" b="13198"/>
          <a:stretch/>
        </p:blipFill>
        <p:spPr bwMode="auto">
          <a:xfrm>
            <a:off x="1345357" y="208890"/>
            <a:ext cx="814485" cy="9530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w to install Apache Maven on CentOS 8 - Unix / Linux the admins Tutorials">
            <a:extLst>
              <a:ext uri="{FF2B5EF4-FFF2-40B4-BE49-F238E27FC236}">
                <a16:creationId xmlns:a16="http://schemas.microsoft.com/office/drawing/2014/main" id="{DC78AEA3-3627-7959-0967-E9BB803CF49F}"/>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4616" t="21027" r="11507" b="14747"/>
          <a:stretch/>
        </p:blipFill>
        <p:spPr bwMode="auto">
          <a:xfrm>
            <a:off x="8075208" y="2143138"/>
            <a:ext cx="1319726" cy="49579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rafana for Monitoring Time Series Analytics | InfluxData">
            <a:extLst>
              <a:ext uri="{FF2B5EF4-FFF2-40B4-BE49-F238E27FC236}">
                <a16:creationId xmlns:a16="http://schemas.microsoft.com/office/drawing/2014/main" id="{915AC2B9-5E96-FF23-5EA4-810ECE2FC712}"/>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12867" t="13294" r="13452" b="11461"/>
          <a:stretch/>
        </p:blipFill>
        <p:spPr bwMode="auto">
          <a:xfrm>
            <a:off x="6523232" y="5648561"/>
            <a:ext cx="1099292" cy="112263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ometheus | Brands PJ - PZ">
            <a:extLst>
              <a:ext uri="{FF2B5EF4-FFF2-40B4-BE49-F238E27FC236}">
                <a16:creationId xmlns:a16="http://schemas.microsoft.com/office/drawing/2014/main" id="{F7959B28-F6EE-0EDE-111F-B09DD9D9C38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21557" y="577635"/>
            <a:ext cx="1511101"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stalando Kibana | Blog Bujarra.com">
            <a:extLst>
              <a:ext uri="{FF2B5EF4-FFF2-40B4-BE49-F238E27FC236}">
                <a16:creationId xmlns:a16="http://schemas.microsoft.com/office/drawing/2014/main" id="{B83CB527-BA4F-8F58-E6A1-01941B7E50EC}"/>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15785" t="9369" r="15101" b="10836"/>
          <a:stretch/>
        </p:blipFill>
        <p:spPr bwMode="auto">
          <a:xfrm>
            <a:off x="8948120" y="5576089"/>
            <a:ext cx="1351106" cy="9885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13</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119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a:t>
            </a:r>
            <a:endParaRPr dirty="0"/>
          </a:p>
        </p:txBody>
      </p:sp>
      <p:pic>
        <p:nvPicPr>
          <p:cNvPr id="3" name="Picture 2" descr="A screenshot of a video game&#10;&#10;Description automatically generated">
            <a:extLst>
              <a:ext uri="{FF2B5EF4-FFF2-40B4-BE49-F238E27FC236}">
                <a16:creationId xmlns:a16="http://schemas.microsoft.com/office/drawing/2014/main" id="{2DB8F939-6B1F-C34F-BB38-E6A6991A86B2}"/>
              </a:ext>
            </a:extLst>
          </p:cNvPr>
          <p:cNvPicPr>
            <a:picLocks noChangeAspect="1"/>
          </p:cNvPicPr>
          <p:nvPr/>
        </p:nvPicPr>
        <p:blipFill>
          <a:blip r:embed="rId3"/>
          <a:stretch>
            <a:fillRect/>
          </a:stretch>
        </p:blipFill>
        <p:spPr>
          <a:xfrm>
            <a:off x="199697" y="980552"/>
            <a:ext cx="7918303" cy="3824841"/>
          </a:xfrm>
          <a:prstGeom prst="rect">
            <a:avLst/>
          </a:prstGeom>
        </p:spPr>
      </p:pic>
      <p:sp>
        <p:nvSpPr>
          <p:cNvPr id="7" name="Google Shape;248;p25">
            <a:extLst>
              <a:ext uri="{FF2B5EF4-FFF2-40B4-BE49-F238E27FC236}">
                <a16:creationId xmlns:a16="http://schemas.microsoft.com/office/drawing/2014/main" id="{0E7184BF-19ED-8142-B45E-5E1FB6AA9CE9}"/>
              </a:ext>
            </a:extLst>
          </p:cNvPr>
          <p:cNvSpPr txBox="1"/>
          <p:nvPr/>
        </p:nvSpPr>
        <p:spPr>
          <a:xfrm>
            <a:off x="8118000" y="1536352"/>
            <a:ext cx="4131300" cy="3300873"/>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Server – Hosts all chat and video conferencing for session.</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Chat Channel – Text-based chat similar to slack.</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 Channels used for video conferencing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Online Members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 sz="1800" dirty="0">
                <a:latin typeface="Overpass"/>
                <a:ea typeface="Overpass"/>
                <a:cs typeface="Overpass"/>
                <a:sym typeface="Overpass"/>
              </a:rPr>
              <a:t>Discord Chat Input</a:t>
            </a:r>
            <a:endParaRPr sz="1800" dirty="0">
              <a:latin typeface="Overpass"/>
              <a:ea typeface="Overpass"/>
              <a:cs typeface="Overpass"/>
              <a:sym typeface="Overpass"/>
            </a:endParaRPr>
          </a:p>
        </p:txBody>
      </p:sp>
      <p:sp>
        <p:nvSpPr>
          <p:cNvPr id="8" name="Google Shape;249;p25">
            <a:extLst>
              <a:ext uri="{FF2B5EF4-FFF2-40B4-BE49-F238E27FC236}">
                <a16:creationId xmlns:a16="http://schemas.microsoft.com/office/drawing/2014/main" id="{F472162C-4CF1-2549-839D-9F4E6525E072}"/>
              </a:ext>
            </a:extLst>
          </p:cNvPr>
          <p:cNvSpPr txBox="1"/>
          <p:nvPr/>
        </p:nvSpPr>
        <p:spPr>
          <a:xfrm>
            <a:off x="8217244" y="964077"/>
            <a:ext cx="3775059"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
        <p:nvSpPr>
          <p:cNvPr id="9" name="Google Shape;249;p25">
            <a:extLst>
              <a:ext uri="{FF2B5EF4-FFF2-40B4-BE49-F238E27FC236}">
                <a16:creationId xmlns:a16="http://schemas.microsoft.com/office/drawing/2014/main" id="{430CE8E2-C78C-754C-8144-0F4D9097620D}"/>
              </a:ext>
            </a:extLst>
          </p:cNvPr>
          <p:cNvSpPr txBox="1"/>
          <p:nvPr/>
        </p:nvSpPr>
        <p:spPr>
          <a:xfrm>
            <a:off x="199697" y="5191544"/>
            <a:ext cx="11897710" cy="685903"/>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5400" b="1" dirty="0">
                <a:solidFill>
                  <a:srgbClr val="EE0000"/>
                </a:solidFill>
                <a:latin typeface="Overpass"/>
                <a:ea typeface="Overpass"/>
                <a:cs typeface="Overpass"/>
                <a:sym typeface="Overpass"/>
              </a:rPr>
              <a:t>Use the “General” VOICE CHANNEL</a:t>
            </a:r>
            <a:endParaRPr sz="54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154242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67099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261838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sp>
        <p:nvSpPr>
          <p:cNvPr id="11" name="Google Shape;248;p25">
            <a:extLst>
              <a:ext uri="{FF2B5EF4-FFF2-40B4-BE49-F238E27FC236}">
                <a16:creationId xmlns:a16="http://schemas.microsoft.com/office/drawing/2014/main" id="{39661936-1324-4545-A8B8-A7809A08A67E}"/>
              </a:ext>
            </a:extLst>
          </p:cNvPr>
          <p:cNvSpPr txBox="1"/>
          <p:nvPr/>
        </p:nvSpPr>
        <p:spPr>
          <a:xfrm>
            <a:off x="8868037" y="1641497"/>
            <a:ext cx="3323963"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Selected Stream (Video or Sharing)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Remaining Discord Streams</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77158EF-CF4A-8145-94C1-3CA9837757F5}"/>
              </a:ext>
            </a:extLst>
          </p:cNvPr>
          <p:cNvPicPr>
            <a:picLocks noChangeAspect="1"/>
          </p:cNvPicPr>
          <p:nvPr/>
        </p:nvPicPr>
        <p:blipFill>
          <a:blip r:embed="rId3"/>
          <a:stretch>
            <a:fillRect/>
          </a:stretch>
        </p:blipFill>
        <p:spPr>
          <a:xfrm>
            <a:off x="119449" y="1170152"/>
            <a:ext cx="8748588" cy="4584850"/>
          </a:xfrm>
          <a:prstGeom prst="rect">
            <a:avLst/>
          </a:prstGeom>
        </p:spPr>
      </p:pic>
    </p:spTree>
    <p:extLst>
      <p:ext uri="{BB962C8B-B14F-4D97-AF65-F5344CB8AC3E}">
        <p14:creationId xmlns:p14="http://schemas.microsoft.com/office/powerpoint/2010/main" val="260345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18</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369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Miro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19</a:t>
            </a:fld>
            <a:endParaRPr>
              <a:solidFill>
                <a:srgbClr val="EBEBEB"/>
              </a:solidFill>
            </a:endParaRPr>
          </a:p>
        </p:txBody>
      </p:sp>
      <p:sp>
        <p:nvSpPr>
          <p:cNvPr id="3" name="Subtitle 2">
            <a:extLst>
              <a:ext uri="{FF2B5EF4-FFF2-40B4-BE49-F238E27FC236}">
                <a16:creationId xmlns:a16="http://schemas.microsoft.com/office/drawing/2014/main" id="{428A7144-C929-7943-B9DE-136F237DE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88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577625"/>
            <a:ext cx="3255000" cy="116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Topics</a:t>
            </a:r>
            <a:endParaRPr/>
          </a:p>
        </p:txBody>
      </p:sp>
      <p:sp>
        <p:nvSpPr>
          <p:cNvPr id="160" name="Google Shape;160;p1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161" name="Google Shape;161;p17"/>
          <p:cNvPicPr preferRelativeResize="0"/>
          <p:nvPr/>
        </p:nvPicPr>
        <p:blipFill rotWithShape="1">
          <a:blip r:embed="rId3">
            <a:alphaModFix/>
          </a:blip>
          <a:srcRect/>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spcFirstLastPara="1" wrap="square" lIns="0" tIns="0" rIns="0" bIns="0" anchor="ctr" anchorCtr="0">
            <a:noAutofit/>
          </a:bodyPr>
          <a:lstStyle/>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Participant Profiles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Who should attend the course?</a:t>
            </a: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rgbClr val="EE0000"/>
                </a:solidFill>
                <a:latin typeface="Overpass"/>
                <a:ea typeface="Overpass"/>
                <a:cs typeface="Overpass"/>
                <a:sym typeface="Overpass"/>
              </a:rPr>
              <a:t>Course Goals and Objectives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latin typeface="Overpass"/>
                <a:ea typeface="Overpass"/>
                <a:cs typeface="Overpass"/>
                <a:sym typeface="Overpass"/>
              </a:rPr>
              <a:t>What will I get out of this course?</a:t>
            </a:r>
            <a:endParaRPr sz="1600" dirty="0">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Agile Practices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Introduction of multiple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and Agile practices and ceremonies used throughout the project lifecycle focusing mainly around outcomes and non-technical components of the project.</a:t>
            </a: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Technical Hands-On Exercises</a:t>
            </a:r>
            <a:endParaRPr sz="1600" dirty="0">
              <a:solidFill>
                <a:srgbClr val="EE0000"/>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chemeClr val="dk1"/>
                </a:solidFill>
                <a:latin typeface="Overpass"/>
                <a:ea typeface="Overpass"/>
                <a:cs typeface="Overpass"/>
                <a:sym typeface="Overpass"/>
              </a:rPr>
              <a:t>Designed to immerse users in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pipeline using a variety of tools. This portion of the course will focus more on delivery section of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process as well as the technical tools that can be used for create a </a:t>
            </a:r>
            <a:r>
              <a:rPr lang="en" sz="1600" dirty="0" err="1">
                <a:solidFill>
                  <a:schemeClr val="dk1"/>
                </a:solidFill>
                <a:latin typeface="Overpass"/>
                <a:ea typeface="Overpass"/>
                <a:cs typeface="Overpass"/>
                <a:sym typeface="Overpass"/>
              </a:rPr>
              <a:t>DevSecOps</a:t>
            </a:r>
            <a:r>
              <a:rPr lang="en" sz="1600" dirty="0">
                <a:solidFill>
                  <a:schemeClr val="dk1"/>
                </a:solidFill>
                <a:latin typeface="Overpass"/>
                <a:ea typeface="Overpass"/>
                <a:cs typeface="Overpass"/>
                <a:sym typeface="Overpass"/>
              </a:rPr>
              <a:t> or other automated workflow.</a:t>
            </a:r>
            <a:endParaRPr sz="1600" dirty="0">
              <a:latin typeface="Overpass"/>
              <a:ea typeface="Overpass"/>
              <a:cs typeface="Overpass"/>
              <a:sym typeface="Overpass"/>
            </a:endParaRPr>
          </a:p>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Tools to be Used</a:t>
            </a:r>
            <a:endParaRPr sz="1600" dirty="0">
              <a:solidFill>
                <a:srgbClr val="EE0000"/>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Miro</a:t>
            </a:r>
            <a:r>
              <a:rPr lang="en" sz="1600" dirty="0">
                <a:solidFill>
                  <a:schemeClr val="dk1"/>
                </a:solidFill>
                <a:latin typeface="Overpass"/>
                <a:ea typeface="Overpass"/>
                <a:cs typeface="Overpass"/>
                <a:sym typeface="Overpass"/>
              </a:rPr>
              <a:t> - Used for Agile practices and exercises as well as maintaining project schedule and documentation. Virtual whiteboard that can simulate a room for walking-the-walls.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Google Meet</a:t>
            </a:r>
            <a:r>
              <a:rPr lang="en" sz="1600" dirty="0">
                <a:solidFill>
                  <a:schemeClr val="dk1"/>
                </a:solidFill>
                <a:latin typeface="Overpass"/>
                <a:ea typeface="Overpass"/>
                <a:cs typeface="Overpass"/>
                <a:sym typeface="Overpass"/>
              </a:rPr>
              <a:t> - Used for video conferencing and facilitation of participants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OpenShift/Jenkins/Gitlab/</a:t>
            </a:r>
            <a:r>
              <a:rPr lang="en" sz="1600" b="1" dirty="0" err="1">
                <a:solidFill>
                  <a:schemeClr val="dk1"/>
                </a:solidFill>
                <a:latin typeface="Overpass"/>
                <a:ea typeface="Overpass"/>
                <a:cs typeface="Overpass"/>
                <a:sym typeface="Overpass"/>
              </a:rPr>
              <a:t>Tekton</a:t>
            </a:r>
            <a:r>
              <a:rPr lang="en" sz="1600" b="1" dirty="0">
                <a:solidFill>
                  <a:schemeClr val="dk1"/>
                </a:solidFill>
                <a:latin typeface="Overpass"/>
                <a:ea typeface="Overpass"/>
                <a:cs typeface="Overpass"/>
                <a:sym typeface="Overpass"/>
              </a:rPr>
              <a:t>/Helm</a:t>
            </a:r>
            <a:r>
              <a:rPr lang="en" sz="1600" dirty="0">
                <a:solidFill>
                  <a:schemeClr val="dk1"/>
                </a:solidFill>
                <a:latin typeface="Overpass"/>
                <a:ea typeface="Overpass"/>
                <a:cs typeface="Overpass"/>
                <a:sym typeface="Overpass"/>
              </a:rPr>
              <a:t> - Used for hands-on technical exercises as well as other tools.</a:t>
            </a:r>
          </a:p>
          <a:p>
            <a:pPr marL="457200" lvl="0" indent="-330200">
              <a:buClr>
                <a:schemeClr val="dk1"/>
              </a:buClr>
              <a:buSzPts val="1600"/>
              <a:buFont typeface="Overpass"/>
              <a:buChar char="●"/>
            </a:pPr>
            <a:r>
              <a:rPr lang="en" sz="1600" b="1" dirty="0">
                <a:solidFill>
                  <a:schemeClr val="dk1"/>
                </a:solidFill>
                <a:latin typeface="Overpass"/>
                <a:ea typeface="Overpass"/>
                <a:cs typeface="Overpass"/>
                <a:sym typeface="Overpass"/>
              </a:rPr>
              <a:t>Discord</a:t>
            </a:r>
            <a:r>
              <a:rPr lang="en" sz="1600" dirty="0">
                <a:solidFill>
                  <a:schemeClr val="dk1"/>
                </a:solidFill>
                <a:latin typeface="Overpass"/>
                <a:ea typeface="Overpass"/>
                <a:cs typeface="Overpass"/>
                <a:sym typeface="Overpass"/>
              </a:rPr>
              <a:t> – Used for video conferencing, persistent chat, and facilitation of participants</a:t>
            </a:r>
          </a:p>
          <a:p>
            <a:pPr marL="457200" lvl="0" indent="-330200" algn="l" rtl="0">
              <a:spcBef>
                <a:spcPts val="0"/>
              </a:spcBef>
              <a:spcAft>
                <a:spcPts val="0"/>
              </a:spcAft>
              <a:buClr>
                <a:schemeClr val="dk1"/>
              </a:buClr>
              <a:buSzPts val="1600"/>
              <a:buFont typeface="Overpass"/>
              <a:buChar char="●"/>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MIRO Demo</a:t>
            </a:r>
            <a:endParaRPr/>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20</a:t>
            </a:fld>
            <a:endParaRPr>
              <a:solidFill>
                <a:srgbClr val="EBEBEB"/>
              </a:solidFill>
            </a:endParaRPr>
          </a:p>
        </p:txBody>
      </p:sp>
      <p:sp>
        <p:nvSpPr>
          <p:cNvPr id="3" name="Subtitle 2">
            <a:extLst>
              <a:ext uri="{FF2B5EF4-FFF2-40B4-BE49-F238E27FC236}">
                <a16:creationId xmlns:a16="http://schemas.microsoft.com/office/drawing/2014/main" id="{073CDC92-D1CB-5645-A693-49B7F8E09C19}"/>
              </a:ext>
            </a:extLst>
          </p:cNvPr>
          <p:cNvSpPr>
            <a:spLocks noGrp="1"/>
          </p:cNvSpPr>
          <p:nvPr>
            <p:ph type="subTitle"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
        <p:nvSpPr>
          <p:cNvPr id="290" name="Google Shape;290;p2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21</a:t>
            </a:fld>
            <a:endParaRPr/>
          </a:p>
        </p:txBody>
      </p:sp>
      <p:sp>
        <p:nvSpPr>
          <p:cNvPr id="291" name="Google Shape;291;p29"/>
          <p:cNvSpPr txBox="1"/>
          <p:nvPr/>
        </p:nvSpPr>
        <p:spPr>
          <a:xfrm>
            <a:off x="8756100" y="5265475"/>
            <a:ext cx="3435900" cy="605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169" name="Google Shape;169;p18"/>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a:spLocks noGrp="1"/>
          </p:cNvSpPr>
          <p:nvPr>
            <p:ph type="title"/>
          </p:nvPr>
        </p:nvSpPr>
        <p:spPr>
          <a:xfrm>
            <a:off x="5021775" y="1779000"/>
            <a:ext cx="6301500" cy="108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4</a:t>
            </a:fld>
            <a:endParaRPr/>
          </a:p>
        </p:txBody>
      </p:sp>
      <p:sp>
        <p:nvSpPr>
          <p:cNvPr id="176" name="Google Shape;176;p19"/>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Immersive course experience to mimic real-world projects and delivery teams. Product owners will be able to participate and share in all aspects of the delivery cycle and be exposed to the technical practices used to deliver products..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integrating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TL500 blends Agile and DevOps practices into a highly engaging experience requiring participation from all team members. New team members can not only learn </a:t>
            </a:r>
            <a:r>
              <a:rPr lang="en" sz="1200" dirty="0" err="1">
                <a:latin typeface="Overpass"/>
                <a:ea typeface="Overpass"/>
                <a:cs typeface="Overpass"/>
                <a:sym typeface="Overpass"/>
              </a:rPr>
              <a:t>DevOPS</a:t>
            </a:r>
            <a:r>
              <a:rPr lang="en" sz="1200" dirty="0">
                <a:latin typeface="Overpass"/>
                <a:ea typeface="Overpass"/>
                <a:cs typeface="Overpass"/>
                <a:sym typeface="Overpass"/>
              </a:rPr>
              <a:t> and Agile practices, they naturally build relationships among team members as part of the exercises</a:t>
            </a:r>
            <a:endParaRPr sz="1200" dirty="0">
              <a:latin typeface="Overpass"/>
              <a:ea typeface="Overpass"/>
              <a:cs typeface="Overpass"/>
              <a:sym typeface="Overpass"/>
            </a:endParaRPr>
          </a:p>
          <a:p>
            <a:pPr marL="0" lvl="0" indent="0" algn="l" rtl="0">
              <a:lnSpc>
                <a:spcPct val="140000"/>
              </a:lnSpc>
              <a:spcBef>
                <a:spcPts val="0"/>
              </a:spcBef>
              <a:spcAft>
                <a:spcPts val="0"/>
              </a:spcAft>
              <a:buNone/>
            </a:pPr>
            <a:endParaRPr sz="1200" dirty="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5</a:t>
            </a:fld>
            <a:endParaRPr/>
          </a:p>
        </p:txBody>
      </p:sp>
      <p:sp>
        <p:nvSpPr>
          <p:cNvPr id="194" name="Google Shape;194;p20"/>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195" name="Google Shape;195;p20"/>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 and Objectives</a:t>
            </a:r>
            <a:endParaRPr/>
          </a:p>
        </p:txBody>
      </p:sp>
      <p:sp>
        <p:nvSpPr>
          <p:cNvPr id="201" name="Google Shape;201;p21"/>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202" name="Google Shape;202;p21"/>
          <p:cNvSpPr txBox="1"/>
          <p:nvPr/>
        </p:nvSpPr>
        <p:spPr>
          <a:xfrm>
            <a:off x="1616226" y="1139219"/>
            <a:ext cx="26955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518419"/>
            <a:ext cx="4052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235732"/>
            <a:ext cx="630936" cy="630936"/>
          </a:xfrm>
          <a:prstGeom prst="rect">
            <a:avLst/>
          </a:prstGeom>
          <a:noFill/>
          <a:ln>
            <a:noFill/>
          </a:ln>
        </p:spPr>
      </p:pic>
      <p:sp>
        <p:nvSpPr>
          <p:cNvPr id="205" name="Google Shape;205;p21"/>
          <p:cNvSpPr txBox="1"/>
          <p:nvPr/>
        </p:nvSpPr>
        <p:spPr>
          <a:xfrm>
            <a:off x="1616220" y="30502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488018"/>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a:stretch/>
        </p:blipFill>
        <p:spPr>
          <a:xfrm>
            <a:off x="911563" y="3142221"/>
            <a:ext cx="630936" cy="630936"/>
          </a:xfrm>
          <a:prstGeom prst="rect">
            <a:avLst/>
          </a:prstGeom>
          <a:noFill/>
          <a:ln>
            <a:noFill/>
          </a:ln>
        </p:spPr>
      </p:pic>
      <p:sp>
        <p:nvSpPr>
          <p:cNvPr id="208" name="Google Shape;208;p21"/>
          <p:cNvSpPr txBox="1"/>
          <p:nvPr/>
        </p:nvSpPr>
        <p:spPr>
          <a:xfrm>
            <a:off x="6927423" y="1180494"/>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604744"/>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Learn the use of Miro and other online tools that can assist with running remote exercises for gathering information in discovery sessions and other Agile practices.</a:t>
            </a:r>
            <a:endParaRPr sz="1200" dirty="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l="109" r="119"/>
          <a:stretch/>
        </p:blipFill>
        <p:spPr>
          <a:xfrm>
            <a:off x="6090351" y="1235732"/>
            <a:ext cx="630935" cy="630936"/>
          </a:xfrm>
          <a:prstGeom prst="rect">
            <a:avLst/>
          </a:prstGeom>
          <a:noFill/>
          <a:ln>
            <a:noFill/>
          </a:ln>
        </p:spPr>
      </p:pic>
      <p:sp>
        <p:nvSpPr>
          <p:cNvPr id="211" name="Google Shape;211;p21"/>
          <p:cNvSpPr txBox="1"/>
          <p:nvPr/>
        </p:nvSpPr>
        <p:spPr>
          <a:xfrm>
            <a:off x="6927434" y="290296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327208"/>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a:stretch/>
        </p:blipFill>
        <p:spPr>
          <a:xfrm>
            <a:off x="6090351" y="2958196"/>
            <a:ext cx="630936" cy="630936"/>
          </a:xfrm>
          <a:prstGeom prst="rect">
            <a:avLst/>
          </a:prstGeom>
          <a:noFill/>
          <a:ln>
            <a:noFill/>
          </a:ln>
        </p:spPr>
      </p:pic>
      <p:pic>
        <p:nvPicPr>
          <p:cNvPr id="214" name="Google Shape;214;p21"/>
          <p:cNvPicPr preferRelativeResize="0"/>
          <p:nvPr/>
        </p:nvPicPr>
        <p:blipFill rotWithShape="1">
          <a:blip r:embed="rId7">
            <a:alphaModFix/>
          </a:blip>
          <a:srcRect/>
          <a:stretch/>
        </p:blipFill>
        <p:spPr>
          <a:xfrm>
            <a:off x="3378436" y="4946972"/>
            <a:ext cx="582585" cy="581750"/>
          </a:xfrm>
          <a:prstGeom prst="rect">
            <a:avLst/>
          </a:prstGeom>
          <a:noFill/>
          <a:ln>
            <a:noFill/>
          </a:ln>
        </p:spPr>
      </p:pic>
      <p:sp>
        <p:nvSpPr>
          <p:cNvPr id="215" name="Google Shape;215;p21"/>
          <p:cNvSpPr txBox="1"/>
          <p:nvPr/>
        </p:nvSpPr>
        <p:spPr>
          <a:xfrm>
            <a:off x="4313209" y="44953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4919569"/>
            <a:ext cx="4514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lang="en" sz="1200" b="1">
                <a:latin typeface="Overpass"/>
                <a:ea typeface="Overpass"/>
                <a:cs typeface="Overpass"/>
                <a:sym typeface="Overpass"/>
              </a:rPr>
              <a:t>Goals and Objectives</a:t>
            </a:r>
            <a:r>
              <a:rPr lang="en" sz="1200">
                <a:latin typeface="Overpass"/>
                <a:ea typeface="Overpass"/>
                <a:cs typeface="Overpass"/>
                <a:sym typeface="Overpass"/>
              </a:rPr>
              <a:t> will be based on information obtained from the </a:t>
            </a:r>
            <a:r>
              <a:rPr lang="en" sz="1200" b="1" i="1">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222" name="Google Shape;222;p22"/>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23" name="Google Shape;223;p22"/>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a:t>
            </a:r>
            <a:endParaRPr dirty="0"/>
          </a:p>
        </p:txBody>
      </p:sp>
      <p:sp>
        <p:nvSpPr>
          <p:cNvPr id="229" name="Google Shape;229;p23"/>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230" name="Google Shape;230;p23"/>
          <p:cNvSpPr txBox="1"/>
          <p:nvPr/>
        </p:nvSpPr>
        <p:spPr>
          <a:xfrm>
            <a:off x="1752600" y="1466550"/>
            <a:ext cx="3777300" cy="433961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Social Contracts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Pairing and Mobbing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Definition of Done</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Target Outcomes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Retrospectives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Parking Lot</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Walk-the-Walls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Impact Mapping  </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User Story Mapping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Event Storming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dirty="0">
                <a:latin typeface="Overpass"/>
                <a:ea typeface="Overpass"/>
                <a:cs typeface="Overpass"/>
                <a:sym typeface="Overpass"/>
              </a:rPr>
              <a:t>Test Driven Development</a:t>
            </a:r>
            <a:endParaRPr sz="1800" dirty="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marL="457200" lvl="0" indent="0" algn="l" rtl="0">
              <a:lnSpc>
                <a:spcPct val="125000"/>
              </a:lnSpc>
              <a:spcBef>
                <a:spcPts val="0"/>
              </a:spcBef>
              <a:spcAft>
                <a:spcPts val="0"/>
              </a:spcAft>
              <a:buNone/>
            </a:pP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Presentation-Based Activities</a:t>
            </a:r>
            <a:endParaRPr sz="1800" b="1">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Secondary Learning</a:t>
            </a:r>
            <a:endParaRPr sz="1800" b="1">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241" name="Google Shape;241;p24"/>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242" name="Google Shape;242;p24"/>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a:t>
            </a:r>
            <a:endParaRPr/>
          </a:p>
          <a:p>
            <a:pPr marL="0" lvl="0" indent="0" algn="ctr" rtl="0">
              <a:spcBef>
                <a:spcPts val="0"/>
              </a:spcBef>
              <a:spcAft>
                <a:spcPts val="0"/>
              </a:spcAft>
              <a:buNone/>
            </a:pPr>
            <a:r>
              <a:rPr lang="en"/>
              <a:t>Hands-on</a:t>
            </a:r>
            <a:endParaRPr/>
          </a:p>
          <a:p>
            <a:pPr marL="0" lvl="0" indent="0" algn="ctr" rtl="0">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915</Words>
  <Application>Microsoft Macintosh PowerPoint</Application>
  <PresentationFormat>Widescreen</PresentationFormat>
  <Paragraphs>143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Overpass</vt:lpstr>
      <vt:lpstr>Red Hat widescreen template</vt:lpstr>
      <vt:lpstr>TL500VT: DEVOPS CULTURE AND PRACTICE Enablement </vt:lpstr>
      <vt:lpstr>Topics</vt:lpstr>
      <vt:lpstr>Course Participants</vt:lpstr>
      <vt:lpstr>Course Participants</vt:lpstr>
      <vt:lpstr>Goals &amp; Objectives</vt:lpstr>
      <vt:lpstr>Goals and Objectives</vt:lpstr>
      <vt:lpstr>Practices </vt:lpstr>
      <vt:lpstr>Practices</vt:lpstr>
      <vt:lpstr>Technical  Hands-on Exercises</vt:lpstr>
      <vt:lpstr>Technical Hands-On Exercises</vt:lpstr>
      <vt:lpstr>TL500  Tools</vt:lpstr>
      <vt:lpstr>TL500 Tools</vt:lpstr>
      <vt:lpstr>Discord Overview</vt:lpstr>
      <vt:lpstr>Discord Interface</vt:lpstr>
      <vt:lpstr>Discord Interface – General Voice Channel</vt:lpstr>
      <vt:lpstr>Discord Interface – General Voice Channel</vt:lpstr>
      <vt:lpstr>Discord Interface – General Voice Channel</vt:lpstr>
      <vt:lpstr>Discord Overview</vt:lpstr>
      <vt:lpstr>Miro Overview</vt:lpstr>
      <vt:lpstr>MIRO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DO500VT: DEVOPS CULTURE AND PRACTICE Enablement </dc:title>
  <cp:lastModifiedBy>Travis Michette</cp:lastModifiedBy>
  <cp:revision>13</cp:revision>
  <dcterms:modified xsi:type="dcterms:W3CDTF">2022-12-05T17:54:16Z</dcterms:modified>
</cp:coreProperties>
</file>