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94830"/>
  </p:normalViewPr>
  <p:slideViewPr>
    <p:cSldViewPr snapToGrid="0">
      <p:cViewPr varScale="1">
        <p:scale>
          <a:sx n="142" d="100"/>
          <a:sy n="142" d="100"/>
        </p:scale>
        <p:origin x="76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www.redhat.com</a:t>
            </a:r>
            <a:r>
              <a:rPr lang="en-US" dirty="0"/>
              <a:t>/</a:t>
            </a:r>
            <a:r>
              <a:rPr lang="en-US" dirty="0" err="1"/>
              <a:t>en</a:t>
            </a:r>
            <a:r>
              <a:rPr lang="en-US" dirty="0"/>
              <a:t>/services/training/tl500-devops-culture-and-practice-enablement?section=Overview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jpe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jpe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12.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jpe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jpe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dirty="0"/>
              <a:t>TL500VT: DEVOPS CULTURE AND PRACTICE Enablement </a:t>
            </a:r>
            <a:endParaRPr sz="5600" dirty="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647122"/>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Configuration-as-Code (</a:t>
            </a:r>
            <a:r>
              <a:rPr lang="en" sz="1800" dirty="0" err="1">
                <a:latin typeface="Overpass"/>
                <a:ea typeface="Overpass"/>
                <a:cs typeface="Overpass"/>
                <a:sym typeface="Overpass"/>
              </a:rPr>
              <a:t>CaC</a:t>
            </a:r>
            <a:r>
              <a:rPr lang="en" sz="1800" dirty="0">
                <a:latin typeface="Overpass"/>
                <a:ea typeface="Overpass"/>
                <a:cs typeface="Overpass"/>
                <a:sym typeface="Overpass"/>
              </a:rPr>
              <a:t>) and Infrastructure-as-Code (Gitlab)</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Pipelines (Jenkins/</a:t>
            </a:r>
            <a:r>
              <a:rPr lang="en" sz="1800" dirty="0" err="1">
                <a:latin typeface="Overpass"/>
                <a:ea typeface="Overpass"/>
                <a:cs typeface="Overpass"/>
                <a:sym typeface="Overpass"/>
              </a:rPr>
              <a:t>Tekton</a:t>
            </a:r>
            <a:r>
              <a:rPr lang="en" sz="1800" dirty="0">
                <a:latin typeface="Overpass"/>
                <a:ea typeface="Overpass"/>
                <a:cs typeface="Overpass"/>
                <a:sym typeface="Overpass"/>
              </a:rPr>
              <a: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Containers and Orchestration (OpenShift)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Container Registries (Nexus)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Automation/</a:t>
            </a:r>
            <a:r>
              <a:rPr lang="en" sz="1800" dirty="0" err="1">
                <a:latin typeface="Overpass"/>
                <a:ea typeface="Overpass"/>
                <a:cs typeface="Overpass"/>
                <a:sym typeface="Overpass"/>
              </a:rPr>
              <a:t>GitOps</a:t>
            </a:r>
            <a:r>
              <a:rPr lang="en" sz="1800" dirty="0">
                <a:latin typeface="Overpass"/>
                <a:ea typeface="Overpass"/>
                <a:cs typeface="Overpass"/>
                <a:sym typeface="Overpass"/>
              </a:rPr>
              <a:t> (</a:t>
            </a:r>
            <a:r>
              <a:rPr lang="en" sz="1800" dirty="0" err="1">
                <a:latin typeface="Overpass"/>
                <a:ea typeface="Overpass"/>
                <a:cs typeface="Overpass"/>
                <a:sym typeface="Overpass"/>
              </a:rPr>
              <a:t>ArgoCD</a:t>
            </a:r>
            <a:r>
              <a:rPr lang="en" sz="1800" dirty="0">
                <a:latin typeface="Overpass"/>
                <a:ea typeface="Overpass"/>
                <a:cs typeface="Overpass"/>
                <a:sym typeface="Overpass"/>
              </a:rPr>
              <a: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Local development environment (</a:t>
            </a:r>
            <a:r>
              <a:rPr lang="en" sz="1800" dirty="0" err="1">
                <a:latin typeface="Overpass"/>
                <a:ea typeface="Overpass"/>
                <a:cs typeface="Overpass"/>
                <a:sym typeface="Overpass"/>
              </a:rPr>
              <a:t>CodeReady</a:t>
            </a:r>
            <a:r>
              <a:rPr lang="en" sz="1800" dirty="0">
                <a:latin typeface="Overpass"/>
                <a:ea typeface="Overpass"/>
                <a:cs typeface="Overpass"/>
                <a:sym typeface="Overpass"/>
              </a:rPr>
              <a:t> Workspace)</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 and more</a:t>
            </a:r>
            <a:endParaRPr sz="1800" dirty="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a:t>
            </a:r>
            <a:endParaRPr dirty="0"/>
          </a:p>
          <a:p>
            <a:pPr marL="0" lvl="0" indent="0" algn="ctr" rtl="0">
              <a:spcBef>
                <a:spcPts val="0"/>
              </a:spcBef>
              <a:spcAft>
                <a:spcPts val="0"/>
              </a:spcAft>
              <a:buNone/>
            </a:pPr>
            <a:r>
              <a:rPr lang="en" dirty="0"/>
              <a:t>Tools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Tools</a:t>
            </a:r>
            <a:endParaRPr dirty="0"/>
          </a:p>
        </p:txBody>
      </p:sp>
      <p:pic>
        <p:nvPicPr>
          <p:cNvPr id="263" name="Google Shape;263;p27"/>
          <p:cNvPicPr preferRelativeResize="0"/>
          <p:nvPr/>
        </p:nvPicPr>
        <p:blipFill>
          <a:blip r:embed="rId3">
            <a:alphaModFix/>
          </a:blip>
          <a:stretch>
            <a:fillRect/>
          </a:stretch>
        </p:blipFill>
        <p:spPr>
          <a:xfrm>
            <a:off x="98240" y="1313360"/>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4659466" y="1250272"/>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141430" y="3223173"/>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596244" y="4789543"/>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1500538" y="2905532"/>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4073478" y="2499184"/>
            <a:ext cx="2162976" cy="929700"/>
          </a:xfrm>
          <a:prstGeom prst="rect">
            <a:avLst/>
          </a:prstGeom>
          <a:noFill/>
          <a:ln>
            <a:noFill/>
          </a:ln>
        </p:spPr>
      </p:pic>
      <p:pic>
        <p:nvPicPr>
          <p:cNvPr id="1028" name="Picture 4" descr="Argo CD: focus on the first two CD tools">
            <a:extLst>
              <a:ext uri="{FF2B5EF4-FFF2-40B4-BE49-F238E27FC236}">
                <a16:creationId xmlns:a16="http://schemas.microsoft.com/office/drawing/2014/main" id="{66851487-2EEB-41FD-7728-511A43D7115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3400" t="9207" r="31257" b="9316"/>
          <a:stretch/>
        </p:blipFill>
        <p:spPr bwMode="auto">
          <a:xfrm>
            <a:off x="6754403" y="2580881"/>
            <a:ext cx="768164" cy="92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LM Logo Vector (SVG, PDF, Ai, EPS, CDR) Free Download - Logowik.com">
            <a:extLst>
              <a:ext uri="{FF2B5EF4-FFF2-40B4-BE49-F238E27FC236}">
                <a16:creationId xmlns:a16="http://schemas.microsoft.com/office/drawing/2014/main" id="{F0874CED-CA93-3A83-881D-7CE9396F1DE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1138" t="9762" r="21966" b="10398"/>
          <a:stretch/>
        </p:blipFill>
        <p:spPr bwMode="auto">
          <a:xfrm>
            <a:off x="2676647" y="1930567"/>
            <a:ext cx="1074270" cy="11314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ekton: A Modern Approach to Continuous Delivery | IBM">
            <a:extLst>
              <a:ext uri="{FF2B5EF4-FFF2-40B4-BE49-F238E27FC236}">
                <a16:creationId xmlns:a16="http://schemas.microsoft.com/office/drawing/2014/main" id="{C2E552F2-8E57-7300-A4DE-DA84FA45262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2401" r="21697"/>
          <a:stretch/>
        </p:blipFill>
        <p:spPr bwMode="auto">
          <a:xfrm>
            <a:off x="10757845" y="3661417"/>
            <a:ext cx="1086576" cy="11905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qra IT Academy - Angular Training">
            <a:extLst>
              <a:ext uri="{FF2B5EF4-FFF2-40B4-BE49-F238E27FC236}">
                <a16:creationId xmlns:a16="http://schemas.microsoft.com/office/drawing/2014/main" id="{F638F5A9-8DF8-9939-0763-E40BE255348C}"/>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7505" t="3403" r="27294" b="4684"/>
          <a:stretch/>
        </p:blipFill>
        <p:spPr bwMode="auto">
          <a:xfrm>
            <a:off x="5022387" y="3961679"/>
            <a:ext cx="814238"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etting Started with Quarkus">
            <a:extLst>
              <a:ext uri="{FF2B5EF4-FFF2-40B4-BE49-F238E27FC236}">
                <a16:creationId xmlns:a16="http://schemas.microsoft.com/office/drawing/2014/main" id="{4A4CE7D9-BDFC-4BF0-0B54-EF575F8AEF67}"/>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5933" t="16312" r="13415" b="15267"/>
          <a:stretch/>
        </p:blipFill>
        <p:spPr bwMode="auto">
          <a:xfrm>
            <a:off x="10206168" y="384081"/>
            <a:ext cx="1019105" cy="9885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ing a Discord online members widget to a dashboard - no code required -  Jestor">
            <a:extLst>
              <a:ext uri="{FF2B5EF4-FFF2-40B4-BE49-F238E27FC236}">
                <a16:creationId xmlns:a16="http://schemas.microsoft.com/office/drawing/2014/main" id="{B6E7512A-5DE6-6DBF-7254-8B71B319E724}"/>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8726" t="39863" r="10247" b="38408"/>
          <a:stretch/>
        </p:blipFill>
        <p:spPr bwMode="auto">
          <a:xfrm>
            <a:off x="7039992" y="4138714"/>
            <a:ext cx="1722454" cy="3464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lack. Centraliser toutes les communications de votre equipe">
            <a:extLst>
              <a:ext uri="{FF2B5EF4-FFF2-40B4-BE49-F238E27FC236}">
                <a16:creationId xmlns:a16="http://schemas.microsoft.com/office/drawing/2014/main" id="{78CE80E3-A2FF-26EA-E160-CC48CA907BFE}"/>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2394" t="18093" r="18887" b="13198"/>
          <a:stretch/>
        </p:blipFill>
        <p:spPr bwMode="auto">
          <a:xfrm>
            <a:off x="1345357" y="208890"/>
            <a:ext cx="814485" cy="9530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install Apache Maven on CentOS 8 - Unix / Linux the admins Tutorials">
            <a:extLst>
              <a:ext uri="{FF2B5EF4-FFF2-40B4-BE49-F238E27FC236}">
                <a16:creationId xmlns:a16="http://schemas.microsoft.com/office/drawing/2014/main" id="{DC78AEA3-3627-7959-0967-E9BB803CF49F}"/>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4616" t="21027" r="11507" b="14747"/>
          <a:stretch/>
        </p:blipFill>
        <p:spPr bwMode="auto">
          <a:xfrm>
            <a:off x="8075208" y="2143138"/>
            <a:ext cx="1319726" cy="4957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rafana for Monitoring Time Series Analytics | InfluxData">
            <a:extLst>
              <a:ext uri="{FF2B5EF4-FFF2-40B4-BE49-F238E27FC236}">
                <a16:creationId xmlns:a16="http://schemas.microsoft.com/office/drawing/2014/main" id="{915AC2B9-5E96-FF23-5EA4-810ECE2FC712}"/>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2867" t="13294" r="13452" b="11461"/>
          <a:stretch/>
        </p:blipFill>
        <p:spPr bwMode="auto">
          <a:xfrm>
            <a:off x="6523232" y="5648561"/>
            <a:ext cx="1099292" cy="112263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metheus | Brands PJ - PZ">
            <a:extLst>
              <a:ext uri="{FF2B5EF4-FFF2-40B4-BE49-F238E27FC236}">
                <a16:creationId xmlns:a16="http://schemas.microsoft.com/office/drawing/2014/main" id="{F7959B28-F6EE-0EDE-111F-B09DD9D9C38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21557" y="577635"/>
            <a:ext cx="1511101"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stalando Kibana | Blog Bujarra.com">
            <a:extLst>
              <a:ext uri="{FF2B5EF4-FFF2-40B4-BE49-F238E27FC236}">
                <a16:creationId xmlns:a16="http://schemas.microsoft.com/office/drawing/2014/main" id="{B83CB527-BA4F-8F58-E6A1-01941B7E50EC}"/>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5785" t="9369" r="15101" b="10836"/>
          <a:stretch/>
        </p:blipFill>
        <p:spPr bwMode="auto">
          <a:xfrm>
            <a:off x="8948120" y="5576089"/>
            <a:ext cx="1351106" cy="988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Agile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Agile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t>
            </a:r>
            <a:r>
              <a:rPr lang="en" sz="1600" b="1" dirty="0" err="1">
                <a:solidFill>
                  <a:schemeClr val="dk1"/>
                </a:solidFill>
                <a:latin typeface="Overpass"/>
                <a:ea typeface="Overpass"/>
                <a:cs typeface="Overpass"/>
                <a:sym typeface="Overpass"/>
              </a:rPr>
              <a:t>Tekton</a:t>
            </a:r>
            <a:r>
              <a:rPr lang="en" sz="1600" b="1" dirty="0">
                <a:solidFill>
                  <a:schemeClr val="dk1"/>
                </a:solidFill>
                <a:latin typeface="Overpass"/>
                <a:ea typeface="Overpass"/>
                <a:cs typeface="Overpass"/>
                <a:sym typeface="Overpass"/>
              </a:rPr>
              <a:t>/Helm</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TL500 blends Agile and DevOps practices into a highly engaging experience requiring participation from all team members. New team members can not only learn </a:t>
            </a:r>
            <a:r>
              <a:rPr lang="en" sz="1200" dirty="0" err="1">
                <a:latin typeface="Overpass"/>
                <a:ea typeface="Overpass"/>
                <a:cs typeface="Overpass"/>
                <a:sym typeface="Overpass"/>
              </a:rPr>
              <a:t>DevOPS</a:t>
            </a:r>
            <a:r>
              <a:rPr lang="en" sz="1200" dirty="0">
                <a:latin typeface="Overpass"/>
                <a:ea typeface="Overpass"/>
                <a:cs typeface="Overpass"/>
                <a:sym typeface="Overpass"/>
              </a:rPr>
              <a:t> and Agile practices, they naturally build relationships among team members as part of the exercises</a:t>
            </a:r>
            <a:endParaRPr sz="1200" dirty="0">
              <a:latin typeface="Overpass"/>
              <a:ea typeface="Overpass"/>
              <a:cs typeface="Overpass"/>
              <a:sym typeface="Overpass"/>
            </a:endParaRPr>
          </a:p>
          <a:p>
            <a:pPr marL="0" lvl="0" indent="0" algn="l" rtl="0">
              <a:lnSpc>
                <a:spcPct val="140000"/>
              </a:lnSpc>
              <a:spcBef>
                <a:spcPts val="0"/>
              </a:spcBef>
              <a:spcAft>
                <a:spcPts val="0"/>
              </a:spcAft>
              <a:buNone/>
            </a:pPr>
            <a:endParaRPr sz="1200" dirty="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139219"/>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518419"/>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235732"/>
            <a:ext cx="630936" cy="630936"/>
          </a:xfrm>
          <a:prstGeom prst="rect">
            <a:avLst/>
          </a:prstGeom>
          <a:noFill/>
          <a:ln>
            <a:noFill/>
          </a:ln>
        </p:spPr>
      </p:pic>
      <p:sp>
        <p:nvSpPr>
          <p:cNvPr id="205" name="Google Shape;205;p21"/>
          <p:cNvSpPr txBox="1"/>
          <p:nvPr/>
        </p:nvSpPr>
        <p:spPr>
          <a:xfrm>
            <a:off x="1616220" y="30502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488018"/>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142221"/>
            <a:ext cx="630936" cy="630936"/>
          </a:xfrm>
          <a:prstGeom prst="rect">
            <a:avLst/>
          </a:prstGeom>
          <a:noFill/>
          <a:ln>
            <a:noFill/>
          </a:ln>
        </p:spPr>
      </p:pic>
      <p:sp>
        <p:nvSpPr>
          <p:cNvPr id="208" name="Google Shape;208;p21"/>
          <p:cNvSpPr txBox="1"/>
          <p:nvPr/>
        </p:nvSpPr>
        <p:spPr>
          <a:xfrm>
            <a:off x="6927423" y="1180494"/>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604744"/>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Learn the use of Miro and other online tools that can assist with running remote exercises for gathering information in discovery sessions and other Agile practices.</a:t>
            </a:r>
            <a:endParaRPr sz="1200" dirty="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235732"/>
            <a:ext cx="630935" cy="630936"/>
          </a:xfrm>
          <a:prstGeom prst="rect">
            <a:avLst/>
          </a:prstGeom>
          <a:noFill/>
          <a:ln>
            <a:noFill/>
          </a:ln>
        </p:spPr>
      </p:pic>
      <p:sp>
        <p:nvSpPr>
          <p:cNvPr id="211" name="Google Shape;211;p21"/>
          <p:cNvSpPr txBox="1"/>
          <p:nvPr/>
        </p:nvSpPr>
        <p:spPr>
          <a:xfrm>
            <a:off x="6927434" y="290296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327208"/>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2958196"/>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4946972"/>
            <a:ext cx="582585" cy="581750"/>
          </a:xfrm>
          <a:prstGeom prst="rect">
            <a:avLst/>
          </a:prstGeom>
          <a:noFill/>
          <a:ln>
            <a:noFill/>
          </a:ln>
        </p:spPr>
      </p:pic>
      <p:sp>
        <p:nvSpPr>
          <p:cNvPr id="215" name="Google Shape;215;p21"/>
          <p:cNvSpPr txBox="1"/>
          <p:nvPr/>
        </p:nvSpPr>
        <p:spPr>
          <a:xfrm>
            <a:off x="4313209" y="44953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4919569"/>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a:t>
            </a:r>
            <a:endParaRPr dirty="0"/>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908</Words>
  <Application>Microsoft Macintosh PowerPoint</Application>
  <PresentationFormat>Widescreen</PresentationFormat>
  <Paragraphs>141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TL500VT: DEVOPS CULTURE AND PRACTICE Enablement </vt:lpstr>
      <vt:lpstr>Topics</vt:lpstr>
      <vt:lpstr>Course Participants</vt:lpstr>
      <vt:lpstr>Course Participants</vt:lpstr>
      <vt:lpstr>Goals &amp; Objectives</vt:lpstr>
      <vt:lpstr>Goals and Objectives</vt:lpstr>
      <vt:lpstr>Practices </vt:lpstr>
      <vt:lpstr>Practices</vt:lpstr>
      <vt:lpstr>Technical  Hands-on Exercises</vt:lpstr>
      <vt:lpstr>Technical Hands-On Exercises</vt:lpstr>
      <vt:lpstr>TL500  Tools</vt:lpstr>
      <vt:lpstr>TL500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9</cp:revision>
  <dcterms:modified xsi:type="dcterms:W3CDTF">2022-09-21T13:13:38Z</dcterms:modified>
</cp:coreProperties>
</file>