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0" r:id="rId3"/>
    <p:sldId id="285" r:id="rId4"/>
    <p:sldId id="271" r:id="rId5"/>
    <p:sldId id="272" r:id="rId6"/>
    <p:sldId id="274" r:id="rId7"/>
    <p:sldId id="275" r:id="rId8"/>
    <p:sldId id="276" r:id="rId9"/>
    <p:sldId id="277" r:id="rId10"/>
    <p:sldId id="278" r:id="rId11"/>
    <p:sldId id="279" r:id="rId12"/>
    <p:sldId id="280" r:id="rId13"/>
    <p:sldId id="281" r:id="rId14"/>
    <p:sldId id="282" r:id="rId15"/>
    <p:sldId id="283" r:id="rId16"/>
    <p:sldId id="284" r:id="rId17"/>
    <p:sldId id="286" r:id="rId1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8A4"/>
    <a:srgbClr val="0093D8"/>
    <a:srgbClr val="A020F0"/>
    <a:srgbClr val="3938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23BE0-04C4-451C-98C4-9866D53ED70B}" v="55" dt="2023-10-10T20:26:00.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 jurado" userId="db4fb00fc5a5315d" providerId="LiveId" clId="{23E23BE0-04C4-451C-98C4-9866D53ED70B}"/>
    <pc:docChg chg="undo custSel addSld modSld">
      <pc:chgData name="fer jurado" userId="db4fb00fc5a5315d" providerId="LiveId" clId="{23E23BE0-04C4-451C-98C4-9866D53ED70B}" dt="2023-10-10T20:27:12.802" v="445" actId="1076"/>
      <pc:docMkLst>
        <pc:docMk/>
      </pc:docMkLst>
      <pc:sldChg chg="modSp mod">
        <pc:chgData name="fer jurado" userId="db4fb00fc5a5315d" providerId="LiveId" clId="{23E23BE0-04C4-451C-98C4-9866D53ED70B}" dt="2023-10-10T15:03:30.737" v="115" actId="14100"/>
        <pc:sldMkLst>
          <pc:docMk/>
          <pc:sldMk cId="3663352041" sldId="270"/>
        </pc:sldMkLst>
        <pc:spChg chg="mod">
          <ac:chgData name="fer jurado" userId="db4fb00fc5a5315d" providerId="LiveId" clId="{23E23BE0-04C4-451C-98C4-9866D53ED70B}" dt="2023-10-10T15:03:20.888" v="114" actId="20577"/>
          <ac:spMkLst>
            <pc:docMk/>
            <pc:sldMk cId="3663352041" sldId="270"/>
            <ac:spMk id="18" creationId="{514D0866-3B46-4EAF-605F-2CBF6F296CC1}"/>
          </ac:spMkLst>
        </pc:spChg>
        <pc:spChg chg="mod">
          <ac:chgData name="fer jurado" userId="db4fb00fc5a5315d" providerId="LiveId" clId="{23E23BE0-04C4-451C-98C4-9866D53ED70B}" dt="2023-10-10T15:03:30.737" v="115" actId="14100"/>
          <ac:spMkLst>
            <pc:docMk/>
            <pc:sldMk cId="3663352041" sldId="270"/>
            <ac:spMk id="19" creationId="{D56C3F95-25AB-8624-0806-A251DE58ECDF}"/>
          </ac:spMkLst>
        </pc:spChg>
      </pc:sldChg>
      <pc:sldChg chg="modSp mod">
        <pc:chgData name="fer jurado" userId="db4fb00fc5a5315d" providerId="LiveId" clId="{23E23BE0-04C4-451C-98C4-9866D53ED70B}" dt="2023-10-10T14:59:34.426" v="7" actId="14100"/>
        <pc:sldMkLst>
          <pc:docMk/>
          <pc:sldMk cId="502216030" sldId="271"/>
        </pc:sldMkLst>
        <pc:spChg chg="mod">
          <ac:chgData name="fer jurado" userId="db4fb00fc5a5315d" providerId="LiveId" clId="{23E23BE0-04C4-451C-98C4-9866D53ED70B}" dt="2023-10-10T14:59:24.958" v="5" actId="255"/>
          <ac:spMkLst>
            <pc:docMk/>
            <pc:sldMk cId="502216030" sldId="271"/>
            <ac:spMk id="17" creationId="{49FA59EA-0458-67B0-36B6-96FFA44FEF68}"/>
          </ac:spMkLst>
        </pc:spChg>
        <pc:spChg chg="mod">
          <ac:chgData name="fer jurado" userId="db4fb00fc5a5315d" providerId="LiveId" clId="{23E23BE0-04C4-451C-98C4-9866D53ED70B}" dt="2023-10-10T14:59:34.426" v="7" actId="14100"/>
          <ac:spMkLst>
            <pc:docMk/>
            <pc:sldMk cId="502216030" sldId="271"/>
            <ac:spMk id="18" creationId="{7C4A9F5C-E4B1-E1CB-47EC-E92AB9D0E60D}"/>
          </ac:spMkLst>
        </pc:spChg>
      </pc:sldChg>
      <pc:sldChg chg="addSp modSp">
        <pc:chgData name="fer jurado" userId="db4fb00fc5a5315d" providerId="LiveId" clId="{23E23BE0-04C4-451C-98C4-9866D53ED70B}" dt="2023-10-10T20:16:01.221" v="119" actId="571"/>
        <pc:sldMkLst>
          <pc:docMk/>
          <pc:sldMk cId="3837571096" sldId="273"/>
        </pc:sldMkLst>
        <pc:picChg chg="add mod">
          <ac:chgData name="fer jurado" userId="db4fb00fc5a5315d" providerId="LiveId" clId="{23E23BE0-04C4-451C-98C4-9866D53ED70B}" dt="2023-10-10T20:16:01.221" v="119" actId="571"/>
          <ac:picMkLst>
            <pc:docMk/>
            <pc:sldMk cId="3837571096" sldId="273"/>
            <ac:picMk id="4" creationId="{65BFB846-F80B-1010-27D9-D5D94749736C}"/>
          </ac:picMkLst>
        </pc:picChg>
      </pc:sldChg>
      <pc:sldChg chg="addSp delSp modSp new mod">
        <pc:chgData name="fer jurado" userId="db4fb00fc5a5315d" providerId="LiveId" clId="{23E23BE0-04C4-451C-98C4-9866D53ED70B}" dt="2023-10-10T20:27:12.802" v="445" actId="1076"/>
        <pc:sldMkLst>
          <pc:docMk/>
          <pc:sldMk cId="2238717424" sldId="286"/>
        </pc:sldMkLst>
        <pc:spChg chg="del mod">
          <ac:chgData name="fer jurado" userId="db4fb00fc5a5315d" providerId="LiveId" clId="{23E23BE0-04C4-451C-98C4-9866D53ED70B}" dt="2023-10-10T20:15:57.485" v="118" actId="478"/>
          <ac:spMkLst>
            <pc:docMk/>
            <pc:sldMk cId="2238717424" sldId="286"/>
            <ac:spMk id="2" creationId="{4052B1DF-5700-490C-4D8F-0211F5A21647}"/>
          </ac:spMkLst>
        </pc:spChg>
        <pc:spChg chg="add mod">
          <ac:chgData name="fer jurado" userId="db4fb00fc5a5315d" providerId="LiveId" clId="{23E23BE0-04C4-451C-98C4-9866D53ED70B}" dt="2023-10-10T20:21:50.544" v="282" actId="1076"/>
          <ac:spMkLst>
            <pc:docMk/>
            <pc:sldMk cId="2238717424" sldId="286"/>
            <ac:spMk id="4" creationId="{B380EA43-7189-2946-96B5-04FAA6054379}"/>
          </ac:spMkLst>
        </pc:spChg>
        <pc:spChg chg="add mod topLvl">
          <ac:chgData name="fer jurado" userId="db4fb00fc5a5315d" providerId="LiveId" clId="{23E23BE0-04C4-451C-98C4-9866D53ED70B}" dt="2023-10-10T20:25:47.956" v="443" actId="1076"/>
          <ac:spMkLst>
            <pc:docMk/>
            <pc:sldMk cId="2238717424" sldId="286"/>
            <ac:spMk id="5" creationId="{D0ED5370-6D14-92B8-F2B6-1EF918015FBF}"/>
          </ac:spMkLst>
        </pc:spChg>
        <pc:spChg chg="add mod">
          <ac:chgData name="fer jurado" userId="db4fb00fc5a5315d" providerId="LiveId" clId="{23E23BE0-04C4-451C-98C4-9866D53ED70B}" dt="2023-10-10T20:27:12.802" v="445" actId="1076"/>
          <ac:spMkLst>
            <pc:docMk/>
            <pc:sldMk cId="2238717424" sldId="286"/>
            <ac:spMk id="10" creationId="{6B8DBA4B-6424-367B-A373-12A4D84040BD}"/>
          </ac:spMkLst>
        </pc:spChg>
        <pc:grpChg chg="add del mod">
          <ac:chgData name="fer jurado" userId="db4fb00fc5a5315d" providerId="LiveId" clId="{23E23BE0-04C4-451C-98C4-9866D53ED70B}" dt="2023-10-10T20:25:27.305" v="412" actId="165"/>
          <ac:grpSpMkLst>
            <pc:docMk/>
            <pc:sldMk cId="2238717424" sldId="286"/>
            <ac:grpSpMk id="9" creationId="{38384D26-E6AF-2786-3A67-862D68F60B24}"/>
          </ac:grpSpMkLst>
        </pc:grpChg>
        <pc:picChg chg="add mod">
          <ac:chgData name="fer jurado" userId="db4fb00fc5a5315d" providerId="LiveId" clId="{23E23BE0-04C4-451C-98C4-9866D53ED70B}" dt="2023-10-10T20:21:50.544" v="282" actId="1076"/>
          <ac:picMkLst>
            <pc:docMk/>
            <pc:sldMk cId="2238717424" sldId="286"/>
            <ac:picMk id="3" creationId="{832AFF47-50C8-A3D9-103A-FEA4E6152183}"/>
          </ac:picMkLst>
        </pc:picChg>
        <pc:picChg chg="add mod topLvl">
          <ac:chgData name="fer jurado" userId="db4fb00fc5a5315d" providerId="LiveId" clId="{23E23BE0-04C4-451C-98C4-9866D53ED70B}" dt="2023-10-10T20:26:00.817" v="444" actId="1076"/>
          <ac:picMkLst>
            <pc:docMk/>
            <pc:sldMk cId="2238717424" sldId="286"/>
            <ac:picMk id="6" creationId="{567AB6F7-01B0-61D2-2EC4-85BE5472BC83}"/>
          </ac:picMkLst>
        </pc:picChg>
        <pc:picChg chg="add mod topLvl">
          <ac:chgData name="fer jurado" userId="db4fb00fc5a5315d" providerId="LiveId" clId="{23E23BE0-04C4-451C-98C4-9866D53ED70B}" dt="2023-10-10T20:26:00.817" v="444" actId="1076"/>
          <ac:picMkLst>
            <pc:docMk/>
            <pc:sldMk cId="2238717424" sldId="286"/>
            <ac:picMk id="7" creationId="{148A71A1-8A3F-AE7A-637B-4E37396C51BB}"/>
          </ac:picMkLst>
        </pc:picChg>
        <pc:picChg chg="add mod topLvl">
          <ac:chgData name="fer jurado" userId="db4fb00fc5a5315d" providerId="LiveId" clId="{23E23BE0-04C4-451C-98C4-9866D53ED70B}" dt="2023-10-10T20:26:00.817" v="444" actId="1076"/>
          <ac:picMkLst>
            <pc:docMk/>
            <pc:sldMk cId="2238717424" sldId="286"/>
            <ac:picMk id="8" creationId="{4FF791D6-10BF-6352-E715-4F1ADF8145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FCDFA-E419-4529-8F31-DF8233D132A4}" type="datetimeFigureOut">
              <a:rPr lang="es-EC" smtClean="0"/>
              <a:t>5/10/2023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DA357-FACD-4071-8A58-774BF388CAED}" type="slidenum">
              <a:rPr lang="es-EC" smtClean="0"/>
              <a:t>‹Nº›</a:t>
            </a:fld>
            <a:endParaRPr lang="es-EC"/>
          </a:p>
        </p:txBody>
      </p:sp>
    </p:spTree>
    <p:extLst>
      <p:ext uri="{BB962C8B-B14F-4D97-AF65-F5344CB8AC3E}">
        <p14:creationId xmlns:p14="http://schemas.microsoft.com/office/powerpoint/2010/main" val="416825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3E2BD-4839-E15B-42EF-AA8914BD6BF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78D3CBDC-8CCA-2FCB-E6CB-DF25453C3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EC3DE1-11BE-DCFA-7ED2-142318428595}"/>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C62C03B1-72E2-95AF-6AD4-2EC6E993E45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F4734FE-CEFA-BCC4-4F55-88AB5A60656B}"/>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35521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8D9EC-FD38-88BA-2F8F-EC239434543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6FDBDFDF-A3F4-BB3A-45D5-708EBFC23AE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74579B4-FEF6-0663-FA7D-4C8D43C823E3}"/>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101EAA19-7FFD-B439-BFA8-CD4984F39F2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10EF38B-7FAB-98CE-ECC1-421A7879BB6A}"/>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45616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8A3E96-E0ED-7FB1-5C4E-4774454A4A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872A9CF-7802-CFBF-F4AE-3C8563AEAE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CABD4372-C944-0E8C-AA09-5F58C4DEDB15}"/>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FF4DE9D3-0901-71FE-BCE5-8E0252DD09F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15998C8-7987-EC86-8146-685CDB96056B}"/>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64949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21116-966E-D85E-6BA0-FD287454C1F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B78E9D3-B0CB-DB6C-F546-EE82D6EB92B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23B2E98-0825-4131-949E-EE2D97D0F962}"/>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DFAFB2AD-4D23-1E0A-5A84-E5301BA2AFD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C2EE78A-4D59-1EF7-3C0F-A64E72B68405}"/>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59235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042D1-9D70-3CB2-2BF1-22132E620E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26AB429-FEEC-CE82-4CA3-28A204076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BEC4D87-B29B-30C4-EE4C-6DB50F529970}"/>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970E43F7-C5FB-5954-71C7-E8B690DC47A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06E028F-4B88-F483-9E5C-83F4EA53C2D7}"/>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338569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81A48-342F-7137-9C6D-5DCE5B5B898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C5E13CB-C914-2AAA-1CDF-252CE18E17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EA067FF2-55C7-BB08-7AFC-D620FD73DA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9681142F-94EE-D3D4-520A-5F2F3343F967}"/>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6" name="Marcador de pie de página 5">
            <a:extLst>
              <a:ext uri="{FF2B5EF4-FFF2-40B4-BE49-F238E27FC236}">
                <a16:creationId xmlns:a16="http://schemas.microsoft.com/office/drawing/2014/main" id="{A96B97D7-0BDB-C79E-DDE7-F3CBB173B192}"/>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D0654FA-6B97-8125-99DF-B9BA42569FE1}"/>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56441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5B500-B3A1-61DB-F5FE-324FBCCF845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0A5716B4-39A0-4C0F-6F5D-B84987E38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7AE25C3-8441-6477-391D-9A28B202A1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8349F8B0-C5D2-31CF-3F97-1B8FBD5E5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D7D953-438B-C119-3143-9FFF4F65270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5CCCF7A4-663E-69E5-0812-BE7125D85F8A}"/>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8" name="Marcador de pie de página 7">
            <a:extLst>
              <a:ext uri="{FF2B5EF4-FFF2-40B4-BE49-F238E27FC236}">
                <a16:creationId xmlns:a16="http://schemas.microsoft.com/office/drawing/2014/main" id="{E5819B3C-71D4-9735-0FB8-E5721E9E8E9E}"/>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170D55E7-4417-9949-CF57-25F93F9F329E}"/>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48626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12886-CF10-092A-563A-0AFEBE668BE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D0C8063-3C5C-AADD-D7A3-5BDBCA15957E}"/>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4" name="Marcador de pie de página 3">
            <a:extLst>
              <a:ext uri="{FF2B5EF4-FFF2-40B4-BE49-F238E27FC236}">
                <a16:creationId xmlns:a16="http://schemas.microsoft.com/office/drawing/2014/main" id="{EE958AA8-1108-BE8B-E487-D1B3A13F5F54}"/>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7F4E31B9-9DF4-0EBC-9770-3794611AA5CD}"/>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88836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36A8BB-4F4A-194A-0D38-355FB8A978C6}"/>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3" name="Marcador de pie de página 2">
            <a:extLst>
              <a:ext uri="{FF2B5EF4-FFF2-40B4-BE49-F238E27FC236}">
                <a16:creationId xmlns:a16="http://schemas.microsoft.com/office/drawing/2014/main" id="{0616DC6E-BABC-F6EB-D53F-19614818FCF8}"/>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5FC1A8EB-4081-1376-899B-3320B735B50F}"/>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324759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40588-44FF-FBD4-EFD6-44CAAA6CF1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82CD87C-2F43-96C8-5A92-51BEC84E7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D97F88CA-D07B-919E-014E-509271F46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EA4FB4-8015-FFD3-C6DA-64452D9D8BB9}"/>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6" name="Marcador de pie de página 5">
            <a:extLst>
              <a:ext uri="{FF2B5EF4-FFF2-40B4-BE49-F238E27FC236}">
                <a16:creationId xmlns:a16="http://schemas.microsoft.com/office/drawing/2014/main" id="{7D44EF9D-E896-588D-7ED7-300BA341B58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78E3BE9-C210-34B5-7DDF-32B719118DBC}"/>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18845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4C44F-EE3F-4C4C-5724-BFA83F4BA1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56300E83-0D6D-E435-552C-894FAE8D11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388F6176-ACF0-297E-BCF3-A84E8944F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2D90E20-8539-101C-47C4-F5768DB8AA65}"/>
              </a:ext>
            </a:extLst>
          </p:cNvPr>
          <p:cNvSpPr>
            <a:spLocks noGrp="1"/>
          </p:cNvSpPr>
          <p:nvPr>
            <p:ph type="dt" sz="half" idx="10"/>
          </p:nvPr>
        </p:nvSpPr>
        <p:spPr/>
        <p:txBody>
          <a:bodyPr/>
          <a:lstStyle/>
          <a:p>
            <a:fld id="{FE5F3858-6B02-452E-9211-C71E02FE18F5}" type="datetimeFigureOut">
              <a:rPr lang="es-EC" smtClean="0"/>
              <a:t>5/10/2023</a:t>
            </a:fld>
            <a:endParaRPr lang="es-EC"/>
          </a:p>
        </p:txBody>
      </p:sp>
      <p:sp>
        <p:nvSpPr>
          <p:cNvPr id="6" name="Marcador de pie de página 5">
            <a:extLst>
              <a:ext uri="{FF2B5EF4-FFF2-40B4-BE49-F238E27FC236}">
                <a16:creationId xmlns:a16="http://schemas.microsoft.com/office/drawing/2014/main" id="{1BE9CC69-19CC-25BC-E0E4-E3572F7F0B0F}"/>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9133A430-5AE8-6801-2154-F2DF8C57EE16}"/>
              </a:ext>
            </a:extLst>
          </p:cNvPr>
          <p:cNvSpPr>
            <a:spLocks noGrp="1"/>
          </p:cNvSpPr>
          <p:nvPr>
            <p:ph type="sldNum" sz="quarter" idx="12"/>
          </p:nvPr>
        </p:nvSpPr>
        <p:spPr/>
        <p:txBody>
          <a:bodyPr/>
          <a:lstStyle/>
          <a:p>
            <a:fld id="{99BF2BEE-1785-4BB8-A4E3-274CF5960B64}" type="slidenum">
              <a:rPr lang="es-EC" smtClean="0"/>
              <a:t>‹Nº›</a:t>
            </a:fld>
            <a:endParaRPr lang="es-EC"/>
          </a:p>
        </p:txBody>
      </p:sp>
    </p:spTree>
    <p:extLst>
      <p:ext uri="{BB962C8B-B14F-4D97-AF65-F5344CB8AC3E}">
        <p14:creationId xmlns:p14="http://schemas.microsoft.com/office/powerpoint/2010/main" val="21874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B335EB-C722-561A-4E2F-851368388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4E43D0E-F4CD-F953-1049-0AFA2E4D6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8136F9A-6A32-A225-7D2F-C97D80516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F3858-6B02-452E-9211-C71E02FE18F5}" type="datetimeFigureOut">
              <a:rPr lang="es-EC" smtClean="0"/>
              <a:t>5/10/2023</a:t>
            </a:fld>
            <a:endParaRPr lang="es-EC"/>
          </a:p>
        </p:txBody>
      </p:sp>
      <p:sp>
        <p:nvSpPr>
          <p:cNvPr id="5" name="Marcador de pie de página 4">
            <a:extLst>
              <a:ext uri="{FF2B5EF4-FFF2-40B4-BE49-F238E27FC236}">
                <a16:creationId xmlns:a16="http://schemas.microsoft.com/office/drawing/2014/main" id="{6CF1F775-F25D-A841-7D11-BBE802533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710F1CC9-BF4B-406C-2DAC-BF4A1C47D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F2BEE-1785-4BB8-A4E3-274CF5960B64}" type="slidenum">
              <a:rPr lang="es-EC" smtClean="0"/>
              <a:t>‹Nº›</a:t>
            </a:fld>
            <a:endParaRPr lang="es-EC"/>
          </a:p>
        </p:txBody>
      </p:sp>
    </p:spTree>
    <p:extLst>
      <p:ext uri="{BB962C8B-B14F-4D97-AF65-F5344CB8AC3E}">
        <p14:creationId xmlns:p14="http://schemas.microsoft.com/office/powerpoint/2010/main" val="1786209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mailto:hola@masappec.com"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011F6-28ED-6CEA-4DF8-C0B8F0EDC942}"/>
              </a:ext>
            </a:extLst>
          </p:cNvPr>
          <p:cNvSpPr>
            <a:spLocks noGrp="1"/>
          </p:cNvSpPr>
          <p:nvPr>
            <p:ph type="ctrTitle"/>
          </p:nvPr>
        </p:nvSpPr>
        <p:spPr>
          <a:xfrm>
            <a:off x="6194716" y="739978"/>
            <a:ext cx="5334930" cy="3004145"/>
          </a:xfrm>
        </p:spPr>
        <p:txBody>
          <a:bodyPr>
            <a:normAutofit/>
          </a:bodyPr>
          <a:lstStyle/>
          <a:p>
            <a:r>
              <a:rPr lang="es-EC" sz="5100" dirty="0">
                <a:latin typeface="Aharoni" panose="02010803020104030203" pitchFamily="2" charset="-79"/>
                <a:cs typeface="Aharoni" panose="02010803020104030203" pitchFamily="2" charset="-79"/>
              </a:rPr>
              <a:t>Debate Presidencial </a:t>
            </a:r>
            <a:r>
              <a:rPr lang="es-EC" sz="5400" dirty="0">
                <a:latin typeface="Aharoni" panose="02010803020104030203" pitchFamily="2" charset="-79"/>
                <a:cs typeface="Aharoni" panose="02010803020104030203" pitchFamily="2" charset="-79"/>
              </a:rPr>
              <a:t>2023</a:t>
            </a:r>
            <a:br>
              <a:rPr lang="es-EC" sz="5100" dirty="0">
                <a:latin typeface="Aharoni" panose="02010803020104030203" pitchFamily="2" charset="-79"/>
                <a:cs typeface="Aharoni" panose="02010803020104030203" pitchFamily="2" charset="-79"/>
              </a:rPr>
            </a:br>
            <a:r>
              <a:rPr lang="es-EC" sz="5100" dirty="0">
                <a:latin typeface="Aharoni" panose="02010803020104030203" pitchFamily="2" charset="-79"/>
                <a:cs typeface="Aharoni" panose="02010803020104030203" pitchFamily="2" charset="-79"/>
              </a:rPr>
              <a:t>Segunda vuelta</a:t>
            </a:r>
          </a:p>
        </p:txBody>
      </p:sp>
      <p:sp>
        <p:nvSpPr>
          <p:cNvPr id="3" name="Subtítulo 2">
            <a:extLst>
              <a:ext uri="{FF2B5EF4-FFF2-40B4-BE49-F238E27FC236}">
                <a16:creationId xmlns:a16="http://schemas.microsoft.com/office/drawing/2014/main" id="{36345B8D-B7C3-8997-173E-935C014D4BF4}"/>
              </a:ext>
            </a:extLst>
          </p:cNvPr>
          <p:cNvSpPr>
            <a:spLocks noGrp="1"/>
          </p:cNvSpPr>
          <p:nvPr>
            <p:ph type="subTitle" idx="1"/>
          </p:nvPr>
        </p:nvSpPr>
        <p:spPr>
          <a:xfrm>
            <a:off x="6194715" y="3836197"/>
            <a:ext cx="5334931" cy="2189214"/>
          </a:xfrm>
        </p:spPr>
        <p:txBody>
          <a:bodyPr>
            <a:normAutofit/>
          </a:bodyPr>
          <a:lstStyle/>
          <a:p>
            <a:r>
              <a:rPr lang="es-EC" dirty="0">
                <a:latin typeface="Aharoni" panose="02010803020104030203" pitchFamily="2" charset="-79"/>
                <a:cs typeface="Aharoni" panose="02010803020104030203" pitchFamily="2" charset="-79"/>
              </a:rPr>
              <a:t>Fernanda Jurado</a:t>
            </a:r>
          </a:p>
          <a:p>
            <a:r>
              <a:rPr lang="es-EC" dirty="0">
                <a:latin typeface="Aharoni" panose="02010803020104030203" pitchFamily="2" charset="-79"/>
                <a:cs typeface="Aharoni" panose="02010803020104030203" pitchFamily="2" charset="-79"/>
              </a:rPr>
              <a:t>María José Jurado</a:t>
            </a:r>
          </a:p>
        </p:txBody>
      </p:sp>
      <p:pic>
        <p:nvPicPr>
          <p:cNvPr id="5122" name="Picture 2" descr="Masapp | LinkedIn">
            <a:extLst>
              <a:ext uri="{FF2B5EF4-FFF2-40B4-BE49-F238E27FC236}">
                <a16:creationId xmlns:a16="http://schemas.microsoft.com/office/drawing/2014/main" id="{0BD05D34-4446-52E7-280E-F1DA99FEB0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631840" y="57840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Masapp | LinkedIn">
            <a:extLst>
              <a:ext uri="{FF2B5EF4-FFF2-40B4-BE49-F238E27FC236}">
                <a16:creationId xmlns:a16="http://schemas.microsoft.com/office/drawing/2014/main" id="{65BFB846-F80B-1010-27D9-D5D9474973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631840" y="52760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57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Densidad de léxico</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2466546" y="5760989"/>
            <a:ext cx="7296563" cy="1015663"/>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La densidad léxica se define como la relación entre el número de palabras únicas y el número total de palabras en un texto. Este indicador refleja la frecuencia de repetición de palabras. A medida que la densidad léxica aumenta, la repetición disminuye.</a:t>
            </a:r>
            <a:endParaRPr lang="es-EC" sz="2400" dirty="0">
              <a:latin typeface="Aharoni" panose="02010803020104030203" pitchFamily="2" charset="-79"/>
              <a:cs typeface="Aharoni" panose="02010803020104030203" pitchFamily="2" charset="-79"/>
            </a:endParaRPr>
          </a:p>
        </p:txBody>
      </p:sp>
      <p:sp>
        <p:nvSpPr>
          <p:cNvPr id="19" name="Rectángulo 18">
            <a:extLst>
              <a:ext uri="{FF2B5EF4-FFF2-40B4-BE49-F238E27FC236}">
                <a16:creationId xmlns:a16="http://schemas.microsoft.com/office/drawing/2014/main" id="{541AA06C-CAB6-AA66-64A1-33842552C773}"/>
              </a:ext>
            </a:extLst>
          </p:cNvPr>
          <p:cNvSpPr/>
          <p:nvPr/>
        </p:nvSpPr>
        <p:spPr>
          <a:xfrm>
            <a:off x="2428891" y="5740759"/>
            <a:ext cx="7334217" cy="1015662"/>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8241033F-484E-F318-600A-0FDF765FD9DF}"/>
              </a:ext>
            </a:extLst>
          </p:cNvPr>
          <p:cNvPicPr>
            <a:picLocks noChangeAspect="1"/>
          </p:cNvPicPr>
          <p:nvPr/>
        </p:nvPicPr>
        <p:blipFill>
          <a:blip r:embed="rId3"/>
          <a:stretch>
            <a:fillRect/>
          </a:stretch>
        </p:blipFill>
        <p:spPr>
          <a:xfrm>
            <a:off x="562187" y="1586990"/>
            <a:ext cx="5291666" cy="4008437"/>
          </a:xfrm>
          <a:prstGeom prst="rect">
            <a:avLst/>
          </a:prstGeom>
        </p:spPr>
      </p:pic>
      <p:pic>
        <p:nvPicPr>
          <p:cNvPr id="3" name="Imagen 2">
            <a:extLst>
              <a:ext uri="{FF2B5EF4-FFF2-40B4-BE49-F238E27FC236}">
                <a16:creationId xmlns:a16="http://schemas.microsoft.com/office/drawing/2014/main" id="{82D576F3-0C9E-098F-990B-5A244B2C6F24}"/>
              </a:ext>
            </a:extLst>
          </p:cNvPr>
          <p:cNvPicPr>
            <a:picLocks noChangeAspect="1"/>
          </p:cNvPicPr>
          <p:nvPr/>
        </p:nvPicPr>
        <p:blipFill>
          <a:blip r:embed="rId4"/>
          <a:stretch>
            <a:fillRect/>
          </a:stretch>
        </p:blipFill>
        <p:spPr>
          <a:xfrm>
            <a:off x="6175585" y="1586990"/>
            <a:ext cx="5291667" cy="4008437"/>
          </a:xfrm>
          <a:prstGeom prst="rect">
            <a:avLst/>
          </a:prstGeom>
        </p:spPr>
      </p:pic>
    </p:spTree>
    <p:extLst>
      <p:ext uri="{BB962C8B-B14F-4D97-AF65-F5344CB8AC3E}">
        <p14:creationId xmlns:p14="http://schemas.microsoft.com/office/powerpoint/2010/main" val="363504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Distinción de palabras</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363583" y="3062039"/>
            <a:ext cx="4338818" cy="1477328"/>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Para identificar las palabras distintivas de cada candidato, se utilizó el logaritmo de probabilidades. Si el valor es mayor que cero, es más probable que sea una palabra de DN, mientras que, si es menor que cero, se asocia con mayor probabilidad a LG</a:t>
            </a:r>
            <a:endParaRPr lang="es-EC" sz="2400" dirty="0">
              <a:latin typeface="Aharoni" panose="02010803020104030203" pitchFamily="2" charset="-79"/>
              <a:cs typeface="Aharoni" panose="02010803020104030203" pitchFamily="2" charset="-79"/>
            </a:endParaRPr>
          </a:p>
        </p:txBody>
      </p:sp>
      <p:sp>
        <p:nvSpPr>
          <p:cNvPr id="19" name="Rectángulo 18">
            <a:extLst>
              <a:ext uri="{FF2B5EF4-FFF2-40B4-BE49-F238E27FC236}">
                <a16:creationId xmlns:a16="http://schemas.microsoft.com/office/drawing/2014/main" id="{541AA06C-CAB6-AA66-64A1-33842552C773}"/>
              </a:ext>
            </a:extLst>
          </p:cNvPr>
          <p:cNvSpPr/>
          <p:nvPr/>
        </p:nvSpPr>
        <p:spPr>
          <a:xfrm>
            <a:off x="218164" y="2946400"/>
            <a:ext cx="4629657" cy="1696720"/>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6" name="Imagen 5">
            <a:extLst>
              <a:ext uri="{FF2B5EF4-FFF2-40B4-BE49-F238E27FC236}">
                <a16:creationId xmlns:a16="http://schemas.microsoft.com/office/drawing/2014/main" id="{B54AC661-B6D5-D286-D8DA-44AEF6FAD2E8}"/>
              </a:ext>
            </a:extLst>
          </p:cNvPr>
          <p:cNvPicPr>
            <a:picLocks noChangeAspect="1"/>
          </p:cNvPicPr>
          <p:nvPr/>
        </p:nvPicPr>
        <p:blipFill>
          <a:blip r:embed="rId3"/>
          <a:stretch>
            <a:fillRect/>
          </a:stretch>
        </p:blipFill>
        <p:spPr>
          <a:xfrm>
            <a:off x="5239723" y="1660208"/>
            <a:ext cx="6468263" cy="4896916"/>
          </a:xfrm>
          <a:prstGeom prst="rect">
            <a:avLst/>
          </a:prstGeom>
        </p:spPr>
      </p:pic>
    </p:spTree>
    <p:extLst>
      <p:ext uri="{BB962C8B-B14F-4D97-AF65-F5344CB8AC3E}">
        <p14:creationId xmlns:p14="http://schemas.microsoft.com/office/powerpoint/2010/main" val="240239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err="1">
                <a:latin typeface="Aharoni" panose="02010803020104030203" pitchFamily="2" charset="-79"/>
                <a:cs typeface="Aharoni" panose="02010803020104030203" pitchFamily="2" charset="-79"/>
              </a:rPr>
              <a:t>Bigramas</a:t>
            </a:r>
            <a:endParaRPr lang="es-EC"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024B7728-BA8B-11CB-9E41-8474C16A008B}"/>
              </a:ext>
            </a:extLst>
          </p:cNvPr>
          <p:cNvSpPr txBox="1"/>
          <p:nvPr/>
        </p:nvSpPr>
        <p:spPr>
          <a:xfrm>
            <a:off x="2579990" y="5927767"/>
            <a:ext cx="7296563" cy="830997"/>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Un </a:t>
            </a:r>
            <a:r>
              <a:rPr lang="es-EC" sz="1600" dirty="0" err="1">
                <a:latin typeface="Aharoni" panose="02010803020104030203" pitchFamily="2" charset="-79"/>
                <a:cs typeface="Aharoni" panose="02010803020104030203" pitchFamily="2" charset="-79"/>
              </a:rPr>
              <a:t>bigrama</a:t>
            </a:r>
            <a:r>
              <a:rPr lang="es-EC" sz="1600" dirty="0">
                <a:latin typeface="Aharoni" panose="02010803020104030203" pitchFamily="2" charset="-79"/>
                <a:cs typeface="Aharoni" panose="02010803020104030203" pitchFamily="2" charset="-79"/>
              </a:rPr>
              <a:t> es como un par de palabras que van juntas en una oración. Los </a:t>
            </a:r>
            <a:r>
              <a:rPr lang="es-EC" sz="1600" dirty="0" err="1">
                <a:latin typeface="Aharoni" panose="02010803020104030203" pitchFamily="2" charset="-79"/>
                <a:cs typeface="Aharoni" panose="02010803020104030203" pitchFamily="2" charset="-79"/>
              </a:rPr>
              <a:t>bigramas</a:t>
            </a:r>
            <a:r>
              <a:rPr lang="es-EC" sz="1600" dirty="0">
                <a:latin typeface="Aharoni" panose="02010803020104030203" pitchFamily="2" charset="-79"/>
                <a:cs typeface="Aharoni" panose="02010803020104030203" pitchFamily="2" charset="-79"/>
              </a:rPr>
              <a:t> son útiles para entender cómo las palabras se relacionan entre sí en el lenguaje y para analizar el contexto en el que aparecen</a:t>
            </a:r>
          </a:p>
        </p:txBody>
      </p:sp>
      <p:sp>
        <p:nvSpPr>
          <p:cNvPr id="19" name="Rectángulo 18">
            <a:extLst>
              <a:ext uri="{FF2B5EF4-FFF2-40B4-BE49-F238E27FC236}">
                <a16:creationId xmlns:a16="http://schemas.microsoft.com/office/drawing/2014/main" id="{541AA06C-CAB6-AA66-64A1-33842552C773}"/>
              </a:ext>
            </a:extLst>
          </p:cNvPr>
          <p:cNvSpPr/>
          <p:nvPr/>
        </p:nvSpPr>
        <p:spPr>
          <a:xfrm>
            <a:off x="2579990" y="5927767"/>
            <a:ext cx="7296563" cy="830997"/>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descr="Gráfico, Gráfico de barras&#10;&#10;Descripción generada automáticamente">
            <a:extLst>
              <a:ext uri="{FF2B5EF4-FFF2-40B4-BE49-F238E27FC236}">
                <a16:creationId xmlns:a16="http://schemas.microsoft.com/office/drawing/2014/main" id="{E9DC1917-53BB-4359-25CB-086BB0A3C6B9}"/>
              </a:ext>
            </a:extLst>
          </p:cNvPr>
          <p:cNvPicPr>
            <a:picLocks noChangeAspect="1"/>
          </p:cNvPicPr>
          <p:nvPr/>
        </p:nvPicPr>
        <p:blipFill>
          <a:blip r:embed="rId2"/>
          <a:stretch>
            <a:fillRect/>
          </a:stretch>
        </p:blipFill>
        <p:spPr>
          <a:xfrm>
            <a:off x="1155192" y="1399666"/>
            <a:ext cx="5919977" cy="4479480"/>
          </a:xfrm>
          <a:prstGeom prst="rect">
            <a:avLst/>
          </a:prstGeom>
        </p:spPr>
      </p:pic>
      <p:pic>
        <p:nvPicPr>
          <p:cNvPr id="3" name="Imagen 2" descr="Un conjunto de letras blancas en un fondo blanco&#10;&#10;Descripción generada automáticamente con confianza media">
            <a:extLst>
              <a:ext uri="{FF2B5EF4-FFF2-40B4-BE49-F238E27FC236}">
                <a16:creationId xmlns:a16="http://schemas.microsoft.com/office/drawing/2014/main" id="{48739BF3-A1D0-D653-3C0E-F0491801A601}"/>
              </a:ext>
            </a:extLst>
          </p:cNvPr>
          <p:cNvPicPr>
            <a:picLocks noChangeAspect="1"/>
          </p:cNvPicPr>
          <p:nvPr/>
        </p:nvPicPr>
        <p:blipFill rotWithShape="1">
          <a:blip r:embed="rId3"/>
          <a:srcRect l="26688" t="14156" r="17073" b="16788"/>
          <a:stretch/>
        </p:blipFill>
        <p:spPr>
          <a:xfrm>
            <a:off x="7189214" y="1405400"/>
            <a:ext cx="4708145" cy="4374427"/>
          </a:xfrm>
          <a:prstGeom prst="rect">
            <a:avLst/>
          </a:prstGeom>
        </p:spPr>
      </p:pic>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152071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err="1">
                <a:latin typeface="Aharoni" panose="02010803020104030203" pitchFamily="2" charset="-79"/>
                <a:cs typeface="Aharoni" panose="02010803020104030203" pitchFamily="2" charset="-79"/>
              </a:rPr>
              <a:t>Bigramas</a:t>
            </a:r>
            <a:endParaRPr lang="es-EC"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483BD41C-6523-CC2F-36B4-97E6C67F725A}"/>
              </a:ext>
            </a:extLst>
          </p:cNvPr>
          <p:cNvPicPr>
            <a:picLocks noChangeAspect="1"/>
          </p:cNvPicPr>
          <p:nvPr/>
        </p:nvPicPr>
        <p:blipFill>
          <a:blip r:embed="rId2"/>
          <a:stretch>
            <a:fillRect/>
          </a:stretch>
        </p:blipFill>
        <p:spPr>
          <a:xfrm>
            <a:off x="918465" y="1496868"/>
            <a:ext cx="5784088" cy="4376657"/>
          </a:xfrm>
          <a:prstGeom prst="rect">
            <a:avLst/>
          </a:prstGeom>
        </p:spPr>
      </p:pic>
      <p:pic>
        <p:nvPicPr>
          <p:cNvPr id="7" name="Imagen 6">
            <a:extLst>
              <a:ext uri="{FF2B5EF4-FFF2-40B4-BE49-F238E27FC236}">
                <a16:creationId xmlns:a16="http://schemas.microsoft.com/office/drawing/2014/main" id="{19BC0F77-1AB0-0058-AD81-2597286AF1BF}"/>
              </a:ext>
            </a:extLst>
          </p:cNvPr>
          <p:cNvPicPr>
            <a:picLocks noChangeAspect="1"/>
          </p:cNvPicPr>
          <p:nvPr/>
        </p:nvPicPr>
        <p:blipFill rotWithShape="1">
          <a:blip r:embed="rId3"/>
          <a:srcRect l="24475" t="14740" r="20173" b="17374"/>
          <a:stretch/>
        </p:blipFill>
        <p:spPr>
          <a:xfrm>
            <a:off x="6702553" y="1426266"/>
            <a:ext cx="4651247" cy="4316422"/>
          </a:xfrm>
          <a:prstGeom prst="rect">
            <a:avLst/>
          </a:prstGeom>
        </p:spPr>
      </p:pic>
      <p:sp>
        <p:nvSpPr>
          <p:cNvPr id="8" name="CuadroTexto 7">
            <a:extLst>
              <a:ext uri="{FF2B5EF4-FFF2-40B4-BE49-F238E27FC236}">
                <a16:creationId xmlns:a16="http://schemas.microsoft.com/office/drawing/2014/main" id="{55C36811-C680-BDFF-69F4-C8417C79584C}"/>
              </a:ext>
            </a:extLst>
          </p:cNvPr>
          <p:cNvSpPr txBox="1"/>
          <p:nvPr/>
        </p:nvSpPr>
        <p:spPr>
          <a:xfrm>
            <a:off x="2579990" y="5927767"/>
            <a:ext cx="7296563" cy="830997"/>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Un </a:t>
            </a:r>
            <a:r>
              <a:rPr lang="es-EC" sz="1600" dirty="0" err="1">
                <a:latin typeface="Aharoni" panose="02010803020104030203" pitchFamily="2" charset="-79"/>
                <a:cs typeface="Aharoni" panose="02010803020104030203" pitchFamily="2" charset="-79"/>
              </a:rPr>
              <a:t>bigrama</a:t>
            </a:r>
            <a:r>
              <a:rPr lang="es-EC" sz="1600" dirty="0">
                <a:latin typeface="Aharoni" panose="02010803020104030203" pitchFamily="2" charset="-79"/>
                <a:cs typeface="Aharoni" panose="02010803020104030203" pitchFamily="2" charset="-79"/>
              </a:rPr>
              <a:t> es como un par de palabras que van juntas en una oración. Los </a:t>
            </a:r>
            <a:r>
              <a:rPr lang="es-EC" sz="1600" dirty="0" err="1">
                <a:latin typeface="Aharoni" panose="02010803020104030203" pitchFamily="2" charset="-79"/>
                <a:cs typeface="Aharoni" panose="02010803020104030203" pitchFamily="2" charset="-79"/>
              </a:rPr>
              <a:t>bigramas</a:t>
            </a:r>
            <a:r>
              <a:rPr lang="es-EC" sz="1600" dirty="0">
                <a:latin typeface="Aharoni" panose="02010803020104030203" pitchFamily="2" charset="-79"/>
                <a:cs typeface="Aharoni" panose="02010803020104030203" pitchFamily="2" charset="-79"/>
              </a:rPr>
              <a:t> son útiles para entender cómo las palabras se relacionan entre sí en el lenguaje y para analizar el contexto en el que aparecen</a:t>
            </a:r>
          </a:p>
        </p:txBody>
      </p:sp>
      <p:sp>
        <p:nvSpPr>
          <p:cNvPr id="9" name="Rectángulo 8">
            <a:extLst>
              <a:ext uri="{FF2B5EF4-FFF2-40B4-BE49-F238E27FC236}">
                <a16:creationId xmlns:a16="http://schemas.microsoft.com/office/drawing/2014/main" id="{A06CB7AE-329E-62E3-B61A-9B40DB7C01B4}"/>
              </a:ext>
            </a:extLst>
          </p:cNvPr>
          <p:cNvSpPr/>
          <p:nvPr/>
        </p:nvSpPr>
        <p:spPr>
          <a:xfrm>
            <a:off x="2579990" y="5927767"/>
            <a:ext cx="7296563" cy="830997"/>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263418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F19832D-8B72-AA1D-96DA-F787761ED393}"/>
              </a:ext>
            </a:extLst>
          </p:cNvPr>
          <p:cNvPicPr>
            <a:picLocks noChangeAspect="1"/>
          </p:cNvPicPr>
          <p:nvPr/>
        </p:nvPicPr>
        <p:blipFill>
          <a:blip r:embed="rId2"/>
          <a:stretch>
            <a:fillRect/>
          </a:stretch>
        </p:blipFill>
        <p:spPr>
          <a:xfrm>
            <a:off x="892906" y="1432068"/>
            <a:ext cx="6924466" cy="5245284"/>
          </a:xfrm>
          <a:prstGeom prst="rect">
            <a:avLst/>
          </a:prstGeom>
        </p:spPr>
      </p:pic>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a:xfrm>
            <a:off x="683452" y="355256"/>
            <a:ext cx="11089640" cy="1325563"/>
          </a:xfrm>
        </p:spPr>
        <p:txBody>
          <a:bodyPr/>
          <a:lstStyle/>
          <a:p>
            <a:pPr algn="ctr"/>
            <a:r>
              <a:rPr lang="es-EC" dirty="0">
                <a:latin typeface="Aharoni" panose="02010803020104030203" pitchFamily="2" charset="-79"/>
                <a:cs typeface="Aharoni" panose="02010803020104030203" pitchFamily="2" charset="-79"/>
              </a:rPr>
              <a:t>Sentimiento promedio durante el debate</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3"/>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7854562" y="2170530"/>
            <a:ext cx="4014806" cy="3785652"/>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Para analizar el sentimiento de un texto, se suma el valor emocional de cada palabra, utilizando un diccionario de asociaciones palabra-sentimiento.</a:t>
            </a:r>
          </a:p>
          <a:p>
            <a:pPr algn="just"/>
            <a:r>
              <a:rPr lang="es-EC" sz="1500" dirty="0">
                <a:latin typeface="Aharoni" panose="02010803020104030203" pitchFamily="2" charset="-79"/>
                <a:cs typeface="Aharoni" panose="02010803020104030203" pitchFamily="2" charset="-79"/>
              </a:rPr>
              <a:t>Para este ejercicio se utiliza el diccionario "Bing“, recurso que clasifica de forma binaria, positivo o negativo, utilizando los valores “</a:t>
            </a:r>
            <a:r>
              <a:rPr lang="es-EC" sz="2000" dirty="0">
                <a:latin typeface="Aharoni" panose="02010803020104030203" pitchFamily="2" charset="-79"/>
                <a:cs typeface="Aharoni" panose="02010803020104030203" pitchFamily="2" charset="-79"/>
              </a:rPr>
              <a:t>+1</a:t>
            </a:r>
            <a:r>
              <a:rPr lang="es-EC" sz="1500" dirty="0">
                <a:latin typeface="Aharoni" panose="02010803020104030203" pitchFamily="2" charset="-79"/>
                <a:cs typeface="Aharoni" panose="02010803020104030203" pitchFamily="2" charset="-79"/>
              </a:rPr>
              <a:t>” o “</a:t>
            </a:r>
            <a:r>
              <a:rPr lang="es-EC" sz="2000" dirty="0">
                <a:latin typeface="Aharoni" panose="02010803020104030203" pitchFamily="2" charset="-79"/>
                <a:cs typeface="Aharoni" panose="02010803020104030203" pitchFamily="2" charset="-79"/>
              </a:rPr>
              <a:t>-1</a:t>
            </a:r>
            <a:r>
              <a:rPr lang="es-EC" sz="1500" dirty="0">
                <a:latin typeface="Aharoni" panose="02010803020104030203" pitchFamily="2" charset="-79"/>
                <a:cs typeface="Aharoni" panose="02010803020104030203" pitchFamily="2" charset="-79"/>
              </a:rPr>
              <a:t>” respectivamente</a:t>
            </a:r>
          </a:p>
          <a:p>
            <a:pPr algn="just"/>
            <a:endParaRPr lang="es-EC" sz="1500" dirty="0">
              <a:latin typeface="Aharoni" panose="02010803020104030203" pitchFamily="2" charset="-79"/>
              <a:cs typeface="Aharoni" panose="02010803020104030203" pitchFamily="2" charset="-79"/>
            </a:endParaRPr>
          </a:p>
          <a:p>
            <a:pPr algn="just"/>
            <a:r>
              <a:rPr lang="es-EC" sz="1600" dirty="0">
                <a:latin typeface="Aharoni" panose="02010803020104030203" pitchFamily="2" charset="-79"/>
                <a:cs typeface="Aharoni" panose="02010803020104030203" pitchFamily="2" charset="-79"/>
              </a:rPr>
              <a:t>Según los datos del diccionario Bing, se observa que, durante el debate, Daniel Noboa fue un </a:t>
            </a:r>
            <a:r>
              <a:rPr lang="es-EC" sz="2000" dirty="0">
                <a:latin typeface="Aharoni" panose="02010803020104030203" pitchFamily="2" charset="-79"/>
                <a:cs typeface="Aharoni" panose="02010803020104030203" pitchFamily="2" charset="-79"/>
              </a:rPr>
              <a:t>3%</a:t>
            </a:r>
            <a:r>
              <a:rPr lang="es-EC" sz="1600" dirty="0">
                <a:latin typeface="Aharoni" panose="02010803020104030203" pitchFamily="2" charset="-79"/>
                <a:cs typeface="Aharoni" panose="02010803020104030203" pitchFamily="2" charset="-79"/>
              </a:rPr>
              <a:t> más positivo que Luisa González. Además, ambos candidatos mostraron emociones en sus discursos, nunca se mostraron neutros.</a:t>
            </a:r>
          </a:p>
        </p:txBody>
      </p:sp>
      <p:sp>
        <p:nvSpPr>
          <p:cNvPr id="19" name="Rectángulo 18">
            <a:extLst>
              <a:ext uri="{FF2B5EF4-FFF2-40B4-BE49-F238E27FC236}">
                <a16:creationId xmlns:a16="http://schemas.microsoft.com/office/drawing/2014/main" id="{541AA06C-CAB6-AA66-64A1-33842552C773}"/>
              </a:ext>
            </a:extLst>
          </p:cNvPr>
          <p:cNvSpPr/>
          <p:nvPr/>
        </p:nvSpPr>
        <p:spPr>
          <a:xfrm>
            <a:off x="7817373" y="2096632"/>
            <a:ext cx="4110468" cy="3859550"/>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224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a:xfrm>
            <a:off x="212914" y="283013"/>
            <a:ext cx="11841480" cy="1325563"/>
          </a:xfrm>
        </p:spPr>
        <p:txBody>
          <a:bodyPr/>
          <a:lstStyle/>
          <a:p>
            <a:pPr algn="ctr"/>
            <a:r>
              <a:rPr lang="es-EC" dirty="0">
                <a:latin typeface="Aharoni" panose="02010803020104030203" pitchFamily="2" charset="-79"/>
                <a:cs typeface="Aharoni" panose="02010803020104030203" pitchFamily="2" charset="-79"/>
              </a:rPr>
              <a:t>Evolución del sentimiento durante el debate </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pic>
        <p:nvPicPr>
          <p:cNvPr id="3" name="Imagen 2" descr="Gráfico&#10;&#10;Descripción generada automáticamente">
            <a:extLst>
              <a:ext uri="{FF2B5EF4-FFF2-40B4-BE49-F238E27FC236}">
                <a16:creationId xmlns:a16="http://schemas.microsoft.com/office/drawing/2014/main" id="{9F873156-3994-CDBB-BED8-DFE4076AA7BB}"/>
              </a:ext>
            </a:extLst>
          </p:cNvPr>
          <p:cNvPicPr>
            <a:picLocks noChangeAspect="1"/>
          </p:cNvPicPr>
          <p:nvPr/>
        </p:nvPicPr>
        <p:blipFill>
          <a:blip r:embed="rId3"/>
          <a:stretch>
            <a:fillRect/>
          </a:stretch>
        </p:blipFill>
        <p:spPr>
          <a:xfrm>
            <a:off x="5344160" y="1662161"/>
            <a:ext cx="6322896" cy="4784359"/>
          </a:xfrm>
          <a:prstGeom prst="rect">
            <a:avLst/>
          </a:prstGeom>
        </p:spPr>
      </p:pic>
      <p:sp>
        <p:nvSpPr>
          <p:cNvPr id="6" name="CuadroTexto 5">
            <a:extLst>
              <a:ext uri="{FF2B5EF4-FFF2-40B4-BE49-F238E27FC236}">
                <a16:creationId xmlns:a16="http://schemas.microsoft.com/office/drawing/2014/main" id="{E5F7DF9B-AD18-24F7-A5B1-1291024D9B85}"/>
              </a:ext>
            </a:extLst>
          </p:cNvPr>
          <p:cNvSpPr txBox="1"/>
          <p:nvPr/>
        </p:nvSpPr>
        <p:spPr>
          <a:xfrm>
            <a:off x="366587" y="2755638"/>
            <a:ext cx="4674249" cy="2369880"/>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Daniel Noboa inició con un tono negativo que evolucionó hacia un matiz positivo a lo largo del debate, aunque sus emociones fueron más variadas y dispersas</a:t>
            </a:r>
          </a:p>
          <a:p>
            <a:pPr algn="just"/>
            <a:r>
              <a:rPr lang="es-EC" sz="1600" b="0" i="0" dirty="0">
                <a:solidFill>
                  <a:srgbClr val="0F1419"/>
                </a:solidFill>
                <a:effectLst/>
                <a:latin typeface="Aharoni" panose="02010803020104030203" pitchFamily="2" charset="-79"/>
                <a:cs typeface="Aharoni" panose="02010803020104030203" pitchFamily="2" charset="-79"/>
              </a:rPr>
              <a:t>En contraste, Luisa Gonzalez comenzó con un tono negativo, pero aproximadamente a partir del minuto </a:t>
            </a:r>
            <a:r>
              <a:rPr lang="es-EC" sz="2000" b="0" i="0" dirty="0">
                <a:solidFill>
                  <a:srgbClr val="0F1419"/>
                </a:solidFill>
                <a:effectLst/>
                <a:latin typeface="Aharoni" panose="02010803020104030203" pitchFamily="2" charset="-79"/>
                <a:cs typeface="Aharoni" panose="02010803020104030203" pitchFamily="2" charset="-79"/>
              </a:rPr>
              <a:t>45</a:t>
            </a:r>
            <a:r>
              <a:rPr lang="es-EC" sz="1600" b="0" i="0" dirty="0">
                <a:solidFill>
                  <a:srgbClr val="0F1419"/>
                </a:solidFill>
                <a:effectLst/>
                <a:latin typeface="Aharoni" panose="02010803020104030203" pitchFamily="2" charset="-79"/>
                <a:cs typeface="Aharoni" panose="02010803020104030203" pitchFamily="2" charset="-79"/>
              </a:rPr>
              <a:t>, su discurso se tornó más positivo, manteniendo una coherencia emocional.</a:t>
            </a:r>
            <a:endParaRPr lang="es-EC" sz="1600" dirty="0">
              <a:latin typeface="Aharoni" panose="02010803020104030203" pitchFamily="2" charset="-79"/>
              <a:cs typeface="Aharoni" panose="02010803020104030203" pitchFamily="2" charset="-79"/>
            </a:endParaRPr>
          </a:p>
        </p:txBody>
      </p:sp>
      <p:sp>
        <p:nvSpPr>
          <p:cNvPr id="7" name="Rectángulo 6">
            <a:extLst>
              <a:ext uri="{FF2B5EF4-FFF2-40B4-BE49-F238E27FC236}">
                <a16:creationId xmlns:a16="http://schemas.microsoft.com/office/drawing/2014/main" id="{87DDA7FD-EF26-8B1F-00A4-77BB42A68002}"/>
              </a:ext>
            </a:extLst>
          </p:cNvPr>
          <p:cNvSpPr/>
          <p:nvPr/>
        </p:nvSpPr>
        <p:spPr>
          <a:xfrm>
            <a:off x="278378" y="2679266"/>
            <a:ext cx="4850665" cy="2466572"/>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71040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ACBCF24-DE70-22D5-70B1-62B37E2BAC97}"/>
              </a:ext>
            </a:extLst>
          </p:cNvPr>
          <p:cNvPicPr>
            <a:picLocks noChangeAspect="1"/>
          </p:cNvPicPr>
          <p:nvPr/>
        </p:nvPicPr>
        <p:blipFill>
          <a:blip r:embed="rId2"/>
          <a:stretch>
            <a:fillRect/>
          </a:stretch>
        </p:blipFill>
        <p:spPr>
          <a:xfrm>
            <a:off x="838200" y="1445922"/>
            <a:ext cx="4618391" cy="4042727"/>
          </a:xfrm>
          <a:prstGeom prst="rect">
            <a:avLst/>
          </a:prstGeom>
        </p:spPr>
      </p:pic>
      <p:pic>
        <p:nvPicPr>
          <p:cNvPr id="6" name="Imagen 5">
            <a:extLst>
              <a:ext uri="{FF2B5EF4-FFF2-40B4-BE49-F238E27FC236}">
                <a16:creationId xmlns:a16="http://schemas.microsoft.com/office/drawing/2014/main" id="{D2E66A77-205C-4859-50D3-A95F9D4C4C68}"/>
              </a:ext>
            </a:extLst>
          </p:cNvPr>
          <p:cNvPicPr>
            <a:picLocks noChangeAspect="1"/>
          </p:cNvPicPr>
          <p:nvPr/>
        </p:nvPicPr>
        <p:blipFill>
          <a:blip r:embed="rId3"/>
          <a:stretch>
            <a:fillRect/>
          </a:stretch>
        </p:blipFill>
        <p:spPr>
          <a:xfrm>
            <a:off x="6451599" y="1445922"/>
            <a:ext cx="4618392" cy="4042728"/>
          </a:xfrm>
          <a:prstGeom prst="rect">
            <a:avLst/>
          </a:prstGeom>
        </p:spPr>
      </p:pic>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Análisis de sentimientos </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4"/>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2270027" y="5498915"/>
            <a:ext cx="8568991" cy="1323439"/>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Para conocer específicamente qué sentimientos expresaron los candidatos, se utilizó el diccionario "NRC Word-</a:t>
            </a:r>
            <a:r>
              <a:rPr lang="es-EC" sz="1600" dirty="0" err="1">
                <a:latin typeface="Aharoni" panose="02010803020104030203" pitchFamily="2" charset="-79"/>
                <a:cs typeface="Aharoni" panose="02010803020104030203" pitchFamily="2" charset="-79"/>
              </a:rPr>
              <a:t>Emotion</a:t>
            </a:r>
            <a:r>
              <a:rPr lang="es-EC" sz="1600" dirty="0">
                <a:latin typeface="Aharoni" panose="02010803020104030203" pitchFamily="2" charset="-79"/>
                <a:cs typeface="Aharoni" panose="02010803020104030203" pitchFamily="2" charset="-79"/>
              </a:rPr>
              <a:t> </a:t>
            </a:r>
            <a:r>
              <a:rPr lang="es-EC" sz="1600" dirty="0" err="1">
                <a:latin typeface="Aharoni" panose="02010803020104030203" pitchFamily="2" charset="-79"/>
                <a:cs typeface="Aharoni" panose="02010803020104030203" pitchFamily="2" charset="-79"/>
              </a:rPr>
              <a:t>Association</a:t>
            </a:r>
            <a:r>
              <a:rPr lang="es-EC" sz="1600" dirty="0">
                <a:latin typeface="Aharoni" panose="02010803020104030203" pitchFamily="2" charset="-79"/>
                <a:cs typeface="Aharoni" panose="02010803020104030203" pitchFamily="2" charset="-79"/>
              </a:rPr>
              <a:t> </a:t>
            </a:r>
            <a:r>
              <a:rPr lang="es-EC" sz="1600" dirty="0" err="1">
                <a:latin typeface="Aharoni" panose="02010803020104030203" pitchFamily="2" charset="-79"/>
                <a:cs typeface="Aharoni" panose="02010803020104030203" pitchFamily="2" charset="-79"/>
              </a:rPr>
              <a:t>Lexicon</a:t>
            </a:r>
            <a:r>
              <a:rPr lang="es-EC" sz="1600" dirty="0">
                <a:latin typeface="Aharoni" panose="02010803020104030203" pitchFamily="2" charset="-79"/>
                <a:cs typeface="Aharoni" panose="02010803020104030203" pitchFamily="2" charset="-79"/>
              </a:rPr>
              <a:t> (</a:t>
            </a:r>
            <a:r>
              <a:rPr lang="es-EC" sz="1600" dirty="0" err="1">
                <a:latin typeface="Aharoni" panose="02010803020104030203" pitchFamily="2" charset="-79"/>
                <a:cs typeface="Aharoni" panose="02010803020104030203" pitchFamily="2" charset="-79"/>
              </a:rPr>
              <a:t>EmoLex</a:t>
            </a:r>
            <a:r>
              <a:rPr lang="es-EC" sz="1600" dirty="0">
                <a:latin typeface="Aharoni" panose="02010803020104030203" pitchFamily="2" charset="-79"/>
                <a:cs typeface="Aharoni" panose="02010803020104030203" pitchFamily="2" charset="-79"/>
              </a:rPr>
              <a:t>)“. Ambos candidatos presentaron discursos caracterizados por su positividad y confianza. En este contexto, LG mostró un tono más positivo que DN, mientras que él destacó por su mayor confianza y también expresó anticipación en su discurso.</a:t>
            </a:r>
          </a:p>
        </p:txBody>
      </p:sp>
      <p:sp>
        <p:nvSpPr>
          <p:cNvPr id="19" name="Rectángulo 18">
            <a:extLst>
              <a:ext uri="{FF2B5EF4-FFF2-40B4-BE49-F238E27FC236}">
                <a16:creationId xmlns:a16="http://schemas.microsoft.com/office/drawing/2014/main" id="{541AA06C-CAB6-AA66-64A1-33842552C773}"/>
              </a:ext>
            </a:extLst>
          </p:cNvPr>
          <p:cNvSpPr/>
          <p:nvPr/>
        </p:nvSpPr>
        <p:spPr>
          <a:xfrm>
            <a:off x="2223028" y="5485977"/>
            <a:ext cx="8615990" cy="1323439"/>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45330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sapp | LinkedIn">
            <a:extLst>
              <a:ext uri="{FF2B5EF4-FFF2-40B4-BE49-F238E27FC236}">
                <a16:creationId xmlns:a16="http://schemas.microsoft.com/office/drawing/2014/main" id="{832AFF47-50C8-A3D9-103A-FEA4E61521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4837120" y="302649"/>
            <a:ext cx="2304400" cy="230440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380EA43-7189-2946-96B5-04FAA6054379}"/>
              </a:ext>
            </a:extLst>
          </p:cNvPr>
          <p:cNvSpPr txBox="1"/>
          <p:nvPr/>
        </p:nvSpPr>
        <p:spPr>
          <a:xfrm>
            <a:off x="4069080" y="2946400"/>
            <a:ext cx="4053840" cy="769441"/>
          </a:xfrm>
          <a:prstGeom prst="rect">
            <a:avLst/>
          </a:prstGeom>
          <a:noFill/>
        </p:spPr>
        <p:txBody>
          <a:bodyPr wrap="square" rtlCol="0">
            <a:spAutoFit/>
          </a:bodyPr>
          <a:lstStyle/>
          <a:p>
            <a:pPr algn="ctr"/>
            <a:r>
              <a:rPr lang="es-EC" sz="4400" dirty="0">
                <a:solidFill>
                  <a:srgbClr val="3458A4"/>
                </a:solidFill>
                <a:latin typeface="Aharoni" panose="02010803020104030203" pitchFamily="2" charset="-79"/>
                <a:cs typeface="Aharoni" panose="02010803020104030203" pitchFamily="2" charset="-79"/>
              </a:rPr>
              <a:t>¡GRACIAS!</a:t>
            </a:r>
          </a:p>
        </p:txBody>
      </p:sp>
      <p:sp>
        <p:nvSpPr>
          <p:cNvPr id="5" name="CuadroTexto 4">
            <a:extLst>
              <a:ext uri="{FF2B5EF4-FFF2-40B4-BE49-F238E27FC236}">
                <a16:creationId xmlns:a16="http://schemas.microsoft.com/office/drawing/2014/main" id="{D0ED5370-6D14-92B8-F2B6-1EF918015FBF}"/>
              </a:ext>
            </a:extLst>
          </p:cNvPr>
          <p:cNvSpPr txBox="1"/>
          <p:nvPr/>
        </p:nvSpPr>
        <p:spPr>
          <a:xfrm>
            <a:off x="4008120" y="3882776"/>
            <a:ext cx="4175760" cy="1477328"/>
          </a:xfrm>
          <a:prstGeom prst="rect">
            <a:avLst/>
          </a:prstGeom>
          <a:noFill/>
        </p:spPr>
        <p:txBody>
          <a:bodyPr wrap="square" rtlCol="0">
            <a:spAutoFit/>
          </a:bodyPr>
          <a:lstStyle/>
          <a:p>
            <a:pPr algn="ctr"/>
            <a:r>
              <a:rPr lang="es-EC" dirty="0">
                <a:solidFill>
                  <a:srgbClr val="3458A4"/>
                </a:solidFill>
                <a:latin typeface="Aharoni" panose="02010803020104030203" pitchFamily="2" charset="-79"/>
                <a:cs typeface="Aharoni" panose="02010803020104030203" pitchFamily="2" charset="-79"/>
              </a:rPr>
              <a:t>Fernanda Jurado Mantilla</a:t>
            </a:r>
          </a:p>
          <a:p>
            <a:pPr algn="ctr"/>
            <a:endParaRPr lang="es-EC" dirty="0">
              <a:solidFill>
                <a:srgbClr val="3458A4"/>
              </a:solidFill>
              <a:latin typeface="Aharoni" panose="02010803020104030203" pitchFamily="2" charset="-79"/>
              <a:cs typeface="Aharoni" panose="02010803020104030203" pitchFamily="2" charset="-79"/>
            </a:endParaRPr>
          </a:p>
          <a:p>
            <a:pPr algn="ctr"/>
            <a:r>
              <a:rPr lang="es-EC" dirty="0">
                <a:solidFill>
                  <a:srgbClr val="3458A4"/>
                </a:solidFill>
                <a:latin typeface="Aharoni" panose="02010803020104030203" pitchFamily="2" charset="-79"/>
                <a:cs typeface="Aharoni" panose="02010803020104030203" pitchFamily="2" charset="-79"/>
              </a:rPr>
              <a:t>@Fer_Jurado</a:t>
            </a:r>
          </a:p>
          <a:p>
            <a:pPr algn="ctr"/>
            <a:endParaRPr lang="es-EC" dirty="0">
              <a:solidFill>
                <a:srgbClr val="3458A4"/>
              </a:solidFill>
              <a:latin typeface="Aharoni" panose="02010803020104030203" pitchFamily="2" charset="-79"/>
              <a:cs typeface="Aharoni" panose="02010803020104030203" pitchFamily="2" charset="-79"/>
            </a:endParaRPr>
          </a:p>
          <a:p>
            <a:pPr algn="ctr"/>
            <a:r>
              <a:rPr lang="es-EC" dirty="0">
                <a:solidFill>
                  <a:srgbClr val="3458A4"/>
                </a:solidFill>
                <a:latin typeface="Aharoni" panose="02010803020104030203" pitchFamily="2" charset="-79"/>
                <a:cs typeface="Aharoni" panose="02010803020104030203" pitchFamily="2" charset="-79"/>
              </a:rPr>
              <a:t>fernanda-jurado@hotmail.com</a:t>
            </a:r>
          </a:p>
        </p:txBody>
      </p:sp>
      <p:pic>
        <p:nvPicPr>
          <p:cNvPr id="6" name="Picture 4" descr="Icono de LinkedIn estilo iOS">
            <a:extLst>
              <a:ext uri="{FF2B5EF4-FFF2-40B4-BE49-F238E27FC236}">
                <a16:creationId xmlns:a16="http://schemas.microsoft.com/office/drawing/2014/main" id="{567AB6F7-01B0-61D2-2EC4-85BE5472BC8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70284" y="3856396"/>
            <a:ext cx="397592" cy="3975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8" descr="Icono Twitter en Círculo Negro PNG transparente - StickPNG">
            <a:extLst>
              <a:ext uri="{FF2B5EF4-FFF2-40B4-BE49-F238E27FC236}">
                <a16:creationId xmlns:a16="http://schemas.microsoft.com/office/drawing/2014/main" id="{148A71A1-8A3F-AE7A-637B-4E37396C51B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56765" y="4382129"/>
            <a:ext cx="411111" cy="4111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icono_mail - Comité ANUIES-TIC">
            <a:extLst>
              <a:ext uri="{FF2B5EF4-FFF2-40B4-BE49-F238E27FC236}">
                <a16:creationId xmlns:a16="http://schemas.microsoft.com/office/drawing/2014/main" id="{4FF791D6-10BF-6352-E715-4F1ADF81459A}"/>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6961" y="4909644"/>
            <a:ext cx="484239" cy="48423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6B8DBA4B-6424-367B-A373-12A4D84040BD}"/>
              </a:ext>
            </a:extLst>
          </p:cNvPr>
          <p:cNvSpPr txBox="1"/>
          <p:nvPr/>
        </p:nvSpPr>
        <p:spPr>
          <a:xfrm>
            <a:off x="3662680" y="5528884"/>
            <a:ext cx="4866640" cy="1138773"/>
          </a:xfrm>
          <a:prstGeom prst="rect">
            <a:avLst/>
          </a:prstGeom>
          <a:noFill/>
        </p:spPr>
        <p:txBody>
          <a:bodyPr wrap="square" rtlCol="0">
            <a:spAutoFit/>
          </a:bodyPr>
          <a:lstStyle/>
          <a:p>
            <a:pPr algn="ctr"/>
            <a:r>
              <a:rPr lang="es-EC" b="1" dirty="0">
                <a:solidFill>
                  <a:srgbClr val="3458A4"/>
                </a:solidFill>
                <a:latin typeface="Aharoni" panose="02010803020104030203" pitchFamily="2" charset="-79"/>
                <a:cs typeface="Aharoni" panose="02010803020104030203" pitchFamily="2" charset="-79"/>
              </a:rPr>
              <a:t>¿Tu empresa necesita asesoría analítica?</a:t>
            </a:r>
          </a:p>
          <a:p>
            <a:pPr algn="ctr"/>
            <a:r>
              <a:rPr lang="es-EC" dirty="0">
                <a:solidFill>
                  <a:srgbClr val="3458A4"/>
                </a:solidFill>
                <a:latin typeface="Aharoni" panose="02010803020104030203" pitchFamily="2" charset="-79"/>
                <a:cs typeface="Aharoni" panose="02010803020104030203" pitchFamily="2" charset="-79"/>
              </a:rPr>
              <a:t>Contáctanos: </a:t>
            </a:r>
            <a:r>
              <a:rPr lang="es-EC" dirty="0">
                <a:solidFill>
                  <a:srgbClr val="3458A4"/>
                </a:solidFill>
                <a:latin typeface="Aharoni" panose="02010803020104030203" pitchFamily="2" charset="-79"/>
                <a:cs typeface="Aharoni" panose="02010803020104030203" pitchFamily="2" charset="-79"/>
                <a:hlinkClick r:id="rId6">
                  <a:extLst>
                    <a:ext uri="{A12FA001-AC4F-418D-AE19-62706E023703}">
                      <ahyp:hlinkClr xmlns:ahyp="http://schemas.microsoft.com/office/drawing/2018/hyperlinkcolor" val="tx"/>
                    </a:ext>
                  </a:extLst>
                </a:hlinkClick>
              </a:rPr>
              <a:t>hola@masappec.com</a:t>
            </a:r>
            <a:endParaRPr lang="es-EC" dirty="0">
              <a:solidFill>
                <a:srgbClr val="3458A4"/>
              </a:solidFill>
              <a:latin typeface="Aharoni" panose="02010803020104030203" pitchFamily="2" charset="-79"/>
              <a:cs typeface="Aharoni" panose="02010803020104030203" pitchFamily="2" charset="-79"/>
            </a:endParaRPr>
          </a:p>
          <a:p>
            <a:pPr algn="ctr"/>
            <a:r>
              <a:rPr lang="es-EC" sz="3200" b="1" dirty="0">
                <a:solidFill>
                  <a:srgbClr val="3458A4"/>
                </a:solidFill>
                <a:latin typeface="Aharoni" panose="02010803020104030203" pitchFamily="2" charset="-79"/>
                <a:cs typeface="Aharoni" panose="02010803020104030203" pitchFamily="2" charset="-79"/>
              </a:rPr>
              <a:t>+593 9 1726077</a:t>
            </a:r>
          </a:p>
        </p:txBody>
      </p:sp>
    </p:spTree>
    <p:extLst>
      <p:ext uri="{BB962C8B-B14F-4D97-AF65-F5344CB8AC3E}">
        <p14:creationId xmlns:p14="http://schemas.microsoft.com/office/powerpoint/2010/main" val="223871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Obtención de los datos</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6350195-5570-1D5D-753A-86DC5066220D}"/>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pic>
        <p:nvPicPr>
          <p:cNvPr id="17" name="Imagen 16">
            <a:extLst>
              <a:ext uri="{FF2B5EF4-FFF2-40B4-BE49-F238E27FC236}">
                <a16:creationId xmlns:a16="http://schemas.microsoft.com/office/drawing/2014/main" id="{BDC7259A-9E4C-3465-1A51-5AF12F722975}"/>
              </a:ext>
            </a:extLst>
          </p:cNvPr>
          <p:cNvPicPr>
            <a:picLocks noChangeAspect="1"/>
          </p:cNvPicPr>
          <p:nvPr/>
        </p:nvPicPr>
        <p:blipFill>
          <a:blip r:embed="rId2"/>
          <a:stretch>
            <a:fillRect/>
          </a:stretch>
        </p:blipFill>
        <p:spPr>
          <a:xfrm>
            <a:off x="111117" y="5491729"/>
            <a:ext cx="1563579" cy="954791"/>
          </a:xfrm>
          <a:prstGeom prst="rect">
            <a:avLst/>
          </a:prstGeom>
        </p:spPr>
      </p:pic>
      <p:pic>
        <p:nvPicPr>
          <p:cNvPr id="2057" name="Picture 9" descr="Imagen">
            <a:extLst>
              <a:ext uri="{FF2B5EF4-FFF2-40B4-BE49-F238E27FC236}">
                <a16:creationId xmlns:a16="http://schemas.microsoft.com/office/drawing/2014/main" id="{1DEF4C51-9A9D-BFE3-65DB-375D478A0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04" y="1810515"/>
            <a:ext cx="5747869" cy="323697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Imagen">
            <a:extLst>
              <a:ext uri="{FF2B5EF4-FFF2-40B4-BE49-F238E27FC236}">
                <a16:creationId xmlns:a16="http://schemas.microsoft.com/office/drawing/2014/main" id="{F834DA43-7FCF-CB60-5934-F851BF55E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827" y="1821898"/>
            <a:ext cx="5747869" cy="3236548"/>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514D0866-3B46-4EAF-605F-2CBF6F296CC1}"/>
              </a:ext>
            </a:extLst>
          </p:cNvPr>
          <p:cNvSpPr txBox="1"/>
          <p:nvPr/>
        </p:nvSpPr>
        <p:spPr>
          <a:xfrm>
            <a:off x="2520099" y="5452922"/>
            <a:ext cx="7296563" cy="1246495"/>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Trabajé con una inteligencia artificial (IA) para transcribir el Debate Presidencial. Durante este proceso, la IA detectó una diferencia notable en el ritmo de habla de ambos candidatos. Daniel Noboa, realiza pausas cada 3 segundos entre cada oración, mientras que Luisa González habla de manera fluida y continua</a:t>
            </a:r>
          </a:p>
        </p:txBody>
      </p:sp>
      <p:sp>
        <p:nvSpPr>
          <p:cNvPr id="19" name="Rectángulo 18">
            <a:extLst>
              <a:ext uri="{FF2B5EF4-FFF2-40B4-BE49-F238E27FC236}">
                <a16:creationId xmlns:a16="http://schemas.microsoft.com/office/drawing/2014/main" id="{D56C3F95-25AB-8624-0806-A251DE58ECDF}"/>
              </a:ext>
            </a:extLst>
          </p:cNvPr>
          <p:cNvSpPr/>
          <p:nvPr/>
        </p:nvSpPr>
        <p:spPr>
          <a:xfrm>
            <a:off x="2473100" y="5379024"/>
            <a:ext cx="7343561" cy="1325563"/>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366335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241445-5AC0-DE27-779E-E6448450381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2281"/>
          <a:stretch/>
        </p:blipFill>
        <p:spPr>
          <a:xfrm>
            <a:off x="5008880" y="2006908"/>
            <a:ext cx="6703454" cy="3538168"/>
          </a:xfrm>
          <a:prstGeom prst="rect">
            <a:avLst/>
          </a:prstGeom>
          <a:ln>
            <a:noFill/>
          </a:ln>
        </p:spPr>
      </p:pic>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Muestra de la data</a:t>
            </a:r>
          </a:p>
        </p:txBody>
      </p:sp>
      <p:sp>
        <p:nvSpPr>
          <p:cNvPr id="8" name="CuadroTexto 7">
            <a:extLst>
              <a:ext uri="{FF2B5EF4-FFF2-40B4-BE49-F238E27FC236}">
                <a16:creationId xmlns:a16="http://schemas.microsoft.com/office/drawing/2014/main" id="{2B6D676B-4AB0-D177-838B-2164957AD93F}"/>
              </a:ext>
            </a:extLst>
          </p:cNvPr>
          <p:cNvSpPr txBox="1"/>
          <p:nvPr/>
        </p:nvSpPr>
        <p:spPr>
          <a:xfrm>
            <a:off x="668698" y="2317961"/>
            <a:ext cx="3860800" cy="2800767"/>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Los datos se organizan conforme a la participación de cada actor en el debate, lo que incluye el momento en que intervinieron, quiénes fueron los participantes y el texto del diálogo pronunciado en ese segmento.</a:t>
            </a:r>
          </a:p>
          <a:p>
            <a:pPr algn="just"/>
            <a:endParaRPr lang="es-EC" sz="1600" dirty="0">
              <a:latin typeface="Aharoni" panose="02010803020104030203" pitchFamily="2" charset="-79"/>
              <a:cs typeface="Aharoni" panose="02010803020104030203" pitchFamily="2" charset="-79"/>
            </a:endParaRPr>
          </a:p>
          <a:p>
            <a:pPr algn="just"/>
            <a:r>
              <a:rPr lang="es-EC" sz="1600" dirty="0">
                <a:latin typeface="Aharoni" panose="02010803020104030203" pitchFamily="2" charset="-79"/>
                <a:cs typeface="Aharoni" panose="02010803020104030203" pitchFamily="2" charset="-79"/>
              </a:rPr>
              <a:t>De esta manera, se organizarán y presentarán estos elementos de manera coherente y comprensible para el análisis del debate.</a:t>
            </a:r>
          </a:p>
        </p:txBody>
      </p:sp>
      <p:sp>
        <p:nvSpPr>
          <p:cNvPr id="12" name="Rectángulo 11">
            <a:extLst>
              <a:ext uri="{FF2B5EF4-FFF2-40B4-BE49-F238E27FC236}">
                <a16:creationId xmlns:a16="http://schemas.microsoft.com/office/drawing/2014/main" id="{B6B12C73-C26F-C718-3CBF-75AFADF2F2D7}"/>
              </a:ext>
            </a:extLst>
          </p:cNvPr>
          <p:cNvSpPr/>
          <p:nvPr/>
        </p:nvSpPr>
        <p:spPr>
          <a:xfrm>
            <a:off x="668698" y="2317961"/>
            <a:ext cx="3860800" cy="2794143"/>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6350195-5570-1D5D-753A-86DC5066220D}"/>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pic>
        <p:nvPicPr>
          <p:cNvPr id="17" name="Imagen 16">
            <a:extLst>
              <a:ext uri="{FF2B5EF4-FFF2-40B4-BE49-F238E27FC236}">
                <a16:creationId xmlns:a16="http://schemas.microsoft.com/office/drawing/2014/main" id="{BDC7259A-9E4C-3465-1A51-5AF12F722975}"/>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75509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Palabras frecuentes</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053B4F24-FADC-426F-D87D-1F9B2DE81DEB}"/>
              </a:ext>
            </a:extLst>
          </p:cNvPr>
          <p:cNvPicPr>
            <a:picLocks noChangeAspect="1"/>
          </p:cNvPicPr>
          <p:nvPr/>
        </p:nvPicPr>
        <p:blipFill rotWithShape="1">
          <a:blip r:embed="rId2"/>
          <a:srcRect r="12786"/>
          <a:stretch/>
        </p:blipFill>
        <p:spPr>
          <a:xfrm>
            <a:off x="167833" y="1747818"/>
            <a:ext cx="4149379" cy="3600000"/>
          </a:xfrm>
          <a:prstGeom prst="rect">
            <a:avLst/>
          </a:prstGeom>
        </p:spPr>
      </p:pic>
      <p:pic>
        <p:nvPicPr>
          <p:cNvPr id="6" name="Imagen 5">
            <a:extLst>
              <a:ext uri="{FF2B5EF4-FFF2-40B4-BE49-F238E27FC236}">
                <a16:creationId xmlns:a16="http://schemas.microsoft.com/office/drawing/2014/main" id="{F6BF142E-FCEA-C390-7DA2-D73688FDC0FB}"/>
              </a:ext>
            </a:extLst>
          </p:cNvPr>
          <p:cNvPicPr>
            <a:picLocks noChangeAspect="1"/>
          </p:cNvPicPr>
          <p:nvPr/>
        </p:nvPicPr>
        <p:blipFill rotWithShape="1">
          <a:blip r:embed="rId3"/>
          <a:srcRect r="14500"/>
          <a:stretch/>
        </p:blipFill>
        <p:spPr>
          <a:xfrm>
            <a:off x="4512061" y="1747818"/>
            <a:ext cx="4067802" cy="3600000"/>
          </a:xfrm>
          <a:prstGeom prst="rect">
            <a:avLst/>
          </a:prstGeom>
        </p:spPr>
      </p:pic>
      <p:sp>
        <p:nvSpPr>
          <p:cNvPr id="17" name="CuadroTexto 16">
            <a:extLst>
              <a:ext uri="{FF2B5EF4-FFF2-40B4-BE49-F238E27FC236}">
                <a16:creationId xmlns:a16="http://schemas.microsoft.com/office/drawing/2014/main" id="{49FA59EA-0458-67B0-36B6-96FFA44FEF68}"/>
              </a:ext>
            </a:extLst>
          </p:cNvPr>
          <p:cNvSpPr txBox="1"/>
          <p:nvPr/>
        </p:nvSpPr>
        <p:spPr>
          <a:xfrm>
            <a:off x="9067914" y="1783976"/>
            <a:ext cx="2778923" cy="3908762"/>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Daniel Noboa:</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“también” </a:t>
            </a:r>
            <a:r>
              <a:rPr lang="es-EC" sz="2000" dirty="0">
                <a:latin typeface="Aharoni" panose="02010803020104030203" pitchFamily="2" charset="-79"/>
                <a:cs typeface="Aharoni" panose="02010803020104030203" pitchFamily="2" charset="-79"/>
              </a:rPr>
              <a:t>45</a:t>
            </a:r>
            <a:r>
              <a:rPr lang="es-EC" sz="1600" dirty="0">
                <a:latin typeface="Aharoni" panose="02010803020104030203" pitchFamily="2" charset="-79"/>
                <a:cs typeface="Aharoni" panose="02010803020104030203" pitchFamily="2" charset="-79"/>
              </a:rPr>
              <a:t> </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“tener” </a:t>
            </a:r>
            <a:r>
              <a:rPr lang="es-EC" sz="2000" dirty="0">
                <a:latin typeface="Aharoni" panose="02010803020104030203" pitchFamily="2" charset="-79"/>
                <a:cs typeface="Aharoni" panose="02010803020104030203" pitchFamily="2" charset="-79"/>
              </a:rPr>
              <a:t>33</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“pues” </a:t>
            </a:r>
            <a:r>
              <a:rPr lang="es-EC" sz="2000" dirty="0">
                <a:latin typeface="Aharoni" panose="02010803020104030203" pitchFamily="2" charset="-79"/>
                <a:cs typeface="Aharoni" panose="02010803020104030203" pitchFamily="2" charset="-79"/>
              </a:rPr>
              <a:t>26</a:t>
            </a:r>
          </a:p>
          <a:p>
            <a:pPr algn="just"/>
            <a:endParaRPr lang="es-EC" sz="1600" dirty="0">
              <a:latin typeface="Aharoni" panose="02010803020104030203" pitchFamily="2" charset="-79"/>
              <a:cs typeface="Aharoni" panose="02010803020104030203" pitchFamily="2" charset="-79"/>
            </a:endParaRPr>
          </a:p>
          <a:p>
            <a:pPr algn="just"/>
            <a:r>
              <a:rPr lang="es-EC" sz="1600" dirty="0">
                <a:latin typeface="Aharoni" panose="02010803020104030203" pitchFamily="2" charset="-79"/>
                <a:cs typeface="Aharoni" panose="02010803020104030203" pitchFamily="2" charset="-79"/>
              </a:rPr>
              <a:t>Luisa Gonzalez</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“también” </a:t>
            </a:r>
            <a:r>
              <a:rPr lang="es-EC" sz="2000" dirty="0">
                <a:latin typeface="Aharoni" panose="02010803020104030203" pitchFamily="2" charset="-79"/>
                <a:cs typeface="Aharoni" panose="02010803020104030203" pitchFamily="2" charset="-79"/>
              </a:rPr>
              <a:t>24</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“salud” </a:t>
            </a:r>
            <a:r>
              <a:rPr lang="es-EC" sz="2000" dirty="0">
                <a:latin typeface="Aharoni" panose="02010803020104030203" pitchFamily="2" charset="-79"/>
                <a:cs typeface="Aharoni" panose="02010803020104030203" pitchFamily="2" charset="-79"/>
              </a:rPr>
              <a:t>21</a:t>
            </a:r>
          </a:p>
          <a:p>
            <a:pPr marL="342900" indent="-342900" algn="just">
              <a:buFont typeface="+mj-lt"/>
              <a:buAutoNum type="arabicPeriod"/>
            </a:pPr>
            <a:r>
              <a:rPr lang="es-EC" sz="1600" dirty="0">
                <a:latin typeface="Aharoni" panose="02010803020104030203" pitchFamily="2" charset="-79"/>
                <a:cs typeface="Aharoni" panose="02010803020104030203" pitchFamily="2" charset="-79"/>
              </a:rPr>
              <a:t>“país” </a:t>
            </a:r>
            <a:r>
              <a:rPr lang="es-EC" sz="2000" dirty="0">
                <a:latin typeface="Aharoni" panose="02010803020104030203" pitchFamily="2" charset="-79"/>
                <a:cs typeface="Aharoni" panose="02010803020104030203" pitchFamily="2" charset="-79"/>
              </a:rPr>
              <a:t>20</a:t>
            </a:r>
          </a:p>
          <a:p>
            <a:pPr algn="just"/>
            <a:endParaRPr lang="es-EC" sz="1600" dirty="0">
              <a:latin typeface="Aharoni" panose="02010803020104030203" pitchFamily="2" charset="-79"/>
              <a:cs typeface="Aharoni" panose="02010803020104030203" pitchFamily="2" charset="-79"/>
            </a:endParaRPr>
          </a:p>
          <a:p>
            <a:pPr algn="just"/>
            <a:r>
              <a:rPr lang="es-EC" sz="1600" dirty="0">
                <a:latin typeface="Aharoni" panose="02010803020104030203" pitchFamily="2" charset="-79"/>
                <a:cs typeface="Aharoni" panose="02010803020104030203" pitchFamily="2" charset="-79"/>
              </a:rPr>
              <a:t>Considerar que para el análisis fueron eliminados los </a:t>
            </a:r>
            <a:r>
              <a:rPr lang="es-EC" sz="1600" dirty="0" err="1">
                <a:latin typeface="Aharoni" panose="02010803020104030203" pitchFamily="2" charset="-79"/>
                <a:cs typeface="Aharoni" panose="02010803020104030203" pitchFamily="2" charset="-79"/>
              </a:rPr>
              <a:t>stopwords</a:t>
            </a:r>
            <a:r>
              <a:rPr lang="es-EC" sz="1600" dirty="0">
                <a:latin typeface="Aharoni" panose="02010803020104030203" pitchFamily="2" charset="-79"/>
                <a:cs typeface="Aharoni" panose="02010803020104030203" pitchFamily="2" charset="-79"/>
              </a:rPr>
              <a:t> (</a:t>
            </a:r>
            <a:r>
              <a:rPr lang="es-EC" sz="1600" dirty="0" err="1">
                <a:latin typeface="Aharoni" panose="02010803020104030203" pitchFamily="2" charset="-79"/>
                <a:cs typeface="Aharoni" panose="02010803020104030203" pitchFamily="2" charset="-79"/>
              </a:rPr>
              <a:t>ej</a:t>
            </a:r>
            <a:r>
              <a:rPr lang="es-EC" sz="1600" dirty="0">
                <a:latin typeface="Aharoni" panose="02010803020104030203" pitchFamily="2" charset="-79"/>
                <a:cs typeface="Aharoni" panose="02010803020104030203" pitchFamily="2" charset="-79"/>
              </a:rPr>
              <a:t>: el, la, de, del, etc.</a:t>
            </a:r>
          </a:p>
        </p:txBody>
      </p:sp>
      <p:sp>
        <p:nvSpPr>
          <p:cNvPr id="18" name="Rectángulo 17">
            <a:extLst>
              <a:ext uri="{FF2B5EF4-FFF2-40B4-BE49-F238E27FC236}">
                <a16:creationId xmlns:a16="http://schemas.microsoft.com/office/drawing/2014/main" id="{7C4A9F5C-E4B1-E1CB-47EC-E92AB9D0E60D}"/>
              </a:ext>
            </a:extLst>
          </p:cNvPr>
          <p:cNvSpPr/>
          <p:nvPr/>
        </p:nvSpPr>
        <p:spPr>
          <a:xfrm>
            <a:off x="8873065" y="1690687"/>
            <a:ext cx="3049502" cy="4002051"/>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9" name="CuadroTexto 18">
            <a:extLst>
              <a:ext uri="{FF2B5EF4-FFF2-40B4-BE49-F238E27FC236}">
                <a16:creationId xmlns:a16="http://schemas.microsoft.com/office/drawing/2014/main" id="{A951DF0D-E042-5327-E453-DE814F781A5D}"/>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pic>
        <p:nvPicPr>
          <p:cNvPr id="20" name="Imagen 19">
            <a:extLst>
              <a:ext uri="{FF2B5EF4-FFF2-40B4-BE49-F238E27FC236}">
                <a16:creationId xmlns:a16="http://schemas.microsoft.com/office/drawing/2014/main" id="{24DB6C23-D4AA-9CF8-1078-9790B67DCD1E}"/>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50221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Nube de palabras</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756879E7-BDAB-31EB-4607-0154497BC42B}"/>
              </a:ext>
            </a:extLst>
          </p:cNvPr>
          <p:cNvGrpSpPr/>
          <p:nvPr/>
        </p:nvGrpSpPr>
        <p:grpSpPr>
          <a:xfrm>
            <a:off x="6307616" y="1639130"/>
            <a:ext cx="5452861" cy="4274085"/>
            <a:chOff x="6643800" y="1110492"/>
            <a:chExt cx="5452861" cy="4202047"/>
          </a:xfrm>
        </p:grpSpPr>
        <p:sp>
          <p:nvSpPr>
            <p:cNvPr id="10" name="CuadroTexto 9">
              <a:extLst>
                <a:ext uri="{FF2B5EF4-FFF2-40B4-BE49-F238E27FC236}">
                  <a16:creationId xmlns:a16="http://schemas.microsoft.com/office/drawing/2014/main" id="{C476573F-05A2-D881-69AD-CB03151D9DCF}"/>
                </a:ext>
              </a:extLst>
            </p:cNvPr>
            <p:cNvSpPr txBox="1"/>
            <p:nvPr/>
          </p:nvSpPr>
          <p:spPr>
            <a:xfrm>
              <a:off x="7989105" y="1110492"/>
              <a:ext cx="2762250" cy="369332"/>
            </a:xfrm>
            <a:prstGeom prst="rect">
              <a:avLst/>
            </a:prstGeom>
            <a:noFill/>
            <a:ln w="38100">
              <a:solidFill>
                <a:srgbClr val="0093D8"/>
              </a:solidFill>
              <a:prstDash val="lgDash"/>
            </a:ln>
          </p:spPr>
          <p:txBody>
            <a:bodyPr wrap="square" rtlCol="0">
              <a:spAutoFit/>
            </a:bodyPr>
            <a:lstStyle/>
            <a:p>
              <a:pPr algn="ctr"/>
              <a:r>
                <a:rPr lang="es-EC" dirty="0">
                  <a:latin typeface="Aharoni" panose="02010803020104030203" pitchFamily="2" charset="-79"/>
                  <a:cs typeface="Aharoni" panose="02010803020104030203" pitchFamily="2" charset="-79"/>
                </a:rPr>
                <a:t>Luisa Gonzalez</a:t>
              </a:r>
            </a:p>
          </p:txBody>
        </p:sp>
        <p:pic>
          <p:nvPicPr>
            <p:cNvPr id="11" name="Imagen 10">
              <a:extLst>
                <a:ext uri="{FF2B5EF4-FFF2-40B4-BE49-F238E27FC236}">
                  <a16:creationId xmlns:a16="http://schemas.microsoft.com/office/drawing/2014/main" id="{2028AC73-CF70-02E2-E83D-FE4DD52DDF4B}"/>
                </a:ext>
              </a:extLst>
            </p:cNvPr>
            <p:cNvPicPr>
              <a:picLocks noChangeAspect="1"/>
            </p:cNvPicPr>
            <p:nvPr/>
          </p:nvPicPr>
          <p:blipFill>
            <a:blip r:embed="rId2"/>
            <a:stretch>
              <a:fillRect/>
            </a:stretch>
          </p:blipFill>
          <p:spPr>
            <a:xfrm>
              <a:off x="6643800" y="1636939"/>
              <a:ext cx="5452861" cy="3675600"/>
            </a:xfrm>
            <a:prstGeom prst="rect">
              <a:avLst/>
            </a:prstGeom>
          </p:spPr>
        </p:pic>
      </p:grpSp>
      <p:grpSp>
        <p:nvGrpSpPr>
          <p:cNvPr id="19" name="Grupo 18">
            <a:extLst>
              <a:ext uri="{FF2B5EF4-FFF2-40B4-BE49-F238E27FC236}">
                <a16:creationId xmlns:a16="http://schemas.microsoft.com/office/drawing/2014/main" id="{A8FB6E4A-F0FF-F8E6-F851-26E2FF75C7E3}"/>
              </a:ext>
            </a:extLst>
          </p:cNvPr>
          <p:cNvGrpSpPr/>
          <p:nvPr/>
        </p:nvGrpSpPr>
        <p:grpSpPr>
          <a:xfrm>
            <a:off x="431523" y="1639130"/>
            <a:ext cx="5416828" cy="4274088"/>
            <a:chOff x="431523" y="1639130"/>
            <a:chExt cx="5416828" cy="4274088"/>
          </a:xfrm>
        </p:grpSpPr>
        <p:pic>
          <p:nvPicPr>
            <p:cNvPr id="8" name="Imagen 7">
              <a:extLst>
                <a:ext uri="{FF2B5EF4-FFF2-40B4-BE49-F238E27FC236}">
                  <a16:creationId xmlns:a16="http://schemas.microsoft.com/office/drawing/2014/main" id="{AF5A708F-8C28-1DDC-1820-691C577C4AE3}"/>
                </a:ext>
              </a:extLst>
            </p:cNvPr>
            <p:cNvPicPr>
              <a:picLocks noChangeAspect="1"/>
            </p:cNvPicPr>
            <p:nvPr/>
          </p:nvPicPr>
          <p:blipFill>
            <a:blip r:embed="rId3"/>
            <a:stretch>
              <a:fillRect/>
            </a:stretch>
          </p:blipFill>
          <p:spPr>
            <a:xfrm>
              <a:off x="431523" y="2236379"/>
              <a:ext cx="5416828" cy="3676839"/>
            </a:xfrm>
            <a:prstGeom prst="rect">
              <a:avLst/>
            </a:prstGeom>
          </p:spPr>
        </p:pic>
        <p:sp>
          <p:nvSpPr>
            <p:cNvPr id="12" name="CuadroTexto 11">
              <a:extLst>
                <a:ext uri="{FF2B5EF4-FFF2-40B4-BE49-F238E27FC236}">
                  <a16:creationId xmlns:a16="http://schemas.microsoft.com/office/drawing/2014/main" id="{ED889E2F-1E2F-02CF-3106-6DAA6EACDE40}"/>
                </a:ext>
              </a:extLst>
            </p:cNvPr>
            <p:cNvSpPr txBox="1"/>
            <p:nvPr/>
          </p:nvSpPr>
          <p:spPr>
            <a:xfrm>
              <a:off x="1776830" y="1639130"/>
              <a:ext cx="2762250" cy="369332"/>
            </a:xfrm>
            <a:prstGeom prst="rect">
              <a:avLst/>
            </a:prstGeom>
            <a:noFill/>
            <a:ln w="38100">
              <a:solidFill>
                <a:srgbClr val="A020F0"/>
              </a:solidFill>
              <a:prstDash val="lgDash"/>
            </a:ln>
          </p:spPr>
          <p:txBody>
            <a:bodyPr wrap="square" rtlCol="0">
              <a:spAutoFit/>
            </a:bodyPr>
            <a:lstStyle/>
            <a:p>
              <a:pPr algn="ctr"/>
              <a:r>
                <a:rPr lang="es-EC" dirty="0">
                  <a:latin typeface="Aharoni" panose="02010803020104030203" pitchFamily="2" charset="-79"/>
                  <a:cs typeface="Aharoni" panose="02010803020104030203" pitchFamily="2" charset="-79"/>
                </a:rPr>
                <a:t>Daniel Noboa</a:t>
              </a:r>
            </a:p>
          </p:txBody>
        </p:sp>
      </p:grpSp>
      <p:sp>
        <p:nvSpPr>
          <p:cNvPr id="20" name="CuadroTexto 19">
            <a:extLst>
              <a:ext uri="{FF2B5EF4-FFF2-40B4-BE49-F238E27FC236}">
                <a16:creationId xmlns:a16="http://schemas.microsoft.com/office/drawing/2014/main" id="{DBDC0194-E6EE-D23F-80D9-7652A1FB9931}"/>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pic>
        <p:nvPicPr>
          <p:cNvPr id="21" name="Imagen 20">
            <a:extLst>
              <a:ext uri="{FF2B5EF4-FFF2-40B4-BE49-F238E27FC236}">
                <a16:creationId xmlns:a16="http://schemas.microsoft.com/office/drawing/2014/main" id="{2752711D-59D7-604F-CD72-46810561192C}"/>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421005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Cantidad de palabras por caracteres</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FF54CA50-A820-3D43-BF08-C7C84A999DF9}"/>
              </a:ext>
            </a:extLst>
          </p:cNvPr>
          <p:cNvPicPr>
            <a:picLocks noChangeAspect="1"/>
          </p:cNvPicPr>
          <p:nvPr/>
        </p:nvPicPr>
        <p:blipFill>
          <a:blip r:embed="rId2"/>
          <a:stretch>
            <a:fillRect/>
          </a:stretch>
        </p:blipFill>
        <p:spPr>
          <a:xfrm>
            <a:off x="124230" y="2183464"/>
            <a:ext cx="4320000" cy="3272400"/>
          </a:xfrm>
          <a:prstGeom prst="rect">
            <a:avLst/>
          </a:prstGeom>
        </p:spPr>
      </p:pic>
      <p:pic>
        <p:nvPicPr>
          <p:cNvPr id="7" name="Imagen 6">
            <a:extLst>
              <a:ext uri="{FF2B5EF4-FFF2-40B4-BE49-F238E27FC236}">
                <a16:creationId xmlns:a16="http://schemas.microsoft.com/office/drawing/2014/main" id="{1CFFF721-B31A-FA6F-49C9-0DD0522DB5C1}"/>
              </a:ext>
            </a:extLst>
          </p:cNvPr>
          <p:cNvPicPr>
            <a:picLocks noChangeAspect="1"/>
          </p:cNvPicPr>
          <p:nvPr/>
        </p:nvPicPr>
        <p:blipFill>
          <a:blip r:embed="rId3"/>
          <a:stretch>
            <a:fillRect/>
          </a:stretch>
        </p:blipFill>
        <p:spPr>
          <a:xfrm>
            <a:off x="4516634" y="2183464"/>
            <a:ext cx="4320000" cy="3272399"/>
          </a:xfrm>
          <a:prstGeom prst="rect">
            <a:avLst/>
          </a:prstGeom>
        </p:spPr>
      </p:pic>
      <p:sp>
        <p:nvSpPr>
          <p:cNvPr id="8" name="CuadroTexto 7">
            <a:extLst>
              <a:ext uri="{FF2B5EF4-FFF2-40B4-BE49-F238E27FC236}">
                <a16:creationId xmlns:a16="http://schemas.microsoft.com/office/drawing/2014/main" id="{71015913-9339-49CF-FBBA-CB9A90A5A8FE}"/>
              </a:ext>
            </a:extLst>
          </p:cNvPr>
          <p:cNvSpPr txBox="1"/>
          <p:nvPr/>
        </p:nvSpPr>
        <p:spPr>
          <a:xfrm>
            <a:off x="9157098" y="2162655"/>
            <a:ext cx="2674014" cy="3416320"/>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Se efectúa un conteo de las palabras dichas por cada candidato,</a:t>
            </a:r>
          </a:p>
          <a:p>
            <a:pPr algn="just"/>
            <a:r>
              <a:rPr lang="es-EC" sz="1600" dirty="0">
                <a:latin typeface="Aharoni" panose="02010803020104030203" pitchFamily="2" charset="-79"/>
                <a:cs typeface="Aharoni" panose="02010803020104030203" pitchFamily="2" charset="-79"/>
              </a:rPr>
              <a:t>considerando la longitud de caracteres. </a:t>
            </a:r>
          </a:p>
          <a:p>
            <a:pPr algn="just"/>
            <a:endParaRPr lang="es-EC" sz="1600" dirty="0">
              <a:latin typeface="Aharoni" panose="02010803020104030203" pitchFamily="2" charset="-79"/>
              <a:cs typeface="Aharoni" panose="02010803020104030203" pitchFamily="2" charset="-79"/>
            </a:endParaRPr>
          </a:p>
          <a:p>
            <a:pPr marL="285750" indent="-285750" algn="just">
              <a:buFont typeface="Arial" panose="020B0604020202020204" pitchFamily="34" charset="0"/>
              <a:buChar char="•"/>
            </a:pPr>
            <a:r>
              <a:rPr lang="es-EC" sz="1600" dirty="0">
                <a:latin typeface="Aharoni" panose="02010803020104030203" pitchFamily="2" charset="-79"/>
                <a:cs typeface="Aharoni" panose="02010803020104030203" pitchFamily="2" charset="-79"/>
              </a:rPr>
              <a:t>Daniel Noboa:</a:t>
            </a:r>
          </a:p>
          <a:p>
            <a:pPr algn="just"/>
            <a:r>
              <a:rPr lang="es-EC" sz="1600" dirty="0">
                <a:latin typeface="Aharoni" panose="02010803020104030203" pitchFamily="2" charset="-79"/>
                <a:cs typeface="Aharoni" panose="02010803020104030203" pitchFamily="2" charset="-79"/>
              </a:rPr>
              <a:t>Utilizó </a:t>
            </a:r>
            <a:r>
              <a:rPr lang="es-EC" sz="2000" dirty="0">
                <a:latin typeface="Aharoni" panose="02010803020104030203" pitchFamily="2" charset="-79"/>
                <a:cs typeface="Aharoni" panose="02010803020104030203" pitchFamily="2" charset="-79"/>
              </a:rPr>
              <a:t>182</a:t>
            </a:r>
            <a:r>
              <a:rPr lang="es-EC" sz="1600" dirty="0">
                <a:latin typeface="Aharoni" panose="02010803020104030203" pitchFamily="2" charset="-79"/>
                <a:cs typeface="Aharoni" panose="02010803020104030203" pitchFamily="2" charset="-79"/>
              </a:rPr>
              <a:t> veces palabras que tienen 7 caracteres.</a:t>
            </a:r>
          </a:p>
          <a:p>
            <a:pPr algn="just"/>
            <a:endParaRPr lang="es-EC" sz="1600" dirty="0">
              <a:latin typeface="Aharoni" panose="02010803020104030203" pitchFamily="2" charset="-79"/>
              <a:cs typeface="Aharoni" panose="02010803020104030203" pitchFamily="2" charset="-79"/>
            </a:endParaRPr>
          </a:p>
          <a:p>
            <a:pPr marL="285750" indent="-285750" algn="just">
              <a:buFont typeface="Arial" panose="020B0604020202020204" pitchFamily="34" charset="0"/>
              <a:buChar char="•"/>
            </a:pPr>
            <a:r>
              <a:rPr lang="es-EC" sz="1600" dirty="0">
                <a:latin typeface="Aharoni" panose="02010803020104030203" pitchFamily="2" charset="-79"/>
                <a:cs typeface="Aharoni" panose="02010803020104030203" pitchFamily="2" charset="-79"/>
              </a:rPr>
              <a:t>Luisa Gonzalez:</a:t>
            </a:r>
          </a:p>
          <a:p>
            <a:pPr algn="just"/>
            <a:r>
              <a:rPr lang="es-EC" sz="1600" dirty="0">
                <a:latin typeface="Aharoni" panose="02010803020104030203" pitchFamily="2" charset="-79"/>
                <a:cs typeface="Aharoni" panose="02010803020104030203" pitchFamily="2" charset="-79"/>
              </a:rPr>
              <a:t>Utilizó </a:t>
            </a:r>
            <a:r>
              <a:rPr lang="es-EC" sz="2000" dirty="0">
                <a:latin typeface="Aharoni" panose="02010803020104030203" pitchFamily="2" charset="-79"/>
                <a:cs typeface="Aharoni" panose="02010803020104030203" pitchFamily="2" charset="-79"/>
              </a:rPr>
              <a:t>176</a:t>
            </a:r>
            <a:r>
              <a:rPr lang="es-EC" sz="1600" dirty="0">
                <a:latin typeface="Aharoni" panose="02010803020104030203" pitchFamily="2" charset="-79"/>
                <a:cs typeface="Aharoni" panose="02010803020104030203" pitchFamily="2" charset="-79"/>
              </a:rPr>
              <a:t> veces palabras que tienen 7 caracteres.</a:t>
            </a:r>
          </a:p>
        </p:txBody>
      </p:sp>
      <p:sp>
        <p:nvSpPr>
          <p:cNvPr id="9" name="Rectángulo 8">
            <a:extLst>
              <a:ext uri="{FF2B5EF4-FFF2-40B4-BE49-F238E27FC236}">
                <a16:creationId xmlns:a16="http://schemas.microsoft.com/office/drawing/2014/main" id="{A00BD8BD-645A-5559-3BCD-D39FBA3CAC14}"/>
              </a:ext>
            </a:extLst>
          </p:cNvPr>
          <p:cNvSpPr/>
          <p:nvPr/>
        </p:nvSpPr>
        <p:spPr>
          <a:xfrm>
            <a:off x="9084694" y="2069365"/>
            <a:ext cx="2934378" cy="3509610"/>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 name="CuadroTexto 9">
            <a:extLst>
              <a:ext uri="{FF2B5EF4-FFF2-40B4-BE49-F238E27FC236}">
                <a16:creationId xmlns:a16="http://schemas.microsoft.com/office/drawing/2014/main" id="{3CE299C7-1859-6793-0D63-B108E576158E}"/>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pic>
        <p:nvPicPr>
          <p:cNvPr id="11" name="Imagen 10">
            <a:extLst>
              <a:ext uri="{FF2B5EF4-FFF2-40B4-BE49-F238E27FC236}">
                <a16:creationId xmlns:a16="http://schemas.microsoft.com/office/drawing/2014/main" id="{978B3E8E-313E-96F6-A123-F8B667EC4B5C}"/>
              </a:ext>
            </a:extLst>
          </p:cNvPr>
          <p:cNvPicPr>
            <a:picLocks noChangeAspect="1"/>
          </p:cNvPicPr>
          <p:nvPr/>
        </p:nvPicPr>
        <p:blipFill>
          <a:blip r:embed="rId4"/>
          <a:stretch>
            <a:fillRect/>
          </a:stretch>
        </p:blipFill>
        <p:spPr>
          <a:xfrm>
            <a:off x="111117" y="5491729"/>
            <a:ext cx="1563579" cy="954791"/>
          </a:xfrm>
          <a:prstGeom prst="rect">
            <a:avLst/>
          </a:prstGeom>
        </p:spPr>
      </p:pic>
    </p:spTree>
    <p:extLst>
      <p:ext uri="{BB962C8B-B14F-4D97-AF65-F5344CB8AC3E}">
        <p14:creationId xmlns:p14="http://schemas.microsoft.com/office/powerpoint/2010/main" val="192110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Correlación entre diálogos</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grpSp>
        <p:nvGrpSpPr>
          <p:cNvPr id="17" name="Grupo 16">
            <a:extLst>
              <a:ext uri="{FF2B5EF4-FFF2-40B4-BE49-F238E27FC236}">
                <a16:creationId xmlns:a16="http://schemas.microsoft.com/office/drawing/2014/main" id="{7290F1B2-6D0E-674B-F461-1AF26ABE3403}"/>
              </a:ext>
            </a:extLst>
          </p:cNvPr>
          <p:cNvGrpSpPr/>
          <p:nvPr/>
        </p:nvGrpSpPr>
        <p:grpSpPr>
          <a:xfrm>
            <a:off x="1910296" y="1473202"/>
            <a:ext cx="4243422" cy="4073543"/>
            <a:chOff x="1794861" y="1742010"/>
            <a:chExt cx="4243422" cy="4073543"/>
          </a:xfrm>
        </p:grpSpPr>
        <p:pic>
          <p:nvPicPr>
            <p:cNvPr id="6" name="Imagen 5">
              <a:extLst>
                <a:ext uri="{FF2B5EF4-FFF2-40B4-BE49-F238E27FC236}">
                  <a16:creationId xmlns:a16="http://schemas.microsoft.com/office/drawing/2014/main" id="{449014F6-5EB4-DFCD-70BD-9E365499FCE6}"/>
                </a:ext>
              </a:extLst>
            </p:cNvPr>
            <p:cNvPicPr>
              <a:picLocks noChangeAspect="1"/>
            </p:cNvPicPr>
            <p:nvPr/>
          </p:nvPicPr>
          <p:blipFill>
            <a:blip r:embed="rId3"/>
            <a:stretch>
              <a:fillRect/>
            </a:stretch>
          </p:blipFill>
          <p:spPr>
            <a:xfrm>
              <a:off x="1794861" y="1742010"/>
              <a:ext cx="4243422" cy="1273823"/>
            </a:xfrm>
            <a:prstGeom prst="rect">
              <a:avLst/>
            </a:prstGeom>
          </p:spPr>
        </p:pic>
        <p:pic>
          <p:nvPicPr>
            <p:cNvPr id="10" name="Imagen 9">
              <a:extLst>
                <a:ext uri="{FF2B5EF4-FFF2-40B4-BE49-F238E27FC236}">
                  <a16:creationId xmlns:a16="http://schemas.microsoft.com/office/drawing/2014/main" id="{18750D75-19EC-D891-BD14-12B71A3B17D8}"/>
                </a:ext>
              </a:extLst>
            </p:cNvPr>
            <p:cNvPicPr>
              <a:picLocks noChangeAspect="1"/>
            </p:cNvPicPr>
            <p:nvPr/>
          </p:nvPicPr>
          <p:blipFill>
            <a:blip r:embed="rId4"/>
            <a:stretch>
              <a:fillRect/>
            </a:stretch>
          </p:blipFill>
          <p:spPr>
            <a:xfrm>
              <a:off x="2062107" y="3115942"/>
              <a:ext cx="3708929" cy="2699611"/>
            </a:xfrm>
            <a:prstGeom prst="rect">
              <a:avLst/>
            </a:prstGeom>
          </p:spPr>
        </p:pic>
      </p:grpSp>
      <p:pic>
        <p:nvPicPr>
          <p:cNvPr id="12" name="Imagen 11">
            <a:extLst>
              <a:ext uri="{FF2B5EF4-FFF2-40B4-BE49-F238E27FC236}">
                <a16:creationId xmlns:a16="http://schemas.microsoft.com/office/drawing/2014/main" id="{9548064A-DAB3-2F1D-F392-9915AEACCE21}"/>
              </a:ext>
            </a:extLst>
          </p:cNvPr>
          <p:cNvPicPr>
            <a:picLocks noChangeAspect="1"/>
          </p:cNvPicPr>
          <p:nvPr/>
        </p:nvPicPr>
        <p:blipFill>
          <a:blip r:embed="rId5"/>
          <a:stretch>
            <a:fillRect/>
          </a:stretch>
        </p:blipFill>
        <p:spPr>
          <a:xfrm>
            <a:off x="6021638" y="1473202"/>
            <a:ext cx="4243423" cy="1255699"/>
          </a:xfrm>
          <a:prstGeom prst="rect">
            <a:avLst/>
          </a:prstGeom>
        </p:spPr>
      </p:pic>
      <p:pic>
        <p:nvPicPr>
          <p:cNvPr id="14" name="Imagen 13">
            <a:extLst>
              <a:ext uri="{FF2B5EF4-FFF2-40B4-BE49-F238E27FC236}">
                <a16:creationId xmlns:a16="http://schemas.microsoft.com/office/drawing/2014/main" id="{3BA4B2F5-AD21-3E14-E6BE-5AE22EC3DD25}"/>
              </a:ext>
            </a:extLst>
          </p:cNvPr>
          <p:cNvPicPr>
            <a:picLocks noChangeAspect="1"/>
          </p:cNvPicPr>
          <p:nvPr/>
        </p:nvPicPr>
        <p:blipFill>
          <a:blip r:embed="rId6"/>
          <a:stretch>
            <a:fillRect/>
          </a:stretch>
        </p:blipFill>
        <p:spPr>
          <a:xfrm>
            <a:off x="6209528" y="2830079"/>
            <a:ext cx="3867641" cy="2763683"/>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2070957" y="5732088"/>
            <a:ext cx="8151275" cy="1061829"/>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¿Ruth del Salto </a:t>
            </a:r>
            <a:r>
              <a:rPr lang="es-EC" sz="1500" dirty="0" err="1">
                <a:latin typeface="Aharoni" panose="02010803020104030203" pitchFamily="2" charset="-79"/>
                <a:cs typeface="Aharoni" panose="02010803020104030203" pitchFamily="2" charset="-79"/>
              </a:rPr>
              <a:t>correísta</a:t>
            </a:r>
            <a:r>
              <a:rPr lang="es-EC" sz="1500" dirty="0">
                <a:latin typeface="Aharoni" panose="02010803020104030203" pitchFamily="2" charset="-79"/>
                <a:cs typeface="Aharoni" panose="02010803020104030203" pitchFamily="2" charset="-79"/>
              </a:rPr>
              <a:t>? No lo sé. </a:t>
            </a:r>
          </a:p>
          <a:p>
            <a:pPr algn="just"/>
            <a:r>
              <a:rPr lang="es-EC" sz="1500" dirty="0">
                <a:latin typeface="Aharoni" panose="02010803020104030203" pitchFamily="2" charset="-79"/>
                <a:cs typeface="Aharoni" panose="02010803020104030203" pitchFamily="2" charset="-79"/>
              </a:rPr>
              <a:t>Los datos indican que existe una correlación ligeramente mayor en el diálogo con DN </a:t>
            </a:r>
            <a:r>
              <a:rPr lang="es-EC" dirty="0">
                <a:latin typeface="Aharoni" panose="02010803020104030203" pitchFamily="2" charset="-79"/>
                <a:cs typeface="Aharoni" panose="02010803020104030203" pitchFamily="2" charset="-79"/>
              </a:rPr>
              <a:t>(0.095) </a:t>
            </a:r>
            <a:r>
              <a:rPr lang="es-EC" sz="1500" dirty="0">
                <a:latin typeface="Aharoni" panose="02010803020104030203" pitchFamily="2" charset="-79"/>
                <a:cs typeface="Aharoni" panose="02010803020104030203" pitchFamily="2" charset="-79"/>
              </a:rPr>
              <a:t>en comparación con LG </a:t>
            </a:r>
            <a:r>
              <a:rPr lang="es-EC" dirty="0">
                <a:latin typeface="Aharoni" panose="02010803020104030203" pitchFamily="2" charset="-79"/>
                <a:cs typeface="Aharoni" panose="02010803020104030203" pitchFamily="2" charset="-79"/>
              </a:rPr>
              <a:t>(0.089)</a:t>
            </a:r>
            <a:r>
              <a:rPr lang="es-EC" sz="1500" dirty="0">
                <a:latin typeface="Aharoni" panose="02010803020104030203" pitchFamily="2" charset="-79"/>
                <a:cs typeface="Aharoni" panose="02010803020104030203" pitchFamily="2" charset="-79"/>
              </a:rPr>
              <a:t>, aunque esta diferencia es mínima. En los gráficos se evidencia en que palabras coinciden.</a:t>
            </a:r>
          </a:p>
        </p:txBody>
      </p:sp>
      <p:sp>
        <p:nvSpPr>
          <p:cNvPr id="19" name="Rectángulo 18">
            <a:extLst>
              <a:ext uri="{FF2B5EF4-FFF2-40B4-BE49-F238E27FC236}">
                <a16:creationId xmlns:a16="http://schemas.microsoft.com/office/drawing/2014/main" id="{541AA06C-CAB6-AA66-64A1-33842552C773}"/>
              </a:ext>
            </a:extLst>
          </p:cNvPr>
          <p:cNvSpPr/>
          <p:nvPr/>
        </p:nvSpPr>
        <p:spPr>
          <a:xfrm>
            <a:off x="2023958" y="5708990"/>
            <a:ext cx="8241103" cy="1089561"/>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74590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Correlación entre diálogos</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2579991" y="6113322"/>
            <a:ext cx="7296563" cy="461665"/>
          </a:xfrm>
          <a:prstGeom prst="rect">
            <a:avLst/>
          </a:prstGeom>
          <a:noFill/>
        </p:spPr>
        <p:txBody>
          <a:bodyPr wrap="square" rtlCol="0">
            <a:spAutoFit/>
          </a:bodyPr>
          <a:lstStyle/>
          <a:p>
            <a:pPr algn="just"/>
            <a:r>
              <a:rPr lang="es-EC" sz="1500" dirty="0">
                <a:latin typeface="Aharoni" panose="02010803020104030203" pitchFamily="2" charset="-79"/>
                <a:cs typeface="Aharoni" panose="02010803020104030203" pitchFamily="2" charset="-79"/>
              </a:rPr>
              <a:t>La correlación en el diálogo entre Daniel Noboa y Luisa Gonzalez es del </a:t>
            </a:r>
            <a:r>
              <a:rPr lang="es-EC" sz="2400" dirty="0">
                <a:latin typeface="Aharoni" panose="02010803020104030203" pitchFamily="2" charset="-79"/>
                <a:cs typeface="Aharoni" panose="02010803020104030203" pitchFamily="2" charset="-79"/>
              </a:rPr>
              <a:t>0.49</a:t>
            </a:r>
          </a:p>
        </p:txBody>
      </p:sp>
      <p:sp>
        <p:nvSpPr>
          <p:cNvPr id="19" name="Rectángulo 18">
            <a:extLst>
              <a:ext uri="{FF2B5EF4-FFF2-40B4-BE49-F238E27FC236}">
                <a16:creationId xmlns:a16="http://schemas.microsoft.com/office/drawing/2014/main" id="{541AA06C-CAB6-AA66-64A1-33842552C773}"/>
              </a:ext>
            </a:extLst>
          </p:cNvPr>
          <p:cNvSpPr/>
          <p:nvPr/>
        </p:nvSpPr>
        <p:spPr>
          <a:xfrm>
            <a:off x="2532993" y="6039424"/>
            <a:ext cx="7201322" cy="584317"/>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grpSp>
        <p:nvGrpSpPr>
          <p:cNvPr id="2" name="Grupo 1">
            <a:extLst>
              <a:ext uri="{FF2B5EF4-FFF2-40B4-BE49-F238E27FC236}">
                <a16:creationId xmlns:a16="http://schemas.microsoft.com/office/drawing/2014/main" id="{B46241CF-1CB2-3E34-BEEF-AD2CF4A20D4C}"/>
              </a:ext>
            </a:extLst>
          </p:cNvPr>
          <p:cNvGrpSpPr/>
          <p:nvPr/>
        </p:nvGrpSpPr>
        <p:grpSpPr>
          <a:xfrm>
            <a:off x="484632" y="1626640"/>
            <a:ext cx="11222735" cy="3711876"/>
            <a:chOff x="484632" y="1848586"/>
            <a:chExt cx="11222735" cy="3711876"/>
          </a:xfrm>
        </p:grpSpPr>
        <p:pic>
          <p:nvPicPr>
            <p:cNvPr id="3" name="Imagen 2">
              <a:extLst>
                <a:ext uri="{FF2B5EF4-FFF2-40B4-BE49-F238E27FC236}">
                  <a16:creationId xmlns:a16="http://schemas.microsoft.com/office/drawing/2014/main" id="{CCD83EC8-80C3-FE56-86EE-CBB97EB3E992}"/>
                </a:ext>
              </a:extLst>
            </p:cNvPr>
            <p:cNvPicPr>
              <a:picLocks noChangeAspect="1"/>
            </p:cNvPicPr>
            <p:nvPr/>
          </p:nvPicPr>
          <p:blipFill>
            <a:blip r:embed="rId3"/>
            <a:stretch>
              <a:fillRect/>
            </a:stretch>
          </p:blipFill>
          <p:spPr>
            <a:xfrm>
              <a:off x="484632" y="2348388"/>
              <a:ext cx="6716272" cy="2161225"/>
            </a:xfrm>
            <a:prstGeom prst="rect">
              <a:avLst/>
            </a:prstGeom>
          </p:spPr>
        </p:pic>
        <p:pic>
          <p:nvPicPr>
            <p:cNvPr id="7" name="Imagen 6">
              <a:extLst>
                <a:ext uri="{FF2B5EF4-FFF2-40B4-BE49-F238E27FC236}">
                  <a16:creationId xmlns:a16="http://schemas.microsoft.com/office/drawing/2014/main" id="{187ABFC9-063C-DA44-1C42-9611FE961263}"/>
                </a:ext>
              </a:extLst>
            </p:cNvPr>
            <p:cNvPicPr>
              <a:picLocks noChangeAspect="1"/>
            </p:cNvPicPr>
            <p:nvPr/>
          </p:nvPicPr>
          <p:blipFill>
            <a:blip r:embed="rId4"/>
            <a:stretch>
              <a:fillRect/>
            </a:stretch>
          </p:blipFill>
          <p:spPr>
            <a:xfrm>
              <a:off x="6807200" y="1848586"/>
              <a:ext cx="4900167" cy="3711876"/>
            </a:xfrm>
            <a:prstGeom prst="rect">
              <a:avLst/>
            </a:prstGeom>
          </p:spPr>
        </p:pic>
      </p:grpSp>
    </p:spTree>
    <p:extLst>
      <p:ext uri="{BB962C8B-B14F-4D97-AF65-F5344CB8AC3E}">
        <p14:creationId xmlns:p14="http://schemas.microsoft.com/office/powerpoint/2010/main" val="145922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D2ECBD-FFC3-6AD5-74C0-A984F64B6B1B}"/>
              </a:ext>
            </a:extLst>
          </p:cNvPr>
          <p:cNvSpPr>
            <a:spLocks noGrp="1"/>
          </p:cNvSpPr>
          <p:nvPr>
            <p:ph type="title"/>
          </p:nvPr>
        </p:nvSpPr>
        <p:spPr/>
        <p:txBody>
          <a:bodyPr/>
          <a:lstStyle/>
          <a:p>
            <a:pPr algn="ctr"/>
            <a:r>
              <a:rPr lang="es-EC" dirty="0">
                <a:latin typeface="Aharoni" panose="02010803020104030203" pitchFamily="2" charset="-79"/>
                <a:cs typeface="Aharoni" panose="02010803020104030203" pitchFamily="2" charset="-79"/>
              </a:rPr>
              <a:t>Diversidad de léxico</a:t>
            </a:r>
          </a:p>
        </p:txBody>
      </p:sp>
      <p:sp>
        <p:nvSpPr>
          <p:cNvPr id="5" name="CuadroTexto 4">
            <a:extLst>
              <a:ext uri="{FF2B5EF4-FFF2-40B4-BE49-F238E27FC236}">
                <a16:creationId xmlns:a16="http://schemas.microsoft.com/office/drawing/2014/main" id="{CCFE0ACC-3484-CDBC-A1D3-1DBE308C94E9}"/>
              </a:ext>
            </a:extLst>
          </p:cNvPr>
          <p:cNvSpPr txBox="1"/>
          <p:nvPr/>
        </p:nvSpPr>
        <p:spPr>
          <a:xfrm>
            <a:off x="-39761" y="6446520"/>
            <a:ext cx="2116905" cy="461665"/>
          </a:xfrm>
          <a:prstGeom prst="rect">
            <a:avLst/>
          </a:prstGeom>
          <a:noFill/>
        </p:spPr>
        <p:txBody>
          <a:bodyPr wrap="square" rtlCol="0">
            <a:spAutoFit/>
          </a:bodyPr>
          <a:lstStyle/>
          <a:p>
            <a:r>
              <a:rPr lang="es-EC" sz="1200" dirty="0">
                <a:latin typeface="Aharoni" panose="02010803020104030203" pitchFamily="2" charset="-79"/>
                <a:cs typeface="Aharoni" panose="02010803020104030203" pitchFamily="2" charset="-79"/>
              </a:rPr>
              <a:t>Autor: Fernanda Jurado </a:t>
            </a:r>
          </a:p>
          <a:p>
            <a:r>
              <a:rPr lang="es-EC" sz="1200" dirty="0" err="1">
                <a:latin typeface="Aharoni" panose="02010803020104030203" pitchFamily="2" charset="-79"/>
                <a:cs typeface="Aharoni" panose="02010803020104030203" pitchFamily="2" charset="-79"/>
              </a:rPr>
              <a:t>Colab</a:t>
            </a:r>
            <a:r>
              <a:rPr lang="es-EC" sz="1200" dirty="0">
                <a:latin typeface="Aharoni" panose="02010803020104030203" pitchFamily="2" charset="-79"/>
                <a:cs typeface="Aharoni" panose="02010803020104030203" pitchFamily="2" charset="-79"/>
              </a:rPr>
              <a:t>: María José Jurado</a:t>
            </a:r>
          </a:p>
        </p:txBody>
      </p:sp>
      <p:cxnSp>
        <p:nvCxnSpPr>
          <p:cNvPr id="13" name="Conector recto 12">
            <a:extLst>
              <a:ext uri="{FF2B5EF4-FFF2-40B4-BE49-F238E27FC236}">
                <a16:creationId xmlns:a16="http://schemas.microsoft.com/office/drawing/2014/main" id="{01588C38-13D1-6DF3-A571-E6054F1D06C5}"/>
              </a:ext>
            </a:extLst>
          </p:cNvPr>
          <p:cNvCxnSpPr/>
          <p:nvPr/>
        </p:nvCxnSpPr>
        <p:spPr>
          <a:xfrm>
            <a:off x="2532993" y="1372023"/>
            <a:ext cx="7283669" cy="0"/>
          </a:xfrm>
          <a:prstGeom prst="line">
            <a:avLst/>
          </a:prstGeom>
          <a:ln w="38100">
            <a:solidFill>
              <a:srgbClr val="3458A4"/>
            </a:solidFill>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34CA8F1-6651-D309-34E0-2BBFC4178334}"/>
              </a:ext>
            </a:extLst>
          </p:cNvPr>
          <p:cNvPicPr>
            <a:picLocks noChangeAspect="1"/>
          </p:cNvPicPr>
          <p:nvPr/>
        </p:nvPicPr>
        <p:blipFill>
          <a:blip r:embed="rId2"/>
          <a:stretch>
            <a:fillRect/>
          </a:stretch>
        </p:blipFill>
        <p:spPr>
          <a:xfrm>
            <a:off x="111117" y="5491729"/>
            <a:ext cx="1563579" cy="954791"/>
          </a:xfrm>
          <a:prstGeom prst="rect">
            <a:avLst/>
          </a:prstGeom>
        </p:spPr>
      </p:pic>
      <p:sp>
        <p:nvSpPr>
          <p:cNvPr id="18" name="CuadroTexto 17">
            <a:extLst>
              <a:ext uri="{FF2B5EF4-FFF2-40B4-BE49-F238E27FC236}">
                <a16:creationId xmlns:a16="http://schemas.microsoft.com/office/drawing/2014/main" id="{024B7728-BA8B-11CB-9E41-8474C16A008B}"/>
              </a:ext>
            </a:extLst>
          </p:cNvPr>
          <p:cNvSpPr txBox="1"/>
          <p:nvPr/>
        </p:nvSpPr>
        <p:spPr>
          <a:xfrm>
            <a:off x="2393425" y="5585259"/>
            <a:ext cx="7296563" cy="1077218"/>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Es la métrica que cuantifica la cantidad de palabras únicas en un texto se conoce como diversidad léxica. Cuanto más variado sea el vocabulario de un texto, mayor será su diversidad léxica, lo que refleja la cantidad de palabras distintas utilizadas en él.</a:t>
            </a:r>
          </a:p>
        </p:txBody>
      </p:sp>
      <p:sp>
        <p:nvSpPr>
          <p:cNvPr id="19" name="Rectángulo 18">
            <a:extLst>
              <a:ext uri="{FF2B5EF4-FFF2-40B4-BE49-F238E27FC236}">
                <a16:creationId xmlns:a16="http://schemas.microsoft.com/office/drawing/2014/main" id="{541AA06C-CAB6-AA66-64A1-33842552C773}"/>
              </a:ext>
            </a:extLst>
          </p:cNvPr>
          <p:cNvSpPr/>
          <p:nvPr/>
        </p:nvSpPr>
        <p:spPr>
          <a:xfrm>
            <a:off x="2406319" y="5554986"/>
            <a:ext cx="7201322" cy="1137764"/>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6" name="Imagen 5">
            <a:extLst>
              <a:ext uri="{FF2B5EF4-FFF2-40B4-BE49-F238E27FC236}">
                <a16:creationId xmlns:a16="http://schemas.microsoft.com/office/drawing/2014/main" id="{8074B75C-4D30-DB70-CA8E-D71D51DED64E}"/>
              </a:ext>
            </a:extLst>
          </p:cNvPr>
          <p:cNvPicPr>
            <a:picLocks noChangeAspect="1"/>
          </p:cNvPicPr>
          <p:nvPr/>
        </p:nvPicPr>
        <p:blipFill>
          <a:blip r:embed="rId3"/>
          <a:stretch>
            <a:fillRect/>
          </a:stretch>
        </p:blipFill>
        <p:spPr>
          <a:xfrm>
            <a:off x="372993" y="1898886"/>
            <a:ext cx="4320000" cy="3155700"/>
          </a:xfrm>
          <a:prstGeom prst="rect">
            <a:avLst/>
          </a:prstGeom>
        </p:spPr>
      </p:pic>
      <p:pic>
        <p:nvPicPr>
          <p:cNvPr id="8" name="Imagen 7">
            <a:extLst>
              <a:ext uri="{FF2B5EF4-FFF2-40B4-BE49-F238E27FC236}">
                <a16:creationId xmlns:a16="http://schemas.microsoft.com/office/drawing/2014/main" id="{A5C0FBC5-5A4F-5452-0A65-AFB044A7D561}"/>
              </a:ext>
            </a:extLst>
          </p:cNvPr>
          <p:cNvPicPr>
            <a:picLocks noChangeAspect="1"/>
          </p:cNvPicPr>
          <p:nvPr/>
        </p:nvPicPr>
        <p:blipFill>
          <a:blip r:embed="rId4"/>
          <a:stretch>
            <a:fillRect/>
          </a:stretch>
        </p:blipFill>
        <p:spPr>
          <a:xfrm>
            <a:off x="5025844" y="1905329"/>
            <a:ext cx="4320000" cy="3155700"/>
          </a:xfrm>
          <a:prstGeom prst="rect">
            <a:avLst/>
          </a:prstGeom>
        </p:spPr>
      </p:pic>
      <p:sp>
        <p:nvSpPr>
          <p:cNvPr id="11" name="CuadroTexto 10">
            <a:extLst>
              <a:ext uri="{FF2B5EF4-FFF2-40B4-BE49-F238E27FC236}">
                <a16:creationId xmlns:a16="http://schemas.microsoft.com/office/drawing/2014/main" id="{5ED84DDE-1C08-248B-DF8F-C395A29B2BD0}"/>
              </a:ext>
            </a:extLst>
          </p:cNvPr>
          <p:cNvSpPr txBox="1"/>
          <p:nvPr/>
        </p:nvSpPr>
        <p:spPr>
          <a:xfrm>
            <a:off x="9592174" y="1657381"/>
            <a:ext cx="2419176" cy="3170099"/>
          </a:xfrm>
          <a:prstGeom prst="rect">
            <a:avLst/>
          </a:prstGeom>
          <a:noFill/>
        </p:spPr>
        <p:txBody>
          <a:bodyPr wrap="square" rtlCol="0">
            <a:spAutoFit/>
          </a:bodyPr>
          <a:lstStyle/>
          <a:p>
            <a:pPr algn="just"/>
            <a:r>
              <a:rPr lang="es-EC" sz="1600" dirty="0">
                <a:latin typeface="Aharoni" panose="02010803020104030203" pitchFamily="2" charset="-79"/>
                <a:cs typeface="Aharoni" panose="02010803020104030203" pitchFamily="2" charset="-79"/>
              </a:rPr>
              <a:t>Para conocer cuan diverso fue el léxico de los candidatos, se obtiene:</a:t>
            </a:r>
          </a:p>
          <a:p>
            <a:pPr marL="285750" indent="-285750" algn="just">
              <a:buFont typeface="Arial" panose="020B0604020202020204" pitchFamily="34" charset="0"/>
              <a:buChar char="•"/>
            </a:pPr>
            <a:r>
              <a:rPr lang="es-EC" sz="1600" dirty="0">
                <a:latin typeface="Aharoni" panose="02010803020104030203" pitchFamily="2" charset="-79"/>
                <a:cs typeface="Aharoni" panose="02010803020104030203" pitchFamily="2" charset="-79"/>
              </a:rPr>
              <a:t>Daniel Noboa:</a:t>
            </a:r>
          </a:p>
          <a:p>
            <a:pPr algn="just"/>
            <a:r>
              <a:rPr lang="es-EC" sz="1600" dirty="0">
                <a:latin typeface="Aharoni" panose="02010803020104030203" pitchFamily="2" charset="-79"/>
                <a:cs typeface="Aharoni" panose="02010803020104030203" pitchFamily="2" charset="-79"/>
              </a:rPr>
              <a:t>Pronunció </a:t>
            </a:r>
            <a:r>
              <a:rPr lang="es-EC" sz="2000" dirty="0">
                <a:latin typeface="Aharoni" panose="02010803020104030203" pitchFamily="2" charset="-79"/>
                <a:cs typeface="Aharoni" panose="02010803020104030203" pitchFamily="2" charset="-79"/>
              </a:rPr>
              <a:t>43</a:t>
            </a:r>
            <a:r>
              <a:rPr lang="es-EC" sz="1600" dirty="0">
                <a:latin typeface="Aharoni" panose="02010803020104030203" pitchFamily="2" charset="-79"/>
                <a:cs typeface="Aharoni" panose="02010803020104030203" pitchFamily="2" charset="-79"/>
              </a:rPr>
              <a:t> palabras distintas promedio en cada intervención.</a:t>
            </a:r>
          </a:p>
          <a:p>
            <a:pPr marL="285750" indent="-285750" algn="just">
              <a:buFont typeface="Arial" panose="020B0604020202020204" pitchFamily="34" charset="0"/>
              <a:buChar char="•"/>
            </a:pPr>
            <a:r>
              <a:rPr lang="es-EC" sz="1600" dirty="0">
                <a:latin typeface="Aharoni" panose="02010803020104030203" pitchFamily="2" charset="-79"/>
                <a:cs typeface="Aharoni" panose="02010803020104030203" pitchFamily="2" charset="-79"/>
              </a:rPr>
              <a:t>Luisa Gonzalez:</a:t>
            </a:r>
          </a:p>
          <a:p>
            <a:pPr algn="just"/>
            <a:r>
              <a:rPr lang="es-EC" sz="1600" dirty="0">
                <a:latin typeface="Aharoni" panose="02010803020104030203" pitchFamily="2" charset="-79"/>
                <a:cs typeface="Aharoni" panose="02010803020104030203" pitchFamily="2" charset="-79"/>
              </a:rPr>
              <a:t>Pronunció </a:t>
            </a:r>
            <a:r>
              <a:rPr lang="es-EC" sz="2000" dirty="0">
                <a:latin typeface="Aharoni" panose="02010803020104030203" pitchFamily="2" charset="-79"/>
                <a:cs typeface="Aharoni" panose="02010803020104030203" pitchFamily="2" charset="-79"/>
              </a:rPr>
              <a:t>53</a:t>
            </a:r>
            <a:r>
              <a:rPr lang="es-EC" sz="1600" dirty="0">
                <a:latin typeface="Aharoni" panose="02010803020104030203" pitchFamily="2" charset="-79"/>
                <a:cs typeface="Aharoni" panose="02010803020104030203" pitchFamily="2" charset="-79"/>
              </a:rPr>
              <a:t> palabras distintas promedio en cada intervención.</a:t>
            </a:r>
          </a:p>
        </p:txBody>
      </p:sp>
      <p:sp>
        <p:nvSpPr>
          <p:cNvPr id="12" name="Rectángulo 11">
            <a:extLst>
              <a:ext uri="{FF2B5EF4-FFF2-40B4-BE49-F238E27FC236}">
                <a16:creationId xmlns:a16="http://schemas.microsoft.com/office/drawing/2014/main" id="{2418B7EC-991F-C04A-6D0E-9DAEE48B2D16}"/>
              </a:ext>
            </a:extLst>
          </p:cNvPr>
          <p:cNvSpPr/>
          <p:nvPr/>
        </p:nvSpPr>
        <p:spPr>
          <a:xfrm>
            <a:off x="9607641" y="1627108"/>
            <a:ext cx="2387600" cy="3200372"/>
          </a:xfrm>
          <a:prstGeom prst="rect">
            <a:avLst/>
          </a:prstGeom>
          <a:noFill/>
          <a:ln w="38100">
            <a:solidFill>
              <a:srgbClr val="3458A4"/>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0019122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9312</TotalTime>
  <Words>981</Words>
  <Application>Microsoft Office PowerPoint</Application>
  <PresentationFormat>Panorámica</PresentationFormat>
  <Paragraphs>102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Aharoni</vt:lpstr>
      <vt:lpstr>Arial</vt:lpstr>
      <vt:lpstr>Calibri</vt:lpstr>
      <vt:lpstr>Calibri Light</vt:lpstr>
      <vt:lpstr>Tema de Office</vt:lpstr>
      <vt:lpstr>Debate Presidencial 2023 Segunda vuelta</vt:lpstr>
      <vt:lpstr>Obtención de los datos</vt:lpstr>
      <vt:lpstr>Muestra de la data</vt:lpstr>
      <vt:lpstr>Palabras frecuentes</vt:lpstr>
      <vt:lpstr>Nube de palabras</vt:lpstr>
      <vt:lpstr>Cantidad de palabras por caracteres</vt:lpstr>
      <vt:lpstr>Correlación entre diálogos</vt:lpstr>
      <vt:lpstr>Correlación entre diálogos</vt:lpstr>
      <vt:lpstr>Diversidad de léxico</vt:lpstr>
      <vt:lpstr>Densidad de léxico</vt:lpstr>
      <vt:lpstr>Distinción de palabras</vt:lpstr>
      <vt:lpstr>Bigramas</vt:lpstr>
      <vt:lpstr>Bigramas</vt:lpstr>
      <vt:lpstr>Sentimiento promedio durante el debate</vt:lpstr>
      <vt:lpstr>Evolución del sentimiento durante el debate </vt:lpstr>
      <vt:lpstr>Análisis de sentimientos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Debate Presidencial – Segunda vuelta</dc:title>
  <dc:creator>fer jurado</dc:creator>
  <cp:lastModifiedBy>fer jurado</cp:lastModifiedBy>
  <cp:revision>2</cp:revision>
  <dcterms:created xsi:type="dcterms:W3CDTF">2023-10-04T02:18:47Z</dcterms:created>
  <dcterms:modified xsi:type="dcterms:W3CDTF">2023-10-10T20:27:21Z</dcterms:modified>
</cp:coreProperties>
</file>