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66" r:id="rId3"/>
    <p:sldId id="267" r:id="rId4"/>
    <p:sldId id="275" r:id="rId5"/>
    <p:sldId id="256" r:id="rId6"/>
    <p:sldId id="270" r:id="rId7"/>
    <p:sldId id="258" r:id="rId8"/>
    <p:sldId id="276" r:id="rId9"/>
    <p:sldId id="277" r:id="rId10"/>
    <p:sldId id="279" r:id="rId11"/>
    <p:sldId id="280" r:id="rId12"/>
    <p:sldId id="281" r:id="rId13"/>
    <p:sldId id="285" r:id="rId14"/>
    <p:sldId id="2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Labrada Gomez (olabrada)" userId="98945319-568d-43da-9f82-9cec49f858b7" providerId="ADAL" clId="{2181A6B6-DA7D-409F-A521-1494F8B206D5}"/>
    <pc:docChg chg="delSld">
      <pc:chgData name="Oscar Labrada Gomez (olabrada)" userId="98945319-568d-43da-9f82-9cec49f858b7" providerId="ADAL" clId="{2181A6B6-DA7D-409F-A521-1494F8B206D5}" dt="2022-04-19T15:36:55.479" v="7" actId="47"/>
      <pc:docMkLst>
        <pc:docMk/>
      </pc:docMkLst>
      <pc:sldChg chg="del">
        <pc:chgData name="Oscar Labrada Gomez (olabrada)" userId="98945319-568d-43da-9f82-9cec49f858b7" providerId="ADAL" clId="{2181A6B6-DA7D-409F-A521-1494F8B206D5}" dt="2022-04-19T15:34:09.481" v="0" actId="47"/>
        <pc:sldMkLst>
          <pc:docMk/>
          <pc:sldMk cId="3630755050" sldId="261"/>
        </pc:sldMkLst>
      </pc:sldChg>
      <pc:sldChg chg="del">
        <pc:chgData name="Oscar Labrada Gomez (olabrada)" userId="98945319-568d-43da-9f82-9cec49f858b7" providerId="ADAL" clId="{2181A6B6-DA7D-409F-A521-1494F8B206D5}" dt="2022-04-19T15:34:09.481" v="0" actId="47"/>
        <pc:sldMkLst>
          <pc:docMk/>
          <pc:sldMk cId="1734115482" sldId="262"/>
        </pc:sldMkLst>
      </pc:sldChg>
      <pc:sldChg chg="del">
        <pc:chgData name="Oscar Labrada Gomez (olabrada)" userId="98945319-568d-43da-9f82-9cec49f858b7" providerId="ADAL" clId="{2181A6B6-DA7D-409F-A521-1494F8B206D5}" dt="2022-04-19T15:34:09.481" v="0" actId="47"/>
        <pc:sldMkLst>
          <pc:docMk/>
          <pc:sldMk cId="487570521" sldId="263"/>
        </pc:sldMkLst>
      </pc:sldChg>
      <pc:sldChg chg="del">
        <pc:chgData name="Oscar Labrada Gomez (olabrada)" userId="98945319-568d-43da-9f82-9cec49f858b7" providerId="ADAL" clId="{2181A6B6-DA7D-409F-A521-1494F8B206D5}" dt="2022-04-19T15:34:09.481" v="0" actId="47"/>
        <pc:sldMkLst>
          <pc:docMk/>
          <pc:sldMk cId="4232678790" sldId="264"/>
        </pc:sldMkLst>
      </pc:sldChg>
      <pc:sldChg chg="del">
        <pc:chgData name="Oscar Labrada Gomez (olabrada)" userId="98945319-568d-43da-9f82-9cec49f858b7" providerId="ADAL" clId="{2181A6B6-DA7D-409F-A521-1494F8B206D5}" dt="2022-04-19T15:34:09.481" v="0" actId="47"/>
        <pc:sldMkLst>
          <pc:docMk/>
          <pc:sldMk cId="550461975" sldId="265"/>
        </pc:sldMkLst>
      </pc:sldChg>
      <pc:sldChg chg="del">
        <pc:chgData name="Oscar Labrada Gomez (olabrada)" userId="98945319-568d-43da-9f82-9cec49f858b7" providerId="ADAL" clId="{2181A6B6-DA7D-409F-A521-1494F8B206D5}" dt="2022-04-19T15:34:20.103" v="1" actId="47"/>
        <pc:sldMkLst>
          <pc:docMk/>
          <pc:sldMk cId="1576936426" sldId="268"/>
        </pc:sldMkLst>
      </pc:sldChg>
      <pc:sldChg chg="del">
        <pc:chgData name="Oscar Labrada Gomez (olabrada)" userId="98945319-568d-43da-9f82-9cec49f858b7" providerId="ADAL" clId="{2181A6B6-DA7D-409F-A521-1494F8B206D5}" dt="2022-04-19T15:34:20.701" v="2" actId="47"/>
        <pc:sldMkLst>
          <pc:docMk/>
          <pc:sldMk cId="2621821498" sldId="269"/>
        </pc:sldMkLst>
      </pc:sldChg>
      <pc:sldChg chg="del">
        <pc:chgData name="Oscar Labrada Gomez (olabrada)" userId="98945319-568d-43da-9f82-9cec49f858b7" providerId="ADAL" clId="{2181A6B6-DA7D-409F-A521-1494F8B206D5}" dt="2022-04-19T15:35:41.199" v="5" actId="47"/>
        <pc:sldMkLst>
          <pc:docMk/>
          <pc:sldMk cId="2707531743" sldId="272"/>
        </pc:sldMkLst>
      </pc:sldChg>
      <pc:sldChg chg="del">
        <pc:chgData name="Oscar Labrada Gomez (olabrada)" userId="98945319-568d-43da-9f82-9cec49f858b7" providerId="ADAL" clId="{2181A6B6-DA7D-409F-A521-1494F8B206D5}" dt="2022-04-19T15:35:08.740" v="3" actId="47"/>
        <pc:sldMkLst>
          <pc:docMk/>
          <pc:sldMk cId="238455371" sldId="273"/>
        </pc:sldMkLst>
      </pc:sldChg>
      <pc:sldChg chg="del">
        <pc:chgData name="Oscar Labrada Gomez (olabrada)" userId="98945319-568d-43da-9f82-9cec49f858b7" providerId="ADAL" clId="{2181A6B6-DA7D-409F-A521-1494F8B206D5}" dt="2022-04-19T15:35:09.584" v="4" actId="47"/>
        <pc:sldMkLst>
          <pc:docMk/>
          <pc:sldMk cId="1991919407" sldId="274"/>
        </pc:sldMkLst>
      </pc:sldChg>
      <pc:sldChg chg="del">
        <pc:chgData name="Oscar Labrada Gomez (olabrada)" userId="98945319-568d-43da-9f82-9cec49f858b7" providerId="ADAL" clId="{2181A6B6-DA7D-409F-A521-1494F8B206D5}" dt="2022-04-19T15:36:14.895" v="6" actId="47"/>
        <pc:sldMkLst>
          <pc:docMk/>
          <pc:sldMk cId="1243079727" sldId="283"/>
        </pc:sldMkLst>
      </pc:sldChg>
      <pc:sldChg chg="del">
        <pc:chgData name="Oscar Labrada Gomez (olabrada)" userId="98945319-568d-43da-9f82-9cec49f858b7" providerId="ADAL" clId="{2181A6B6-DA7D-409F-A521-1494F8B206D5}" dt="2022-04-19T15:36:55.479" v="7" actId="47"/>
        <pc:sldMkLst>
          <pc:docMk/>
          <pc:sldMk cId="2075872364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29D6-6AA2-4AAD-B26D-C6AEBE30FADB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19A27-B014-4359-8897-FE6BEDDE4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17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CIS Hardened Images are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virtual machine images which have been configured to secure standards, based upon CIS Benchmarks that are collaboratively developed and used by thousands worldwide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19A27-B014-4359-8897-FE6BEDDE48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58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CIS Hardened Images are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virtual machine images which have been configured to secure standards, based upon CIS Benchmarks that are collaboratively developed and used by thousands worldwide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419A27-B014-4359-8897-FE6BEDDE48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42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2302-A033-4B91-AE61-E73115A0F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23664-4883-4966-906E-5168A8995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93A7D-60D4-41F7-8E03-1E0A32A41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4CEB-63D2-483A-87E0-6B7CC8553A6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7D139-73B1-47D7-A1AA-C45F1E0EE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49901-D45B-45BB-9034-8F240E97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6E4F-AF0B-4645-949B-E7838565C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E2E6B-D0F6-4039-AB32-174017A9A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EE901-0B5D-4E12-8B80-5B5160636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DA65D-B3AB-4E75-BA69-6814CD3D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4CEB-63D2-483A-87E0-6B7CC8553A6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C208-44F8-4DC6-8B03-DC8A7074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8EABA-966C-48C6-8EBC-62653530C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6E4F-AF0B-4645-949B-E7838565C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4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E11626-E34F-4D5C-AFBC-D7BD09530F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3D856-3059-46E2-94AD-7134BC332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26458-34C5-40C7-92B0-CC5703DE3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4CEB-63D2-483A-87E0-6B7CC8553A6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1F638-7447-459A-911B-74770CB3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09507-DC96-416A-8688-23C0EDAE8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6E4F-AF0B-4645-949B-E7838565C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918A2-09E2-4508-9399-3D0079D20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7FD88-8258-47A7-BD8B-DEFD91A8C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ADA1-3240-4D60-B19A-6D370FD7B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4CEB-63D2-483A-87E0-6B7CC8553A6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949DD-10E8-41AC-8721-01131989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15BF8-7F2C-495A-9DF6-68F4818D3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6E4F-AF0B-4645-949B-E7838565C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7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65071-BA0A-41CF-873A-1ED4EF8DA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C311D-92B0-4E12-BBF2-C35239116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AE7A4-B5A8-4856-BEA8-6F343F77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4CEB-63D2-483A-87E0-6B7CC8553A6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1EC96-D0F6-43CF-A06D-B98950033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3ADCC-2CA1-49E8-8037-EB3CDFA5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6E4F-AF0B-4645-949B-E7838565C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8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0158E-5ECB-45F6-8144-DC415952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F5F80-9528-4B29-8BB8-89343EE5B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C14F2-9C1A-4815-9A27-9206C5E76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24904-B077-4111-828E-AE987653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4CEB-63D2-483A-87E0-6B7CC8553A6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79F24-667D-4190-A0CE-F5619435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BA8AB-34FA-4BAB-B9E3-3F2A895AA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6E4F-AF0B-4645-949B-E7838565C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56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B7F8-1F70-41C7-8CD1-4690B5DB4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2E96B-5596-4634-B5BA-EC0D76543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A73DD-9F7E-4CD5-ACE7-413DB6B36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5BD7C-6F95-46EB-ACAC-0C9AEB698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FD751A-80A3-4CA2-80EC-0FD3C8E4B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5BE75-C39A-4324-B132-1BF11254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4CEB-63D2-483A-87E0-6B7CC8553A6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D2486E-1CD0-4388-B176-0EA00D16C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06713A-3E7B-488B-ACB7-50308670D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6E4F-AF0B-4645-949B-E7838565C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D6662-6178-4218-B006-8AF181F33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62ACE8-F35A-4E74-93F3-C71A89657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4CEB-63D2-483A-87E0-6B7CC8553A6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B4CF0-0AA3-4177-8006-BA9A44D7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46658-E158-4724-AFDF-2D49731E5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6E4F-AF0B-4645-949B-E7838565C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0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836E96-2F66-4F65-803E-2828421D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4CEB-63D2-483A-87E0-6B7CC8553A6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32D96-C996-45B5-8430-AF8DF131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85B77-7B46-418A-B966-4FEB00832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6E4F-AF0B-4645-949B-E7838565C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31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56A5A-50E5-4F5D-B715-3ECFF192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C8C6C-9376-4D89-A7EE-2BC719690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EE297-A70B-4101-92CB-2D5015481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5D4BF-7D53-4133-B746-15B5E25C7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4CEB-63D2-483A-87E0-6B7CC8553A6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E50EE-8A46-4D19-A146-ED43EAF2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73AA8-FCAA-4872-A594-799111284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6E4F-AF0B-4645-949B-E7838565C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57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EFDF6-1347-4EBC-98A4-F53572A02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4439F-D988-4FAF-B7CB-08ABA36E15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3C424-645E-4DBA-81B5-8514BD657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58B37-5104-439B-B563-0AC6FBC40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14CEB-63D2-483A-87E0-6B7CC8553A6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FB549-CFFC-4B8A-BBDD-F349F8EF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6EC38-AFA0-43A4-99F9-D541588E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16E4F-AF0B-4645-949B-E7838565C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4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5BE0A2-5B48-4DEA-89B0-BBB8ED03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2EDF2-4BA7-45D5-BA07-42435DB2B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2DC6A-1788-4FEC-A3DC-658B4953C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14CEB-63D2-483A-87E0-6B7CC8553A6C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CED25-A500-4B2F-AFB2-604354359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42B48-03DC-4435-A332-DD0B39807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16E4F-AF0B-4645-949B-E7838565C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ecurity.org/about-us?wvideo=u2cq673ljz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1D85FE-E711-4665-901E-1E2F89BF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1" i="0" dirty="0">
                <a:solidFill>
                  <a:srgbClr val="002060"/>
                </a:solidFill>
                <a:effectLst/>
                <a:latin typeface="Lato Extended"/>
              </a:rPr>
              <a:t>Modulo 4: Seguridad en Aplicaciones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F7B16-8044-448C-A0DC-408C7ED92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Análisis de criptografía y seguridad</a:t>
            </a:r>
            <a:endParaRPr lang="en-US" dirty="0"/>
          </a:p>
        </p:txBody>
      </p:sp>
      <p:pic>
        <p:nvPicPr>
          <p:cNvPr id="1026" name="Picture 2" descr="El Tec de Monterrey cambia de logo">
            <a:extLst>
              <a:ext uri="{FF2B5EF4-FFF2-40B4-BE49-F238E27FC236}">
                <a16:creationId xmlns:a16="http://schemas.microsoft.com/office/drawing/2014/main" id="{EEEB0516-2D1E-4EE8-A6B8-79613E042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019" y="4787502"/>
            <a:ext cx="3450830" cy="207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0AF713-4B29-474B-A9F7-B683C8845537}"/>
              </a:ext>
            </a:extLst>
          </p:cNvPr>
          <p:cNvSpPr/>
          <p:nvPr/>
        </p:nvSpPr>
        <p:spPr>
          <a:xfrm>
            <a:off x="0" y="0"/>
            <a:ext cx="12192000" cy="21443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07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A6B294-9BDA-4F26-9CE3-6502F7C5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Seguridad en Aplicaciones</a:t>
            </a:r>
            <a:endParaRPr lang="en-US" dirty="0"/>
          </a:p>
        </p:txBody>
      </p:sp>
      <p:pic>
        <p:nvPicPr>
          <p:cNvPr id="6" name="Picture 4" descr="itesm - CIMAV">
            <a:extLst>
              <a:ext uri="{FF2B5EF4-FFF2-40B4-BE49-F238E27FC236}">
                <a16:creationId xmlns:a16="http://schemas.microsoft.com/office/drawing/2014/main" id="{FF849778-CFB6-4E99-A245-D5B248B33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664" y="492125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A6160E-A5F6-438E-B465-9D880DC6964A}"/>
              </a:ext>
            </a:extLst>
          </p:cNvPr>
          <p:cNvSpPr/>
          <p:nvPr/>
        </p:nvSpPr>
        <p:spPr>
          <a:xfrm>
            <a:off x="0" y="0"/>
            <a:ext cx="574683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34" name="Picture 2" descr="Access Control Icon Images – Browse 53,421 Stock Photos, Vectors, and Video  | Adobe Stock">
            <a:extLst>
              <a:ext uri="{FF2B5EF4-FFF2-40B4-BE49-F238E27FC236}">
                <a16:creationId xmlns:a16="http://schemas.microsoft.com/office/drawing/2014/main" id="{0A92FA14-F2AA-4CCC-A92F-8BD1E70C8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196" y="1562168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Download Free png Apple, ios, ipad, ipod icon - DLPNG.com">
            <a:extLst>
              <a:ext uri="{FF2B5EF4-FFF2-40B4-BE49-F238E27FC236}">
                <a16:creationId xmlns:a16="http://schemas.microsoft.com/office/drawing/2014/main" id="{B8BBEDA3-6C20-42CC-A2AF-856D0B6F7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090" y="4173135"/>
            <a:ext cx="1156881" cy="115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 descr="Sistema de seguridad - Iconos gratis de seguridad">
            <a:extLst>
              <a:ext uri="{FF2B5EF4-FFF2-40B4-BE49-F238E27FC236}">
                <a16:creationId xmlns:a16="http://schemas.microsoft.com/office/drawing/2014/main" id="{DFDFA891-3210-4083-8574-820FF9817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219" y="4978477"/>
            <a:ext cx="1194834" cy="119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2" name="Picture 10" descr="Malware - Iconos gratis de computadora">
            <a:extLst>
              <a:ext uri="{FF2B5EF4-FFF2-40B4-BE49-F238E27FC236}">
                <a16:creationId xmlns:a16="http://schemas.microsoft.com/office/drawing/2014/main" id="{96CE76DE-A0D2-4149-8F93-743482F38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046" y="2401529"/>
            <a:ext cx="1402821" cy="140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4" name="Picture 12" descr="Mobile Security Icon - Download in Glyph Style">
            <a:extLst>
              <a:ext uri="{FF2B5EF4-FFF2-40B4-BE49-F238E27FC236}">
                <a16:creationId xmlns:a16="http://schemas.microsoft.com/office/drawing/2014/main" id="{022CF8B8-8E7E-4A85-B35C-C9B7756BF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820" y="3292831"/>
            <a:ext cx="1125233" cy="112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BC6100B-EDB1-4446-82FC-FEEAF95A09ED}"/>
              </a:ext>
            </a:extLst>
          </p:cNvPr>
          <p:cNvGrpSpPr/>
          <p:nvPr/>
        </p:nvGrpSpPr>
        <p:grpSpPr>
          <a:xfrm>
            <a:off x="6053266" y="1690688"/>
            <a:ext cx="148272" cy="4604368"/>
            <a:chOff x="5965788" y="1690688"/>
            <a:chExt cx="148272" cy="46043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849E37C-45ED-48F1-8D00-9BA6EA0F97E5}"/>
                </a:ext>
              </a:extLst>
            </p:cNvPr>
            <p:cNvSpPr/>
            <p:nvPr/>
          </p:nvSpPr>
          <p:spPr>
            <a:xfrm>
              <a:off x="5965789" y="1771196"/>
              <a:ext cx="148271" cy="445205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7EB4F1E-F191-4D5C-BD98-1B9EC02452AE}"/>
                </a:ext>
              </a:extLst>
            </p:cNvPr>
            <p:cNvSpPr/>
            <p:nvPr/>
          </p:nvSpPr>
          <p:spPr>
            <a:xfrm>
              <a:off x="5965788" y="1690688"/>
              <a:ext cx="148271" cy="1436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01E08AA-AC59-4E9A-AE24-D36E2EEA6E9E}"/>
                </a:ext>
              </a:extLst>
            </p:cNvPr>
            <p:cNvSpPr/>
            <p:nvPr/>
          </p:nvSpPr>
          <p:spPr>
            <a:xfrm>
              <a:off x="5965788" y="6151436"/>
              <a:ext cx="148271" cy="1436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ADEF2A-105B-4877-8D83-CF7764C4A158}"/>
              </a:ext>
            </a:extLst>
          </p:cNvPr>
          <p:cNvGrpSpPr/>
          <p:nvPr/>
        </p:nvGrpSpPr>
        <p:grpSpPr>
          <a:xfrm>
            <a:off x="4081522" y="2206812"/>
            <a:ext cx="1971744" cy="143620"/>
            <a:chOff x="4081522" y="2206812"/>
            <a:chExt cx="1971744" cy="14362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3ED4F56-3E1E-4310-8947-9812ADB401CB}"/>
                </a:ext>
              </a:extLst>
            </p:cNvPr>
            <p:cNvSpPr/>
            <p:nvPr/>
          </p:nvSpPr>
          <p:spPr>
            <a:xfrm>
              <a:off x="4081522" y="2206812"/>
              <a:ext cx="148271" cy="1436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14CBBFC-A928-4648-8DF9-E9081DAED311}"/>
                </a:ext>
              </a:extLst>
            </p:cNvPr>
            <p:cNvCxnSpPr>
              <a:stCxn id="15" idx="6"/>
            </p:cNvCxnSpPr>
            <p:nvPr/>
          </p:nvCxnSpPr>
          <p:spPr>
            <a:xfrm>
              <a:off x="4229793" y="2278622"/>
              <a:ext cx="182347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83ACB57-55DE-4715-A843-600358EF59A0}"/>
              </a:ext>
            </a:extLst>
          </p:cNvPr>
          <p:cNvGrpSpPr/>
          <p:nvPr/>
        </p:nvGrpSpPr>
        <p:grpSpPr>
          <a:xfrm>
            <a:off x="6160247" y="3031130"/>
            <a:ext cx="1971744" cy="143620"/>
            <a:chOff x="8201384" y="4232432"/>
            <a:chExt cx="1971744" cy="14362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61E44DA-F5C5-4FBF-AE67-0CB70E7B9357}"/>
                </a:ext>
              </a:extLst>
            </p:cNvPr>
            <p:cNvSpPr/>
            <p:nvPr/>
          </p:nvSpPr>
          <p:spPr>
            <a:xfrm>
              <a:off x="10024857" y="4232432"/>
              <a:ext cx="148271" cy="1436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78BE23C-81CC-4A4F-BD1A-47284F436A35}"/>
                </a:ext>
              </a:extLst>
            </p:cNvPr>
            <p:cNvCxnSpPr>
              <a:cxnSpLocks/>
            </p:cNvCxnSpPr>
            <p:nvPr/>
          </p:nvCxnSpPr>
          <p:spPr>
            <a:xfrm>
              <a:off x="8201384" y="4304242"/>
              <a:ext cx="182347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170872E-C37F-41B4-8C86-1E626B6D4FAC}"/>
              </a:ext>
            </a:extLst>
          </p:cNvPr>
          <p:cNvGrpSpPr/>
          <p:nvPr/>
        </p:nvGrpSpPr>
        <p:grpSpPr>
          <a:xfrm>
            <a:off x="4081523" y="3855448"/>
            <a:ext cx="1971744" cy="143620"/>
            <a:chOff x="4081522" y="2206812"/>
            <a:chExt cx="1971744" cy="14362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299B6B4-4316-4494-A5A7-18A91448B69C}"/>
                </a:ext>
              </a:extLst>
            </p:cNvPr>
            <p:cNvSpPr/>
            <p:nvPr/>
          </p:nvSpPr>
          <p:spPr>
            <a:xfrm>
              <a:off x="4081522" y="2206812"/>
              <a:ext cx="148271" cy="1436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0E06DB4-1D0B-49BC-9BC3-04CA12432F4D}"/>
                </a:ext>
              </a:extLst>
            </p:cNvPr>
            <p:cNvCxnSpPr>
              <a:stCxn id="29" idx="6"/>
            </p:cNvCxnSpPr>
            <p:nvPr/>
          </p:nvCxnSpPr>
          <p:spPr>
            <a:xfrm>
              <a:off x="4229793" y="2278622"/>
              <a:ext cx="182347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1EAF828-EC03-4642-BD52-368B9F689DDD}"/>
              </a:ext>
            </a:extLst>
          </p:cNvPr>
          <p:cNvGrpSpPr/>
          <p:nvPr/>
        </p:nvGrpSpPr>
        <p:grpSpPr>
          <a:xfrm>
            <a:off x="4081522" y="5504084"/>
            <a:ext cx="1971744" cy="143620"/>
            <a:chOff x="4081522" y="2206812"/>
            <a:chExt cx="1971744" cy="14362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C002F97-AE3E-4B18-B712-B72EF3003754}"/>
                </a:ext>
              </a:extLst>
            </p:cNvPr>
            <p:cNvSpPr/>
            <p:nvPr/>
          </p:nvSpPr>
          <p:spPr>
            <a:xfrm>
              <a:off x="4081522" y="2206812"/>
              <a:ext cx="148271" cy="1436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377279-3376-4149-BF6F-6E11274DC09A}"/>
                </a:ext>
              </a:extLst>
            </p:cNvPr>
            <p:cNvCxnSpPr>
              <a:stCxn id="32" idx="6"/>
            </p:cNvCxnSpPr>
            <p:nvPr/>
          </p:nvCxnSpPr>
          <p:spPr>
            <a:xfrm>
              <a:off x="4229793" y="2278622"/>
              <a:ext cx="182347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38B5990-1154-4C2D-B875-E2F80AE194C0}"/>
              </a:ext>
            </a:extLst>
          </p:cNvPr>
          <p:cNvGrpSpPr/>
          <p:nvPr/>
        </p:nvGrpSpPr>
        <p:grpSpPr>
          <a:xfrm>
            <a:off x="6201537" y="4679766"/>
            <a:ext cx="1971744" cy="143620"/>
            <a:chOff x="8201384" y="4232432"/>
            <a:chExt cx="1971744" cy="14362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20FFAB-FF17-4948-97B5-5463B192E432}"/>
                </a:ext>
              </a:extLst>
            </p:cNvPr>
            <p:cNvSpPr/>
            <p:nvPr/>
          </p:nvSpPr>
          <p:spPr>
            <a:xfrm>
              <a:off x="10024857" y="4232432"/>
              <a:ext cx="148271" cy="1436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B02D98C-BC63-4080-91FF-BEB09CC34A03}"/>
                </a:ext>
              </a:extLst>
            </p:cNvPr>
            <p:cNvCxnSpPr>
              <a:cxnSpLocks/>
            </p:cNvCxnSpPr>
            <p:nvPr/>
          </p:nvCxnSpPr>
          <p:spPr>
            <a:xfrm>
              <a:off x="8201384" y="4304242"/>
              <a:ext cx="182347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FD942AF-A82A-4DC0-9816-76FAF9D94E7E}"/>
              </a:ext>
            </a:extLst>
          </p:cNvPr>
          <p:cNvSpPr txBox="1"/>
          <p:nvPr/>
        </p:nvSpPr>
        <p:spPr>
          <a:xfrm>
            <a:off x="811119" y="1827544"/>
            <a:ext cx="22857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effectLst/>
                <a:latin typeface="Lato Extended"/>
              </a:rPr>
              <a:t>Autenticación y control</a:t>
            </a:r>
          </a:p>
          <a:p>
            <a:pPr algn="ctr"/>
            <a:r>
              <a:rPr lang="es-ES" b="1" i="0" dirty="0">
                <a:effectLst/>
                <a:latin typeface="Lato Extended"/>
              </a:rPr>
              <a:t>de acceso</a:t>
            </a:r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C3A1822-58D4-4A3B-9DD3-91E82ADBCB7D}"/>
              </a:ext>
            </a:extLst>
          </p:cNvPr>
          <p:cNvSpPr txBox="1"/>
          <p:nvPr/>
        </p:nvSpPr>
        <p:spPr>
          <a:xfrm>
            <a:off x="9394420" y="4361721"/>
            <a:ext cx="22857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effectLst/>
                <a:latin typeface="Lato Extended"/>
              </a:rPr>
              <a:t>Seguridad en sistemas operativos</a:t>
            </a:r>
            <a:endParaRPr 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48E616-4CA5-4D42-87B1-75B5424C35C2}"/>
              </a:ext>
            </a:extLst>
          </p:cNvPr>
          <p:cNvSpPr txBox="1"/>
          <p:nvPr/>
        </p:nvSpPr>
        <p:spPr>
          <a:xfrm>
            <a:off x="722954" y="5228106"/>
            <a:ext cx="22857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effectLst/>
                <a:latin typeface="Lato Extended"/>
              </a:rPr>
              <a:t>Seguridad en el desarrollo de sistemas</a:t>
            </a:r>
            <a:endParaRPr 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F2ADA2-B374-41DE-8428-460EE9603566}"/>
              </a:ext>
            </a:extLst>
          </p:cNvPr>
          <p:cNvSpPr txBox="1"/>
          <p:nvPr/>
        </p:nvSpPr>
        <p:spPr>
          <a:xfrm>
            <a:off x="9288180" y="2739440"/>
            <a:ext cx="22857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effectLst/>
                <a:latin typeface="Lato Extended"/>
              </a:rPr>
              <a:t>Código</a:t>
            </a:r>
          </a:p>
          <a:p>
            <a:pPr algn="ctr"/>
            <a:r>
              <a:rPr lang="es-ES" b="1" i="0" dirty="0">
                <a:effectLst/>
                <a:latin typeface="Lato Extended"/>
              </a:rPr>
              <a:t>malicioso</a:t>
            </a:r>
            <a:endParaRPr 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7B6C06-BAB3-403C-B3C2-441E41D441FE}"/>
              </a:ext>
            </a:extLst>
          </p:cNvPr>
          <p:cNvSpPr txBox="1"/>
          <p:nvPr/>
        </p:nvSpPr>
        <p:spPr>
          <a:xfrm>
            <a:off x="801241" y="3371040"/>
            <a:ext cx="22857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effectLst/>
                <a:latin typeface="Lato Extended"/>
              </a:rPr>
              <a:t>Seguridad en dispositivos móviles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60865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76BF9D-ABA8-4A5D-9D85-CAF850085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873971" cy="1325563"/>
          </a:xfrm>
        </p:spPr>
        <p:txBody>
          <a:bodyPr/>
          <a:lstStyle/>
          <a:p>
            <a:r>
              <a:rPr lang="es-MX" dirty="0"/>
              <a:t>Trabajos en equipo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00E45B-52CC-49E3-A472-496393BF3BBC}"/>
              </a:ext>
            </a:extLst>
          </p:cNvPr>
          <p:cNvSpPr/>
          <p:nvPr/>
        </p:nvSpPr>
        <p:spPr>
          <a:xfrm>
            <a:off x="0" y="0"/>
            <a:ext cx="574683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tesm - CIMAV">
            <a:extLst>
              <a:ext uri="{FF2B5EF4-FFF2-40B4-BE49-F238E27FC236}">
                <a16:creationId xmlns:a16="http://schemas.microsoft.com/office/drawing/2014/main" id="{87754BBC-262C-4C3E-B15A-47AA3E539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664" y="492125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Equipo - Iconos gratis de personas">
            <a:extLst>
              <a:ext uri="{FF2B5EF4-FFF2-40B4-BE49-F238E27FC236}">
                <a16:creationId xmlns:a16="http://schemas.microsoft.com/office/drawing/2014/main" id="{12DAA08F-A41E-4A75-BE65-1CD79156B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196" y="1690688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465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tesm - CIMAV">
            <a:extLst>
              <a:ext uri="{FF2B5EF4-FFF2-40B4-BE49-F238E27FC236}">
                <a16:creationId xmlns:a16="http://schemas.microsoft.com/office/drawing/2014/main" id="{05E16BB7-B51A-441D-93A9-30D36D73E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664" y="492125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5FD1611-5F6B-4B78-BD25-D07499F37216}"/>
              </a:ext>
            </a:extLst>
          </p:cNvPr>
          <p:cNvSpPr/>
          <p:nvPr/>
        </p:nvSpPr>
        <p:spPr>
          <a:xfrm>
            <a:off x="-1" y="0"/>
            <a:ext cx="9339309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016120-7357-4426-9715-C3F3FC6A8C11}"/>
              </a:ext>
            </a:extLst>
          </p:cNvPr>
          <p:cNvSpPr txBox="1"/>
          <p:nvPr/>
        </p:nvSpPr>
        <p:spPr>
          <a:xfrm>
            <a:off x="521700" y="2903452"/>
            <a:ext cx="44891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sz="2800" dirty="0">
              <a:solidFill>
                <a:schemeClr val="bg1"/>
              </a:solidFill>
            </a:endParaRPr>
          </a:p>
          <a:p>
            <a:pPr algn="l"/>
            <a:r>
              <a:rPr lang="es-MX" sz="2800" b="0" i="0" dirty="0">
                <a:solidFill>
                  <a:schemeClr val="bg1"/>
                </a:solidFill>
                <a:effectLst/>
                <a:latin typeface="Lato Extended"/>
              </a:rPr>
              <a:t>Actividad 4.3</a:t>
            </a:r>
          </a:p>
          <a:p>
            <a:pPr algn="l"/>
            <a:r>
              <a:rPr lang="es-MX" sz="2800" b="0" i="0" dirty="0">
                <a:solidFill>
                  <a:schemeClr val="bg1"/>
                </a:solidFill>
                <a:effectLst/>
                <a:latin typeface="Lato Extended"/>
              </a:rPr>
              <a:t>Laboratorio </a:t>
            </a:r>
            <a:r>
              <a:rPr lang="es-MX" sz="2800" b="0" i="0" dirty="0" err="1">
                <a:solidFill>
                  <a:schemeClr val="bg1"/>
                </a:solidFill>
                <a:effectLst/>
                <a:latin typeface="Lato Extended"/>
              </a:rPr>
              <a:t>Attack</a:t>
            </a:r>
            <a:r>
              <a:rPr lang="es-MX" sz="2800" b="0" i="0" dirty="0">
                <a:solidFill>
                  <a:schemeClr val="bg1"/>
                </a:solidFill>
                <a:effectLst/>
                <a:latin typeface="Lato Extended"/>
              </a:rPr>
              <a:t> Defense</a:t>
            </a:r>
            <a:endParaRPr lang="es-MX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704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A6B294-9BDA-4F26-9CE3-6502F7C5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</a:t>
            </a:r>
            <a:r>
              <a:rPr lang="es-MX" dirty="0" err="1"/>
              <a:t>Pentest</a:t>
            </a:r>
            <a:r>
              <a:rPr lang="es-MX" dirty="0"/>
              <a:t>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0233DD-1E23-4563-87BD-6F381E9BF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81691" cy="4193435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Ayudan a los profesionales de la seguridad a </a:t>
            </a:r>
            <a:r>
              <a:rPr lang="es-ES" b="1" dirty="0">
                <a:solidFill>
                  <a:srgbClr val="002060"/>
                </a:solidFill>
              </a:rPr>
              <a:t>evaluar la eficacia</a:t>
            </a:r>
            <a:r>
              <a:rPr lang="es-ES" dirty="0"/>
              <a:t> de las medidas de seguridad de la información dentro de sus organizaciones.</a:t>
            </a:r>
          </a:p>
          <a:p>
            <a:r>
              <a:rPr lang="es-ES" dirty="0"/>
              <a:t>La prueba de penetración intenta perforar la armadura de las defensas cibernéticas de una organización, verificando las vulnerabilidades explotables en las redes, las aplicaciones web y la seguridad del usuario.</a:t>
            </a:r>
          </a:p>
          <a:p>
            <a:r>
              <a:rPr lang="es-ES" dirty="0"/>
              <a:t>El objetivo es encontrar debilidades en los sistemas antes de que lo hagan los atacantes.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8465FD-104C-4784-B65A-8D972E9F1188}"/>
              </a:ext>
            </a:extLst>
          </p:cNvPr>
          <p:cNvSpPr/>
          <p:nvPr/>
        </p:nvSpPr>
        <p:spPr>
          <a:xfrm>
            <a:off x="0" y="0"/>
            <a:ext cx="574683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8" name="Picture 8" descr="Ethical Hacking - Yaakov's Group | Ciberseguridad">
            <a:extLst>
              <a:ext uri="{FF2B5EF4-FFF2-40B4-BE49-F238E27FC236}">
                <a16:creationId xmlns:a16="http://schemas.microsoft.com/office/drawing/2014/main" id="{80C9095D-D5EC-4521-8CA2-ED1D8AC71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054" y="1825625"/>
            <a:ext cx="3083726" cy="308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358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76BF9D-ABA8-4A5D-9D85-CAF850085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873971" cy="1325563"/>
          </a:xfrm>
        </p:spPr>
        <p:txBody>
          <a:bodyPr/>
          <a:lstStyle/>
          <a:p>
            <a:r>
              <a:rPr lang="es-MX" dirty="0"/>
              <a:t>Trabajos en equipo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00E45B-52CC-49E3-A472-496393BF3BBC}"/>
              </a:ext>
            </a:extLst>
          </p:cNvPr>
          <p:cNvSpPr/>
          <p:nvPr/>
        </p:nvSpPr>
        <p:spPr>
          <a:xfrm>
            <a:off x="0" y="0"/>
            <a:ext cx="574683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tesm - CIMAV">
            <a:extLst>
              <a:ext uri="{FF2B5EF4-FFF2-40B4-BE49-F238E27FC236}">
                <a16:creationId xmlns:a16="http://schemas.microsoft.com/office/drawing/2014/main" id="{87754BBC-262C-4C3E-B15A-47AA3E539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664" y="492125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Equipo - Iconos gratis de personas">
            <a:extLst>
              <a:ext uri="{FF2B5EF4-FFF2-40B4-BE49-F238E27FC236}">
                <a16:creationId xmlns:a16="http://schemas.microsoft.com/office/drawing/2014/main" id="{12DAA08F-A41E-4A75-BE65-1CD79156B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196" y="1690688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024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0AE82-AB12-4B89-A694-8D7075AD2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DevSecOps</a:t>
            </a:r>
            <a:endParaRPr lang="en-US" dirty="0"/>
          </a:p>
        </p:txBody>
      </p:sp>
      <p:pic>
        <p:nvPicPr>
          <p:cNvPr id="5124" name="Picture 4" descr="What is DevSecOps? | Dynatrace news">
            <a:extLst>
              <a:ext uri="{FF2B5EF4-FFF2-40B4-BE49-F238E27FC236}">
                <a16:creationId xmlns:a16="http://schemas.microsoft.com/office/drawing/2014/main" id="{7AD26CA1-AE15-4B7B-93D3-4DFC6CBB2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591" y="1483567"/>
            <a:ext cx="7174817" cy="406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tesm - CIMAV">
            <a:extLst>
              <a:ext uri="{FF2B5EF4-FFF2-40B4-BE49-F238E27FC236}">
                <a16:creationId xmlns:a16="http://schemas.microsoft.com/office/drawing/2014/main" id="{C4B0B88B-35A0-4039-83C5-4F432EA52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664" y="492125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DC445E6-D654-485F-B205-5667AD6BDC2C}"/>
              </a:ext>
            </a:extLst>
          </p:cNvPr>
          <p:cNvSpPr/>
          <p:nvPr/>
        </p:nvSpPr>
        <p:spPr>
          <a:xfrm>
            <a:off x="0" y="0"/>
            <a:ext cx="574683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1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4F15-3AA7-4F2E-813A-E54322C90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DevSecOps</a:t>
            </a:r>
            <a:endParaRPr lang="en-US" dirty="0"/>
          </a:p>
        </p:txBody>
      </p:sp>
      <p:pic>
        <p:nvPicPr>
          <p:cNvPr id="2052" name="Picture 4" descr="itesm - CIMAV">
            <a:extLst>
              <a:ext uri="{FF2B5EF4-FFF2-40B4-BE49-F238E27FC236}">
                <a16:creationId xmlns:a16="http://schemas.microsoft.com/office/drawing/2014/main" id="{91EB173C-809A-4B6B-BFB3-F7FE10782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664" y="492125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836EF-1E2C-4E3D-BB5E-2E6C1BAFE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528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 err="1"/>
              <a:t>DevSecOps</a:t>
            </a:r>
            <a:r>
              <a:rPr lang="es-ES" dirty="0"/>
              <a:t> integra la seguridad como una prioridad </a:t>
            </a:r>
            <a:r>
              <a:rPr lang="es-ES" dirty="0">
                <a:solidFill>
                  <a:srgbClr val="002060"/>
                </a:solidFill>
              </a:rPr>
              <a:t>dentro de DevOps</a:t>
            </a:r>
            <a:r>
              <a:rPr lang="es-ES" dirty="0"/>
              <a:t>, colocándola en el centro del desarrollo de aplicaciones.</a:t>
            </a:r>
          </a:p>
          <a:p>
            <a:r>
              <a:rPr lang="es-ES" dirty="0"/>
              <a:t>Construye una </a:t>
            </a:r>
            <a:r>
              <a:rPr lang="es-ES" dirty="0">
                <a:solidFill>
                  <a:srgbClr val="002060"/>
                </a:solidFill>
              </a:rPr>
              <a:t>cultura de seguridad </a:t>
            </a:r>
            <a:r>
              <a:rPr lang="es-ES" dirty="0"/>
              <a:t>primero entre todos en el desarrollo de software. </a:t>
            </a:r>
          </a:p>
          <a:p>
            <a:r>
              <a:rPr lang="es-ES" dirty="0"/>
              <a:t>En el modelo </a:t>
            </a:r>
            <a:r>
              <a:rPr lang="es-ES" dirty="0" err="1"/>
              <a:t>DevSecOps</a:t>
            </a:r>
            <a:r>
              <a:rPr lang="es-ES" dirty="0"/>
              <a:t>, </a:t>
            </a:r>
            <a:r>
              <a:rPr lang="es-ES" dirty="0">
                <a:solidFill>
                  <a:srgbClr val="002060"/>
                </a:solidFill>
              </a:rPr>
              <a:t>la seguridad es tarea de todos</a:t>
            </a:r>
            <a:r>
              <a:rPr lang="es-ES" dirty="0"/>
              <a:t>. Este es un primer paso para reducir la fricción entre los desarrolladores y los ingenieros de seguridad.</a:t>
            </a:r>
          </a:p>
        </p:txBody>
      </p:sp>
      <p:pic>
        <p:nvPicPr>
          <p:cNvPr id="7" name="Picture 4" descr="What is DevSecOps? | Dynatrace news">
            <a:extLst>
              <a:ext uri="{FF2B5EF4-FFF2-40B4-BE49-F238E27FC236}">
                <a16:creationId xmlns:a16="http://schemas.microsoft.com/office/drawing/2014/main" id="{E25D36BC-EA66-4270-ABD2-45D0FEC39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176" y="2239979"/>
            <a:ext cx="4194050" cy="2378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7C411D-CDED-4B90-92B8-EAA4C7681441}"/>
              </a:ext>
            </a:extLst>
          </p:cNvPr>
          <p:cNvSpPr/>
          <p:nvPr/>
        </p:nvSpPr>
        <p:spPr>
          <a:xfrm>
            <a:off x="0" y="0"/>
            <a:ext cx="574683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6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tesm - CIMAV">
            <a:extLst>
              <a:ext uri="{FF2B5EF4-FFF2-40B4-BE49-F238E27FC236}">
                <a16:creationId xmlns:a16="http://schemas.microsoft.com/office/drawing/2014/main" id="{05E16BB7-B51A-441D-93A9-30D36D73E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664" y="492125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5FD1611-5F6B-4B78-BD25-D07499F37216}"/>
              </a:ext>
            </a:extLst>
          </p:cNvPr>
          <p:cNvSpPr/>
          <p:nvPr/>
        </p:nvSpPr>
        <p:spPr>
          <a:xfrm>
            <a:off x="-1" y="0"/>
            <a:ext cx="9339309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016120-7357-4426-9715-C3F3FC6A8C11}"/>
              </a:ext>
            </a:extLst>
          </p:cNvPr>
          <p:cNvSpPr txBox="1"/>
          <p:nvPr/>
        </p:nvSpPr>
        <p:spPr>
          <a:xfrm>
            <a:off x="521700" y="2903452"/>
            <a:ext cx="764234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sz="2800">
              <a:solidFill>
                <a:schemeClr val="bg1"/>
              </a:solidFill>
            </a:endParaRPr>
          </a:p>
          <a:p>
            <a:pPr algn="l"/>
            <a:r>
              <a:rPr lang="es-MX" sz="2800" b="0" i="0">
                <a:solidFill>
                  <a:schemeClr val="bg1"/>
                </a:solidFill>
                <a:effectLst/>
                <a:latin typeface="Lato Extended"/>
              </a:rPr>
              <a:t>Actividad 4.1</a:t>
            </a:r>
          </a:p>
          <a:p>
            <a:pPr algn="l"/>
            <a:r>
              <a:rPr lang="es-MX" sz="2800" b="0" i="0">
                <a:solidFill>
                  <a:schemeClr val="bg1"/>
                </a:solidFill>
                <a:effectLst/>
                <a:latin typeface="Lato Extended"/>
              </a:rPr>
              <a:t>Center for Internet Security (Puntos de Control)</a:t>
            </a:r>
          </a:p>
          <a:p>
            <a:br>
              <a:rPr lang="es-MX" sz="2800" b="0" i="0">
                <a:solidFill>
                  <a:schemeClr val="bg1"/>
                </a:solidFill>
                <a:effectLst/>
                <a:latin typeface="Lato Extended"/>
              </a:rPr>
            </a:br>
            <a:endParaRPr lang="es-MX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19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A6B294-9BDA-4F26-9CE3-6502F7C5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¿Quién es CIS?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0233DD-1E23-4563-87BD-6F381E9BF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81691" cy="4193435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Es una organización sin fines de lucro impulsada por la comunidad, responsable de CIS </a:t>
            </a:r>
            <a:r>
              <a:rPr lang="es-ES" dirty="0" err="1"/>
              <a:t>Controls</a:t>
            </a:r>
            <a:r>
              <a:rPr lang="es-ES" dirty="0"/>
              <a:t>® y CIS </a:t>
            </a:r>
            <a:r>
              <a:rPr lang="es-ES" dirty="0" err="1"/>
              <a:t>Benchmarks</a:t>
            </a:r>
            <a:r>
              <a:rPr lang="es-ES" dirty="0"/>
              <a:t>™, las mejores prácticas reconocidas a nivel mundial para proteger los sistemas y datos de TI.</a:t>
            </a:r>
          </a:p>
          <a:p>
            <a:r>
              <a:rPr lang="es-ES" dirty="0"/>
              <a:t>Liderean una comunidad global de profesionales de TI para evolucionar continuamente estos estándares y proporcionar productos y servicios para proteger de manera proactiva contra las amenazas emergentes. </a:t>
            </a:r>
          </a:p>
          <a:p>
            <a:r>
              <a:rPr lang="es-ES" dirty="0"/>
              <a:t>Nuestras CIS </a:t>
            </a:r>
            <a:r>
              <a:rPr lang="es-ES" dirty="0" err="1"/>
              <a:t>Hardened</a:t>
            </a:r>
            <a:r>
              <a:rPr lang="es-ES" dirty="0"/>
              <a:t> </a:t>
            </a:r>
            <a:r>
              <a:rPr lang="es-ES" dirty="0" err="1"/>
              <a:t>Images</a:t>
            </a:r>
            <a:r>
              <a:rPr lang="es-ES" dirty="0"/>
              <a:t>® brindan entornos informáticos seguros, bajo demanda y escalables en la nube.</a:t>
            </a:r>
            <a:endParaRPr lang="en-US" dirty="0"/>
          </a:p>
        </p:txBody>
      </p:sp>
      <p:pic>
        <p:nvPicPr>
          <p:cNvPr id="1026" name="Picture 2">
            <a:hlinkClick r:id="rId3"/>
            <a:extLst>
              <a:ext uri="{FF2B5EF4-FFF2-40B4-BE49-F238E27FC236}">
                <a16:creationId xmlns:a16="http://schemas.microsoft.com/office/drawing/2014/main" id="{24053DA8-F27E-4F3D-B76E-206023E36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220" y="2343774"/>
            <a:ext cx="3858580" cy="217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8465FD-104C-4784-B65A-8D972E9F1188}"/>
              </a:ext>
            </a:extLst>
          </p:cNvPr>
          <p:cNvSpPr/>
          <p:nvPr/>
        </p:nvSpPr>
        <p:spPr>
          <a:xfrm>
            <a:off x="0" y="0"/>
            <a:ext cx="574683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18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A6B294-9BDA-4F26-9CE3-6502F7C57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CIS </a:t>
            </a:r>
            <a:r>
              <a:rPr lang="es-MX" dirty="0" err="1"/>
              <a:t>Controls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0233DD-1E23-4563-87BD-6F381E9BF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83027" cy="4912526"/>
          </a:xfrm>
        </p:spPr>
        <p:txBody>
          <a:bodyPr>
            <a:normAutofit lnSpcReduction="10000"/>
          </a:bodyPr>
          <a:lstStyle/>
          <a:p>
            <a:r>
              <a:rPr lang="es-ES" dirty="0"/>
              <a:t>Los CIS </a:t>
            </a:r>
            <a:r>
              <a:rPr lang="es-ES" dirty="0" err="1"/>
              <a:t>Controls</a:t>
            </a:r>
            <a:r>
              <a:rPr lang="es-ES" dirty="0"/>
              <a:t>™ son un conjunto </a:t>
            </a:r>
            <a:r>
              <a:rPr lang="es-ES" b="1" dirty="0">
                <a:solidFill>
                  <a:srgbClr val="002060"/>
                </a:solidFill>
              </a:rPr>
              <a:t>priorizado</a:t>
            </a:r>
            <a:r>
              <a:rPr lang="es-ES" dirty="0"/>
              <a:t> de acciones que colectivamente forman un conjunto de </a:t>
            </a:r>
            <a:r>
              <a:rPr lang="es-ES" b="1" dirty="0">
                <a:solidFill>
                  <a:srgbClr val="002060"/>
                </a:solidFill>
              </a:rPr>
              <a:t>mejores prácticas </a:t>
            </a:r>
            <a:r>
              <a:rPr lang="es-ES" dirty="0"/>
              <a:t>de defensa en profundidad que mitigan los ataques más comunes contra sistemas y redes.</a:t>
            </a:r>
          </a:p>
          <a:p>
            <a:endParaRPr lang="es-ES" dirty="0"/>
          </a:p>
          <a:p>
            <a:r>
              <a:rPr lang="es-ES" dirty="0"/>
              <a:t>Los controles CIS son desarrollados por una comunidad de expertos en TI que aplican su experiencia de primera mano como </a:t>
            </a:r>
            <a:r>
              <a:rPr lang="es-ES" b="1" i="1" dirty="0">
                <a:solidFill>
                  <a:srgbClr val="002060"/>
                </a:solidFill>
              </a:rPr>
              <a:t>ciber defensores</a:t>
            </a:r>
            <a:r>
              <a:rPr lang="es-ES" dirty="0"/>
              <a:t> para crear estas mejores prácticas de seguridad aceptadas a nivel mundial.</a:t>
            </a:r>
            <a:endParaRPr lang="en-US" dirty="0"/>
          </a:p>
        </p:txBody>
      </p:sp>
      <p:pic>
        <p:nvPicPr>
          <p:cNvPr id="6" name="Picture 4" descr="itesm - CIMAV">
            <a:extLst>
              <a:ext uri="{FF2B5EF4-FFF2-40B4-BE49-F238E27FC236}">
                <a16:creationId xmlns:a16="http://schemas.microsoft.com/office/drawing/2014/main" id="{FF849778-CFB6-4E99-A245-D5B248B33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664" y="492125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2A6160E-A5F6-438E-B465-9D880DC6964A}"/>
              </a:ext>
            </a:extLst>
          </p:cNvPr>
          <p:cNvSpPr/>
          <p:nvPr/>
        </p:nvSpPr>
        <p:spPr>
          <a:xfrm>
            <a:off x="0" y="0"/>
            <a:ext cx="574683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 descr="List icon Flat - Icon Shop - Download free icons for commercial use">
            <a:extLst>
              <a:ext uri="{FF2B5EF4-FFF2-40B4-BE49-F238E27FC236}">
                <a16:creationId xmlns:a16="http://schemas.microsoft.com/office/drawing/2014/main" id="{31D2C4FC-BD71-4BD5-8E1D-39EC6CAE4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545" y="2561624"/>
            <a:ext cx="2489771" cy="248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228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76BF9D-ABA8-4A5D-9D85-CAF850085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873971" cy="1325563"/>
          </a:xfrm>
        </p:spPr>
        <p:txBody>
          <a:bodyPr/>
          <a:lstStyle/>
          <a:p>
            <a:r>
              <a:rPr lang="es-MX" dirty="0"/>
              <a:t>Los Controles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D22806-E2E4-4459-9C20-D694F8FA2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743" y="1385908"/>
            <a:ext cx="8584748" cy="53244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800E45B-52CC-49E3-A472-496393BF3BBC}"/>
              </a:ext>
            </a:extLst>
          </p:cNvPr>
          <p:cNvSpPr/>
          <p:nvPr/>
        </p:nvSpPr>
        <p:spPr>
          <a:xfrm>
            <a:off x="0" y="0"/>
            <a:ext cx="574683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tesm - CIMAV">
            <a:extLst>
              <a:ext uri="{FF2B5EF4-FFF2-40B4-BE49-F238E27FC236}">
                <a16:creationId xmlns:a16="http://schemas.microsoft.com/office/drawing/2014/main" id="{87754BBC-262C-4C3E-B15A-47AA3E539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664" y="492125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889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76BF9D-ABA8-4A5D-9D85-CAF850085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873971" cy="1325563"/>
          </a:xfrm>
        </p:spPr>
        <p:txBody>
          <a:bodyPr/>
          <a:lstStyle/>
          <a:p>
            <a:r>
              <a:rPr lang="es-MX" dirty="0"/>
              <a:t>Trabajos en equipo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00E45B-52CC-49E3-A472-496393BF3BBC}"/>
              </a:ext>
            </a:extLst>
          </p:cNvPr>
          <p:cNvSpPr/>
          <p:nvPr/>
        </p:nvSpPr>
        <p:spPr>
          <a:xfrm>
            <a:off x="0" y="0"/>
            <a:ext cx="574683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tesm - CIMAV">
            <a:extLst>
              <a:ext uri="{FF2B5EF4-FFF2-40B4-BE49-F238E27FC236}">
                <a16:creationId xmlns:a16="http://schemas.microsoft.com/office/drawing/2014/main" id="{87754BBC-262C-4C3E-B15A-47AA3E539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664" y="492125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Equipo - Iconos gratis de personas">
            <a:extLst>
              <a:ext uri="{FF2B5EF4-FFF2-40B4-BE49-F238E27FC236}">
                <a16:creationId xmlns:a16="http://schemas.microsoft.com/office/drawing/2014/main" id="{12DAA08F-A41E-4A75-BE65-1CD79156B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196" y="1690688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635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tesm - CIMAV">
            <a:extLst>
              <a:ext uri="{FF2B5EF4-FFF2-40B4-BE49-F238E27FC236}">
                <a16:creationId xmlns:a16="http://schemas.microsoft.com/office/drawing/2014/main" id="{05E16BB7-B51A-441D-93A9-30D36D73E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664" y="492125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5FD1611-5F6B-4B78-BD25-D07499F37216}"/>
              </a:ext>
            </a:extLst>
          </p:cNvPr>
          <p:cNvSpPr/>
          <p:nvPr/>
        </p:nvSpPr>
        <p:spPr>
          <a:xfrm>
            <a:off x="-1" y="0"/>
            <a:ext cx="9339309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016120-7357-4426-9715-C3F3FC6A8C11}"/>
              </a:ext>
            </a:extLst>
          </p:cNvPr>
          <p:cNvSpPr txBox="1"/>
          <p:nvPr/>
        </p:nvSpPr>
        <p:spPr>
          <a:xfrm>
            <a:off x="521700" y="2903452"/>
            <a:ext cx="435087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sz="2800" dirty="0">
              <a:solidFill>
                <a:schemeClr val="bg1"/>
              </a:solidFill>
            </a:endParaRPr>
          </a:p>
          <a:p>
            <a:pPr algn="l"/>
            <a:r>
              <a:rPr lang="es-MX" sz="2800" b="0" i="0" dirty="0">
                <a:solidFill>
                  <a:schemeClr val="bg1"/>
                </a:solidFill>
                <a:effectLst/>
                <a:latin typeface="Lato Extended"/>
              </a:rPr>
              <a:t>Actividad 4.2</a:t>
            </a:r>
          </a:p>
          <a:p>
            <a:pPr algn="l"/>
            <a:r>
              <a:rPr lang="es-MX" sz="2800" b="0" i="0" dirty="0">
                <a:solidFill>
                  <a:schemeClr val="bg1"/>
                </a:solidFill>
                <a:effectLst/>
                <a:latin typeface="Lato Extended"/>
              </a:rPr>
              <a:t>Seguridad en Aplicaciones</a:t>
            </a:r>
            <a:br>
              <a:rPr lang="es-MX" sz="2800" b="0" i="0" dirty="0">
                <a:solidFill>
                  <a:schemeClr val="bg1"/>
                </a:solidFill>
                <a:effectLst/>
                <a:latin typeface="Lato Extended"/>
              </a:rPr>
            </a:br>
            <a:endParaRPr lang="es-MX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782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431</Words>
  <Application>Microsoft Office PowerPoint</Application>
  <PresentationFormat>Widescreen</PresentationFormat>
  <Paragraphs>45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</vt:lpstr>
      <vt:lpstr>Calibri</vt:lpstr>
      <vt:lpstr>Calibri Light</vt:lpstr>
      <vt:lpstr>Lato Extended</vt:lpstr>
      <vt:lpstr>Office Theme</vt:lpstr>
      <vt:lpstr>Modulo 4: Seguridad en Aplicaciones</vt:lpstr>
      <vt:lpstr>DevSecOps</vt:lpstr>
      <vt:lpstr>DevSecOps</vt:lpstr>
      <vt:lpstr>PowerPoint Presentation</vt:lpstr>
      <vt:lpstr>¿Quién es CIS?</vt:lpstr>
      <vt:lpstr>CIS Controls</vt:lpstr>
      <vt:lpstr>Los Controles</vt:lpstr>
      <vt:lpstr>Trabajos en equipo</vt:lpstr>
      <vt:lpstr>PowerPoint Presentation</vt:lpstr>
      <vt:lpstr>Seguridad en Aplicaciones</vt:lpstr>
      <vt:lpstr>Trabajos en equipo</vt:lpstr>
      <vt:lpstr>PowerPoint Presentation</vt:lpstr>
      <vt:lpstr>¿Qué es Pentest?</vt:lpstr>
      <vt:lpstr>Trabajos en equipo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Labrada Gomez (olabrada)</dc:creator>
  <cp:lastModifiedBy>Oscar Labrada Gomez (olabrada)</cp:lastModifiedBy>
  <cp:revision>2</cp:revision>
  <dcterms:created xsi:type="dcterms:W3CDTF">2022-04-01T23:19:13Z</dcterms:created>
  <dcterms:modified xsi:type="dcterms:W3CDTF">2022-04-19T15:37:04Z</dcterms:modified>
</cp:coreProperties>
</file>