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3D446F-1846-440D-A145-E8A30FFF2F75}">
  <a:tblStyle styleId="{AB3D446F-1846-440D-A145-E8A30FFF2F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a774c0cc_2_5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1a774c0cc_2_54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a774c0cc_2_13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1a774c0cc_2_133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a774c0cc_2_14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1a774c0cc_2_141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1a774c0cc_2_14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91a774c0cc_2_149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a774c0cc_2_15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91a774c0cc_2_157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1a774c0cc_2_16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91a774c0cc_2_166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a774c0cc_2_17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1a774c0cc_2_174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1a774c0cc_2_18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91a774c0cc_2_182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a774c0cc_2_6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1a774c0cc_2_63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a774c0cc_2_7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1a774c0cc_2_72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a774c0cc_2_7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91a774c0cc_2_78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a774c0cc_2_8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91a774c0cc_2_88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a774c0cc_2_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91a774c0cc_2_95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a774c0cc_2_10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91a774c0cc_2_104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a774c0cc_2_1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91a774c0cc_2_112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1a774c0cc_2_12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1a774c0cc_2_127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7172" y="205067"/>
            <a:ext cx="8228763" cy="39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172" y="1203299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172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388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1277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172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388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1277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17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054" y="4685192"/>
            <a:ext cx="2898142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84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aalmi/HungarianAlgorithm/blob/master/HungarianAlgorithm.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179855" y="0"/>
            <a:ext cx="4963578" cy="5143001"/>
          </a:xfrm>
          <a:prstGeom prst="rect">
            <a:avLst/>
          </a:prstGeom>
          <a:solidFill>
            <a:srgbClr val="E75529"/>
          </a:solidFill>
          <a:ln cap="flat" cmpd="sng" w="9525">
            <a:solidFill>
              <a:srgbClr val="E755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4800302" y="588098"/>
            <a:ext cx="37236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4473751" y="1966422"/>
            <a:ext cx="3980659" cy="44148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TP1: Sokoban</a:t>
            </a:r>
            <a:endParaRPr b="0" sz="2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4506406" y="2697545"/>
            <a:ext cx="4114545" cy="183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Presentadores</a:t>
            </a:r>
            <a:r>
              <a:rPr b="0" lang="es" sz="2200" strike="noStrike">
                <a:solidFill>
                  <a:srgbClr val="E5E5E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Fernando Ezequiel Martin</a:t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Lautaro Pinilla</a:t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0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5987" y="1427958"/>
            <a:ext cx="1371467" cy="20986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5"/>
          <p:cNvGraphicFramePr/>
          <p:nvPr/>
        </p:nvGraphicFramePr>
        <p:xfrm>
          <a:off x="586812" y="12117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724175"/>
                <a:gridCol w="433325"/>
                <a:gridCol w="433325"/>
                <a:gridCol w="433325"/>
                <a:gridCol w="433325"/>
                <a:gridCol w="433325"/>
                <a:gridCol w="950250"/>
                <a:gridCol w="11243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160,6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161,6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1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5367" y="1716293"/>
            <a:ext cx="1502083" cy="1925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36"/>
          <p:cNvGraphicFramePr/>
          <p:nvPr/>
        </p:nvGraphicFramePr>
        <p:xfrm>
          <a:off x="378799" y="1459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724175"/>
                <a:gridCol w="523125"/>
                <a:gridCol w="523125"/>
                <a:gridCol w="523125"/>
                <a:gridCol w="523125"/>
                <a:gridCol w="523125"/>
                <a:gridCol w="950250"/>
                <a:gridCol w="1124300"/>
              </a:tblGrid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2730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235,6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1162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2909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3487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2995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2874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22914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82,2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131,4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2806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3363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3152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22796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1842,4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1625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273,8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1133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2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0362" y="1715400"/>
            <a:ext cx="1436775" cy="1868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7"/>
          <p:cNvGraphicFramePr/>
          <p:nvPr/>
        </p:nvGraphicFramePr>
        <p:xfrm>
          <a:off x="267445" y="1451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724175"/>
                <a:gridCol w="523125"/>
                <a:gridCol w="523125"/>
                <a:gridCol w="523125"/>
                <a:gridCol w="523125"/>
                <a:gridCol w="523125"/>
                <a:gridCol w="950250"/>
                <a:gridCol w="1124300"/>
              </a:tblGrid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71,2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74,2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2929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2700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26206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1690,4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185,8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3601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25955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1866,8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303,4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3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2989903" y="1731967"/>
            <a:ext cx="2234916" cy="1925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4">
            <a:alphaModFix/>
          </a:blip>
          <a:srcRect b="0" l="0" r="0" t="2907"/>
          <a:stretch/>
        </p:blipFill>
        <p:spPr>
          <a:xfrm>
            <a:off x="7685055" y="1371467"/>
            <a:ext cx="1197137" cy="2158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8"/>
          <p:cNvGraphicFramePr/>
          <p:nvPr/>
        </p:nvGraphicFramePr>
        <p:xfrm>
          <a:off x="183195" y="1444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724175"/>
                <a:gridCol w="785650"/>
                <a:gridCol w="612925"/>
                <a:gridCol w="612925"/>
                <a:gridCol w="612925"/>
                <a:gridCol w="612925"/>
                <a:gridCol w="950250"/>
                <a:gridCol w="1124300"/>
              </a:tblGrid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6606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5272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6685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6646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23624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3760,2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24414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23654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25678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24458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24171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119854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14852,6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185,2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10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161,6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172,4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183,8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2293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2460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15229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1392,6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12226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11198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10362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9924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34895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6435,2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1547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1477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6570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857,6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4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8816" y="1436775"/>
            <a:ext cx="1865195" cy="24487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39"/>
          <p:cNvGraphicFramePr/>
          <p:nvPr/>
        </p:nvGraphicFramePr>
        <p:xfrm>
          <a:off x="229239" y="1234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724175"/>
                <a:gridCol w="612925"/>
                <a:gridCol w="612925"/>
                <a:gridCol w="612925"/>
                <a:gridCol w="612925"/>
                <a:gridCol w="612925"/>
                <a:gridCol w="854900"/>
                <a:gridCol w="806250"/>
              </a:tblGrid>
              <a:tr h="46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9478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9435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9703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9787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9929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36289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226,8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1826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1686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1602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14303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1040,4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19367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19544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19331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19138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18666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65130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11472,8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928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2277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492,6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2653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267,2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12931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14789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14203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13875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14469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65993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8320,6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1040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1043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1046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1142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1029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4242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1189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1137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14279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663,6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2479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2457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2472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29821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1481,4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458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249,4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Nivel 5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4746" y="1413917"/>
            <a:ext cx="1650005" cy="20474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40"/>
          <p:cNvGraphicFramePr/>
          <p:nvPr/>
        </p:nvGraphicFramePr>
        <p:xfrm>
          <a:off x="178531" y="13307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{AB3D446F-1846-440D-A145-E8A30FFF2F75}</a:tableStyleId>
              </a:tblPr>
              <a:tblGrid>
                <a:gridCol w="1524200"/>
                <a:gridCol w="691800"/>
                <a:gridCol w="915900"/>
                <a:gridCol w="704975"/>
                <a:gridCol w="714550"/>
                <a:gridCol w="598925"/>
                <a:gridCol w="922750"/>
                <a:gridCol w="858650"/>
              </a:tblGrid>
              <a:tr h="35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Nodos Exp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Tiempo Prom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2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1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IDDFS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1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13997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13441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13709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13227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13344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83145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8210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1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GGS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73214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72087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73169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72821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72459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156253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43768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1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12009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12022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11203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10974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12105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78483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7063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174261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176766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184604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179856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187963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249507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109365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SimpleMin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PlayerBoxGoal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IDA* / MinMatching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 5 min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/>
          <p:nvPr/>
        </p:nvSpPr>
        <p:spPr>
          <a:xfrm>
            <a:off x="4179855" y="0"/>
            <a:ext cx="4963578" cy="5143001"/>
          </a:xfrm>
          <a:prstGeom prst="rect">
            <a:avLst/>
          </a:prstGeom>
          <a:solidFill>
            <a:srgbClr val="9CB635"/>
          </a:solidFill>
          <a:ln cap="flat" cmpd="sng" w="9525">
            <a:solidFill>
              <a:srgbClr val="9CB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4951188" y="1322900"/>
            <a:ext cx="34209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sz="4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</a:rPr>
              <a:t>y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</a:rPr>
              <a:t>Preguntas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E75529"/>
          </a:solidFill>
          <a:ln cap="flat" cmpd="sng" w="9525">
            <a:solidFill>
              <a:srgbClr val="E755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18890" y="310866"/>
            <a:ext cx="6383423" cy="5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518902" y="2416405"/>
            <a:ext cx="2026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518902" y="1763325"/>
            <a:ext cx="2024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Heurísticas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518900" y="3069475"/>
            <a:ext cx="2877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y Preguntas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4179855" y="0"/>
            <a:ext cx="4963578" cy="5143001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4800302" y="588098"/>
            <a:ext cx="37236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Heurísticas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518890" y="310866"/>
            <a:ext cx="6383423" cy="5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Heurísticas utilizadas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18903" y="1893925"/>
            <a:ext cx="4791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SimpleMinDistance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518903" y="2547004"/>
            <a:ext cx="4618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“Personaje-Caja-Objetivo”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518903" y="3200082"/>
            <a:ext cx="2625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“MinMatching”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519318" y="3853161"/>
            <a:ext cx="3923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“Expansión de nodos”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518890" y="310866"/>
            <a:ext cx="6383423" cy="6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“SimpleMinDistance”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358553" y="1567391"/>
            <a:ext cx="7478675" cy="195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 Heurística devuelve la suma entre las distancias m</a:t>
            </a:r>
            <a:r>
              <a:rPr i="1" lang="es" sz="2400">
                <a:solidFill>
                  <a:srgbClr val="FFFFFF"/>
                </a:solidFill>
              </a:rPr>
              <a:t>í</a:t>
            </a: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nimas entre cada caja con su objetivo, esta distancia es del tipo Manhattan.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653102" y="1763315"/>
            <a:ext cx="7851596" cy="587772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518890" y="310866"/>
            <a:ext cx="6383423" cy="5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“Personaje-Caja-Objetivo”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783725" y="1848550"/>
            <a:ext cx="861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f(x) = Min(Manh(personaje, caja)) + Min(Manh(caja, objetivo))</a:t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57172" y="3134782"/>
            <a:ext cx="6825573" cy="1086071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distancia entre el jugador y la caja más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cercana a él, más, la distancia del objetivo más cercano a esa caja”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518890" y="310866"/>
            <a:ext cx="6383423" cy="5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“MinMatching”</a:t>
            </a:r>
            <a:r>
              <a:rPr lang="es" sz="3600">
                <a:solidFill>
                  <a:srgbClr val="FFFFFF"/>
                </a:solidFill>
              </a:rPr>
              <a:t>*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391861" y="1599392"/>
            <a:ext cx="5486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“¿A qué objetivo debería ir cada caja?”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08572" y="4080925"/>
            <a:ext cx="6956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*Además, se suma la distancia entre el jugador y la posición en la que </a:t>
            </a:r>
            <a:r>
              <a:rPr lang="es" sz="2000">
                <a:solidFill>
                  <a:srgbClr val="FFFFFF"/>
                </a:solidFill>
              </a:rPr>
              <a:t>empujará</a:t>
            </a:r>
            <a:r>
              <a:rPr lang="es" sz="2000">
                <a:solidFill>
                  <a:srgbClr val="FFFFFF"/>
                </a:solidFill>
              </a:rPr>
              <a:t> a esa caja</a:t>
            </a:r>
            <a:endParaRPr b="0" sz="2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91861" y="2198011"/>
            <a:ext cx="86211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Modela el problema como un grafo y luego trata de resolver el problema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“Minimum cost perfect matching on a complete bipartite graph”</a:t>
            </a:r>
            <a:r>
              <a:rPr b="0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0" y="0"/>
            <a:ext cx="9143433" cy="1110235"/>
          </a:xfrm>
          <a:prstGeom prst="rect">
            <a:avLst/>
          </a:prstGeom>
          <a:solidFill>
            <a:srgbClr val="40ACC2"/>
          </a:solidFill>
          <a:ln cap="flat" cmpd="sng" w="9525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518890" y="310866"/>
            <a:ext cx="6383423" cy="59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“MinMatching”*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/>
        </p:nvSpPr>
        <p:spPr>
          <a:xfrm>
            <a:off x="391861" y="1599392"/>
            <a:ext cx="5486060" cy="49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“¿A qué objetivo debería ir cada caja?”</a:t>
            </a:r>
            <a:endParaRPr b="0" sz="2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61" y="2458518"/>
            <a:ext cx="2285778" cy="185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0822" y="2351086"/>
            <a:ext cx="2499009" cy="235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5093" y="2285778"/>
            <a:ext cx="2220470" cy="159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/>
          <p:nvPr/>
        </p:nvSpPr>
        <p:spPr>
          <a:xfrm>
            <a:off x="7641298" y="3167436"/>
            <a:ext cx="326878" cy="327"/>
          </a:xfrm>
          <a:custGeom>
            <a:rect b="b" l="l" r="r" t="t"/>
            <a:pathLst>
              <a:path extrusionOk="0" h="1" w="1001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cap="flat" cmpd="sng" w="38150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3"/>
          <p:cNvSpPr/>
          <p:nvPr/>
        </p:nvSpPr>
        <p:spPr>
          <a:xfrm>
            <a:off x="7249436" y="3396013"/>
            <a:ext cx="326878" cy="327"/>
          </a:xfrm>
          <a:custGeom>
            <a:rect b="b" l="l" r="r" t="t"/>
            <a:pathLst>
              <a:path extrusionOk="0" h="1" w="1001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cap="flat" cmpd="sng" w="38150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3"/>
          <p:cNvSpPr/>
          <p:nvPr/>
        </p:nvSpPr>
        <p:spPr>
          <a:xfrm>
            <a:off x="8033159" y="3657245"/>
            <a:ext cx="326878" cy="327"/>
          </a:xfrm>
          <a:custGeom>
            <a:rect b="b" l="l" r="r" t="t"/>
            <a:pathLst>
              <a:path extrusionOk="0" h="1" w="1001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cap="flat" cmpd="sng" w="38150">
            <a:solidFill>
              <a:srgbClr val="40ACC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3"/>
          <p:cNvSpPr/>
          <p:nvPr/>
        </p:nvSpPr>
        <p:spPr>
          <a:xfrm>
            <a:off x="7902539" y="2155162"/>
            <a:ext cx="849360" cy="784022"/>
          </a:xfrm>
          <a:custGeom>
            <a:rect b="b" l="l" r="r" t="t"/>
            <a:pathLst>
              <a:path extrusionOk="0" h="2401" w="2601">
                <a:moveTo>
                  <a:pt x="2600" y="0"/>
                </a:moveTo>
                <a:lnTo>
                  <a:pt x="0" y="2400"/>
                </a:lnTo>
              </a:path>
            </a:pathLst>
          </a:custGeom>
          <a:noFill/>
          <a:ln cap="flat" cmpd="sng" w="38150">
            <a:solidFill>
              <a:srgbClr val="E7552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4" name="Google Shape;184;p33"/>
          <p:cNvSpPr txBox="1"/>
          <p:nvPr/>
        </p:nvSpPr>
        <p:spPr>
          <a:xfrm>
            <a:off x="261241" y="4571557"/>
            <a:ext cx="2439664" cy="31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600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s" sz="1600" u="sng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Link al método Húngaro</a:t>
            </a:r>
            <a:endParaRPr b="0" sz="1600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3D4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4179855" y="0"/>
            <a:ext cx="4963578" cy="5143001"/>
          </a:xfrm>
          <a:prstGeom prst="rect">
            <a:avLst/>
          </a:prstGeom>
          <a:solidFill>
            <a:srgbClr val="F5AA0A"/>
          </a:solidFill>
          <a:ln cap="flat" cmpd="sng" w="9525">
            <a:solidFill>
              <a:srgbClr val="F5A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4800302" y="588098"/>
            <a:ext cx="37236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350" y="4309998"/>
            <a:ext cx="1632756" cy="8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