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563654-45C3-4D98-A105-96CC91682EA8}">
  <a:tblStyle styleId="{A7563654-45C3-4D98-A105-96CC91682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57a4b37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57a4b37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767b81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767b81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57a4b37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57a4b37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57a4b37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57a4b37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7a4b37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57a4b37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7a4b37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7a4b37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5767b81d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5767b81d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767b81d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767b81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767b81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767b81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767b81d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767b81d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767b81d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5767b81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5767b81d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5767b81d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57a4b3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57a4b3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7a4b37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7a4b37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7a4b37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7a4b3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57a4b37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57a4b37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60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SIA TP2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“Algoritmos Genéticos”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0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Presentadores: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Pinilla, Lautaro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Martín, Fernando Ezequiel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1891353" y="166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Infiltrador</a:t>
            </a:r>
            <a:endParaRPr sz="4700"/>
          </a:p>
        </p:txBody>
      </p:sp>
      <p:sp>
        <p:nvSpPr>
          <p:cNvPr id="189" name="Google Shape;189;p22"/>
          <p:cNvSpPr txBox="1"/>
          <p:nvPr>
            <p:ph type="ctrTitle"/>
          </p:nvPr>
        </p:nvSpPr>
        <p:spPr>
          <a:xfrm>
            <a:off x="295100" y="1565025"/>
            <a:ext cx="5486100" cy="30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Población: 1000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K: 250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Selección: Elite * 0.1 + Torneos Determinísticos(M = 50) 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Reemplazo: Elite * 0.1 + Boltzman(T0=110, Tc=10)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Cruza: Cruza a dos puntos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Mutación: Mutación de gen, P = 0.6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Criterio de corte: Solución aceptable = 39.5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Método de implementación: FillParent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22"/>
          <p:cNvSpPr txBox="1"/>
          <p:nvPr>
            <p:ph type="ctrTitle"/>
          </p:nvPr>
        </p:nvSpPr>
        <p:spPr>
          <a:xfrm>
            <a:off x="414800" y="1046550"/>
            <a:ext cx="2191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Parámetros</a:t>
            </a:r>
            <a:endParaRPr sz="28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00" y="1455825"/>
            <a:ext cx="3591075" cy="34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1891353" y="16459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Mejores resultados obtenidos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ctrTitle"/>
          </p:nvPr>
        </p:nvSpPr>
        <p:spPr>
          <a:xfrm>
            <a:off x="2717100" y="495250"/>
            <a:ext cx="3709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Guerrero</a:t>
            </a:r>
            <a:endParaRPr sz="4700"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3680625" y="18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{A7563654-45C3-4D98-A105-96CC91682EA8}</a:tableStyleId>
              </a:tblPr>
              <a:tblGrid>
                <a:gridCol w="2371750"/>
                <a:gridCol w="2371750"/>
              </a:tblGrid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Altura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armas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167031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botas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801166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casco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158267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guantes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382596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pechera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849816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>
            <p:ph type="ctrTitle"/>
          </p:nvPr>
        </p:nvSpPr>
        <p:spPr>
          <a:xfrm>
            <a:off x="490780" y="2635600"/>
            <a:ext cx="27534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Mejor Performance: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63.8024</a:t>
            </a:r>
            <a:endParaRPr sz="22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50" y="538850"/>
            <a:ext cx="1409725" cy="20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2717100" y="495250"/>
            <a:ext cx="3709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Arquero</a:t>
            </a:r>
            <a:endParaRPr sz="4700"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3680625" y="18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{A7563654-45C3-4D98-A105-96CC91682EA8}</a:tableStyleId>
              </a:tblPr>
              <a:tblGrid>
                <a:gridCol w="2371750"/>
                <a:gridCol w="2371750"/>
              </a:tblGrid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Altura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191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armas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261266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botas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601507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casco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359096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guantes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407508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pechera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86387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5"/>
          <p:cNvSpPr txBox="1"/>
          <p:nvPr>
            <p:ph type="ctrTitle"/>
          </p:nvPr>
        </p:nvSpPr>
        <p:spPr>
          <a:xfrm>
            <a:off x="490780" y="2635600"/>
            <a:ext cx="27534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Mejor Performance: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45.5858</a:t>
            </a:r>
            <a:endParaRPr sz="22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571500"/>
            <a:ext cx="22764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2717100" y="495250"/>
            <a:ext cx="3709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Defensor</a:t>
            </a:r>
            <a:endParaRPr sz="4700"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3680625" y="18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{A7563654-45C3-4D98-A105-96CC91682EA8}</a:tableStyleId>
              </a:tblPr>
              <a:tblGrid>
                <a:gridCol w="2371750"/>
                <a:gridCol w="2371750"/>
              </a:tblGrid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Altura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130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armas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449409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botas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801166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casco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158267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guantes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382596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pechera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96822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>
            <p:ph type="ctrTitle"/>
          </p:nvPr>
        </p:nvSpPr>
        <p:spPr>
          <a:xfrm>
            <a:off x="490780" y="2635600"/>
            <a:ext cx="27534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Mejor Performance: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84.7714</a:t>
            </a:r>
            <a:endParaRPr sz="220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26" y="367400"/>
            <a:ext cx="1600574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ctrTitle"/>
          </p:nvPr>
        </p:nvSpPr>
        <p:spPr>
          <a:xfrm>
            <a:off x="2717100" y="495250"/>
            <a:ext cx="3709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Infiltrador</a:t>
            </a:r>
            <a:endParaRPr sz="4700"/>
          </a:p>
        </p:txBody>
      </p:sp>
      <p:graphicFrame>
        <p:nvGraphicFramePr>
          <p:cNvPr id="226" name="Google Shape;226;p27"/>
          <p:cNvGraphicFramePr/>
          <p:nvPr/>
        </p:nvGraphicFramePr>
        <p:xfrm>
          <a:off x="3680625" y="18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{A7563654-45C3-4D98-A105-96CC91682EA8}</a:tableStyleId>
              </a:tblPr>
              <a:tblGrid>
                <a:gridCol w="2371750"/>
                <a:gridCol w="2371750"/>
              </a:tblGrid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Altura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193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armas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261266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botas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601507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casco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359096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guantes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407508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pechera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86387</a:t>
                      </a:r>
                      <a:endParaRPr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Google Shape;227;p27"/>
          <p:cNvSpPr txBox="1"/>
          <p:nvPr>
            <p:ph type="ctrTitle"/>
          </p:nvPr>
        </p:nvSpPr>
        <p:spPr>
          <a:xfrm>
            <a:off x="490780" y="2635600"/>
            <a:ext cx="27534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Mejor Performance: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40.2698</a:t>
            </a:r>
            <a:endParaRPr sz="22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10" y="303075"/>
            <a:ext cx="1602491" cy="23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ctrTitle"/>
          </p:nvPr>
        </p:nvSpPr>
        <p:spPr>
          <a:xfrm>
            <a:off x="1112999" y="1380895"/>
            <a:ext cx="6918000" cy="23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 / Ideas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ctrTitle"/>
          </p:nvPr>
        </p:nvSpPr>
        <p:spPr>
          <a:xfrm>
            <a:off x="909000" y="1414901"/>
            <a:ext cx="7326000" cy="25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Preguntas?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736228" y="754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Indice</a:t>
            </a:r>
            <a:endParaRPr sz="52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736225" y="2079630"/>
            <a:ext cx="53613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Introduccion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Desiciones de diseño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Resultados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Mejores resultados obtenidos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Optimizaciones / Ideas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Preguntas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6459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Introducción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91353" y="1763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Decisiones de diseño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1891353" y="1591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Resultados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ctrTitle"/>
          </p:nvPr>
        </p:nvSpPr>
        <p:spPr>
          <a:xfrm>
            <a:off x="1356524" y="418450"/>
            <a:ext cx="6894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FillAll vs FillParent</a:t>
            </a:r>
            <a:endParaRPr sz="5000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117" y="1977450"/>
            <a:ext cx="2724342" cy="259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525" y="1977450"/>
            <a:ext cx="2724342" cy="25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2332450" y="1557150"/>
            <a:ext cx="772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All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353057" y="1557150"/>
            <a:ext cx="1199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Parent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ctrTitle"/>
          </p:nvPr>
        </p:nvSpPr>
        <p:spPr>
          <a:xfrm>
            <a:off x="1891353" y="166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Guerrrero</a:t>
            </a:r>
            <a:endParaRPr sz="47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775" y="1379287"/>
            <a:ext cx="3567151" cy="3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ctrTitle"/>
          </p:nvPr>
        </p:nvSpPr>
        <p:spPr>
          <a:xfrm>
            <a:off x="295100" y="1565025"/>
            <a:ext cx="5486100" cy="30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Población: 1000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K: 250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Selección: Elite * 0.1 + Torneo Determinístico(M = 50)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Reemplazo: Elite * 0.1 + Boltzman(T0 = 80, Tc = 30)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Cruza: Cruza a dos puntos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Mutación: Mutación de gen, P = 0.7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Criterio de corte: Solución aceptable = 62.5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Método de implementación: FillParent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7" name="Google Shape;167;p19"/>
          <p:cNvSpPr txBox="1"/>
          <p:nvPr>
            <p:ph type="ctrTitle"/>
          </p:nvPr>
        </p:nvSpPr>
        <p:spPr>
          <a:xfrm>
            <a:off x="414800" y="1046550"/>
            <a:ext cx="2191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Parámetros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1891353" y="166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Arquero</a:t>
            </a:r>
            <a:endParaRPr sz="4700"/>
          </a:p>
        </p:txBody>
      </p:sp>
      <p:sp>
        <p:nvSpPr>
          <p:cNvPr id="173" name="Google Shape;173;p20"/>
          <p:cNvSpPr txBox="1"/>
          <p:nvPr>
            <p:ph type="ctrTitle"/>
          </p:nvPr>
        </p:nvSpPr>
        <p:spPr>
          <a:xfrm>
            <a:off x="295100" y="1565025"/>
            <a:ext cx="5486100" cy="30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Población: 1000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K: 150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Selección: Elite * 0.1 + Ruleta 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Reemplazo: Elite * 0.1 + Ranking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Cruza: Cruza a dos puntos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Mutación: Mutación de gen, P = 0.6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Criterio de corte: Solución aceptable = 44.5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Método de implementación: FillParent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" name="Google Shape;174;p20"/>
          <p:cNvSpPr txBox="1"/>
          <p:nvPr>
            <p:ph type="ctrTitle"/>
          </p:nvPr>
        </p:nvSpPr>
        <p:spPr>
          <a:xfrm>
            <a:off x="414800" y="1046550"/>
            <a:ext cx="2191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Parámetros</a:t>
            </a:r>
            <a:endParaRPr sz="28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775" y="1266775"/>
            <a:ext cx="3639251" cy="3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ctrTitle"/>
          </p:nvPr>
        </p:nvSpPr>
        <p:spPr>
          <a:xfrm>
            <a:off x="1891353" y="166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Defensor</a:t>
            </a:r>
            <a:endParaRPr sz="4700"/>
          </a:p>
        </p:txBody>
      </p:sp>
      <p:sp>
        <p:nvSpPr>
          <p:cNvPr id="181" name="Google Shape;181;p21"/>
          <p:cNvSpPr txBox="1"/>
          <p:nvPr>
            <p:ph type="ctrTitle"/>
          </p:nvPr>
        </p:nvSpPr>
        <p:spPr>
          <a:xfrm>
            <a:off x="295100" y="1565025"/>
            <a:ext cx="5486100" cy="30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Población: 1000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K: 250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Selección: Elite * 0.1 + Torneos Determinísticos(M = 50) 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Reemplazo: Elite * 0.1 + Ruleta * 0.9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Cruza: Cruza a dos puntos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Mutación: Mutación de gen, P = 0.6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Criterio de corte: Solución aceptable = 82.5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Método de implementación: FillParent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414800" y="1046550"/>
            <a:ext cx="2191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Parámetros</a:t>
            </a:r>
            <a:endParaRPr sz="28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25" y="1445475"/>
            <a:ext cx="3577800" cy="3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