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Lst>
  <p:sldSz cy="5143500" cx="9144000"/>
  <p:notesSz cx="6858000" cy="9144000"/>
  <p:embeddedFontLst>
    <p:embeddedFont>
      <p:font typeface="Economica"/>
      <p:regular r:id="rId13"/>
      <p:bold r:id="rId14"/>
      <p:italic r:id="rId15"/>
      <p:boldItalic r:id="rId16"/>
    </p:embeddedFont>
    <p:embeddedFont>
      <p:font typeface="Proxima Nova"/>
      <p:regular r:id="rId17"/>
      <p:bold r:id="rId18"/>
      <p:italic r:id="rId19"/>
      <p:boldItalic r:id="rId20"/>
    </p:embeddedFont>
    <p:embeddedFont>
      <p:font typeface="Open Sans"/>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DE34CE2-64CF-4C6C-A15B-315D2C8A4CA1}">
  <a:tblStyle styleId="{3DE34CE2-64CF-4C6C-A15B-315D2C8A4CA1}"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roximaNova-boldItalic.fntdata"/><Relationship Id="rId11" Type="http://schemas.openxmlformats.org/officeDocument/2006/relationships/slide" Target="slides/slide5.xml"/><Relationship Id="rId22" Type="http://schemas.openxmlformats.org/officeDocument/2006/relationships/font" Target="fonts/OpenSans-bold.fntdata"/><Relationship Id="rId10" Type="http://schemas.openxmlformats.org/officeDocument/2006/relationships/slide" Target="slides/slide4.xml"/><Relationship Id="rId21" Type="http://schemas.openxmlformats.org/officeDocument/2006/relationships/font" Target="fonts/OpenSans-regular.fntdata"/><Relationship Id="rId13" Type="http://schemas.openxmlformats.org/officeDocument/2006/relationships/font" Target="fonts/Economica-regular.fntdata"/><Relationship Id="rId24" Type="http://schemas.openxmlformats.org/officeDocument/2006/relationships/font" Target="fonts/OpenSans-boldItalic.fntdata"/><Relationship Id="rId12" Type="http://schemas.openxmlformats.org/officeDocument/2006/relationships/slide" Target="slides/slide6.xml"/><Relationship Id="rId23" Type="http://schemas.openxmlformats.org/officeDocument/2006/relationships/font" Target="fonts/OpenSans-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font" Target="fonts/Economica-italic.fntdata"/><Relationship Id="rId14" Type="http://schemas.openxmlformats.org/officeDocument/2006/relationships/font" Target="fonts/Economica-bold.fntdata"/><Relationship Id="rId17" Type="http://schemas.openxmlformats.org/officeDocument/2006/relationships/font" Target="fonts/ProximaNova-regular.fntdata"/><Relationship Id="rId16" Type="http://schemas.openxmlformats.org/officeDocument/2006/relationships/font" Target="fonts/Economica-boldItalic.fntdata"/><Relationship Id="rId5" Type="http://schemas.openxmlformats.org/officeDocument/2006/relationships/slideMaster" Target="slideMasters/slideMaster1.xml"/><Relationship Id="rId19" Type="http://schemas.openxmlformats.org/officeDocument/2006/relationships/font" Target="fonts/ProximaNova-italic.fntdata"/><Relationship Id="rId6" Type="http://schemas.openxmlformats.org/officeDocument/2006/relationships/notesMaster" Target="notesMasters/notesMaster1.xml"/><Relationship Id="rId18" Type="http://schemas.openxmlformats.org/officeDocument/2006/relationships/font" Target="fonts/ProximaNova-bold.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d1266284c0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d1266284c0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d1266284c0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d1266284c0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d1266284c0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d1266284c0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d1266284c0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d1266284c0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d1266284c0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d1266284c0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4013" y="756700"/>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1" name="Google Shape;11;p2"/>
          <p:cNvSpPr/>
          <p:nvPr/>
        </p:nvSpPr>
        <p:spPr>
          <a:xfrm rot="10800000">
            <a:off x="5318350" y="32667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2" name="Google Shape;12;p2"/>
          <p:cNvSpPr txBox="1"/>
          <p:nvPr>
            <p:ph type="ctrTitle"/>
          </p:nvPr>
        </p:nvSpPr>
        <p:spPr>
          <a:xfrm>
            <a:off x="3044700" y="1444255"/>
            <a:ext cx="3054600" cy="15372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3" name="Google Shape;13;p2"/>
          <p:cNvSpPr txBox="1"/>
          <p:nvPr>
            <p:ph idx="1" type="subTitle"/>
          </p:nvPr>
        </p:nvSpPr>
        <p:spPr>
          <a:xfrm>
            <a:off x="3044700" y="3116580"/>
            <a:ext cx="3054600" cy="7014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1"/>
          <p:cNvSpPr txBox="1"/>
          <p:nvPr>
            <p:ph hasCustomPrompt="1" type="title"/>
          </p:nvPr>
        </p:nvSpPr>
        <p:spPr>
          <a:xfrm>
            <a:off x="311700" y="957125"/>
            <a:ext cx="8520600" cy="21288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p:nvPr>
            <p:ph idx="1" type="body"/>
          </p:nvPr>
        </p:nvSpPr>
        <p:spPr>
          <a:xfrm>
            <a:off x="311700" y="316200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flipH="1">
            <a:off x="7595938" y="4602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7" name="Google Shape;17;p3"/>
          <p:cNvSpPr/>
          <p:nvPr/>
        </p:nvSpPr>
        <p:spPr>
          <a:xfrm flipH="1" rot="10800000">
            <a:off x="466425" y="35583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8" name="Google Shape;18;p3"/>
          <p:cNvSpPr txBox="1"/>
          <p:nvPr>
            <p:ph type="title"/>
          </p:nvPr>
        </p:nvSpPr>
        <p:spPr>
          <a:xfrm>
            <a:off x="773700" y="1806450"/>
            <a:ext cx="7596600" cy="15306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4"/>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sp>
        <p:nvSpPr>
          <p:cNvPr id="26" name="Google Shape;26;p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7" name="Google Shape;27;p5"/>
          <p:cNvSpPr txBox="1"/>
          <p:nvPr>
            <p:ph idx="1" type="body"/>
          </p:nvPr>
        </p:nvSpPr>
        <p:spPr>
          <a:xfrm>
            <a:off x="311700" y="1225225"/>
            <a:ext cx="3999900" cy="3354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2" type="body"/>
          </p:nvPr>
        </p:nvSpPr>
        <p:spPr>
          <a:xfrm>
            <a:off x="4832400" y="1225225"/>
            <a:ext cx="3999900" cy="3354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sp>
        <p:nvSpPr>
          <p:cNvPr id="34" name="Google Shape;34;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5" name="Google Shape;35;p7"/>
          <p:cNvSpPr txBox="1"/>
          <p:nvPr>
            <p:ph idx="1" type="body"/>
          </p:nvPr>
        </p:nvSpPr>
        <p:spPr>
          <a:xfrm>
            <a:off x="311700" y="1399400"/>
            <a:ext cx="2808000" cy="27849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6" name="Google Shape;36;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7"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8"/>
          <p:cNvSpPr txBox="1"/>
          <p:nvPr>
            <p:ph type="title"/>
          </p:nvPr>
        </p:nvSpPr>
        <p:spPr>
          <a:xfrm>
            <a:off x="490250" y="450150"/>
            <a:ext cx="5878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4" name="Google Shape;44;p9"/>
          <p:cNvSpPr txBox="1"/>
          <p:nvPr>
            <p:ph type="title"/>
          </p:nvPr>
        </p:nvSpPr>
        <p:spPr>
          <a:xfrm>
            <a:off x="265500" y="929275"/>
            <a:ext cx="4045200" cy="1786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p:txBody>
      </p:sp>
      <p:sp>
        <p:nvSpPr>
          <p:cNvPr id="45" name="Google Shape;45;p9"/>
          <p:cNvSpPr txBox="1"/>
          <p:nvPr>
            <p:ph idx="1" type="subTitle"/>
          </p:nvPr>
        </p:nvSpPr>
        <p:spPr>
          <a:xfrm>
            <a:off x="265500" y="2769001"/>
            <a:ext cx="4045200" cy="1574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9500" y="42189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lux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p:txBody>
      </p:sp>
      <p:sp>
        <p:nvSpPr>
          <p:cNvPr id="7" name="Google Shape;7;p1"/>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indent="-317500" lvl="1" marL="914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indent="-317500" lvl="2" marL="1371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indent="-317500" lvl="3" marL="1828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indent="-317500" lvl="4" marL="22860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indent="-317500" lvl="5" marL="27432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indent="-317500" lvl="6" marL="3200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indent="-317500" lvl="7" marL="3657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indent="-317500" lvl="8" marL="4114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3"/>
          <p:cNvSpPr txBox="1"/>
          <p:nvPr>
            <p:ph type="ctrTitle"/>
          </p:nvPr>
        </p:nvSpPr>
        <p:spPr>
          <a:xfrm>
            <a:off x="2854050" y="785325"/>
            <a:ext cx="3575100" cy="1786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lang="es" sz="3780">
                <a:latin typeface="Proxima Nova"/>
                <a:ea typeface="Proxima Nova"/>
                <a:cs typeface="Proxima Nova"/>
                <a:sym typeface="Proxima Nova"/>
              </a:rPr>
              <a:t>Risk Management Plan</a:t>
            </a:r>
            <a:endParaRPr sz="3780">
              <a:latin typeface="Proxima Nova"/>
              <a:ea typeface="Proxima Nova"/>
              <a:cs typeface="Proxima Nova"/>
              <a:sym typeface="Proxima Nova"/>
            </a:endParaRPr>
          </a:p>
        </p:txBody>
      </p:sp>
      <p:sp>
        <p:nvSpPr>
          <p:cNvPr id="63" name="Google Shape;63;p13"/>
          <p:cNvSpPr txBox="1"/>
          <p:nvPr>
            <p:ph idx="1" type="subTitle"/>
          </p:nvPr>
        </p:nvSpPr>
        <p:spPr>
          <a:xfrm>
            <a:off x="3114300" y="2571824"/>
            <a:ext cx="3054600" cy="827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s">
                <a:latin typeface="Proxima Nova"/>
                <a:ea typeface="Proxima Nova"/>
                <a:cs typeface="Proxima Nova"/>
                <a:sym typeface="Proxima Nova"/>
              </a:rPr>
              <a:t>PRACTICAL ASSIGNMENT Nº 3</a:t>
            </a:r>
            <a:endParaRPr>
              <a:latin typeface="Proxima Nova"/>
              <a:ea typeface="Proxima Nova"/>
              <a:cs typeface="Proxima Nova"/>
              <a:sym typeface="Proxima Nova"/>
            </a:endParaRPr>
          </a:p>
        </p:txBody>
      </p:sp>
      <p:sp>
        <p:nvSpPr>
          <p:cNvPr id="64" name="Google Shape;64;p13"/>
          <p:cNvSpPr txBox="1"/>
          <p:nvPr/>
        </p:nvSpPr>
        <p:spPr>
          <a:xfrm>
            <a:off x="3388350" y="3399525"/>
            <a:ext cx="2506500" cy="954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 sz="1000">
                <a:latin typeface="Open Sans"/>
                <a:ea typeface="Open Sans"/>
                <a:cs typeface="Open Sans"/>
                <a:sym typeface="Open Sans"/>
              </a:rPr>
              <a:t>Pablo Almarza</a:t>
            </a:r>
            <a:endParaRPr sz="1000">
              <a:latin typeface="Open Sans"/>
              <a:ea typeface="Open Sans"/>
              <a:cs typeface="Open Sans"/>
              <a:sym typeface="Open Sans"/>
            </a:endParaRPr>
          </a:p>
          <a:p>
            <a:pPr indent="0" lvl="0" marL="0" rtl="0" algn="ctr">
              <a:spcBef>
                <a:spcPts val="0"/>
              </a:spcBef>
              <a:spcAft>
                <a:spcPts val="0"/>
              </a:spcAft>
              <a:buNone/>
            </a:pPr>
            <a:r>
              <a:rPr lang="es" sz="1000">
                <a:latin typeface="Open Sans"/>
                <a:ea typeface="Open Sans"/>
                <a:cs typeface="Open Sans"/>
                <a:sym typeface="Open Sans"/>
              </a:rPr>
              <a:t>Miguel Arnaiz</a:t>
            </a:r>
            <a:endParaRPr sz="1000">
              <a:latin typeface="Open Sans"/>
              <a:ea typeface="Open Sans"/>
              <a:cs typeface="Open Sans"/>
              <a:sym typeface="Open Sans"/>
            </a:endParaRPr>
          </a:p>
          <a:p>
            <a:pPr indent="0" lvl="0" marL="0" rtl="0" algn="ctr">
              <a:spcBef>
                <a:spcPts val="0"/>
              </a:spcBef>
              <a:spcAft>
                <a:spcPts val="0"/>
              </a:spcAft>
              <a:buNone/>
            </a:pPr>
            <a:r>
              <a:rPr lang="es" sz="1000">
                <a:latin typeface="Open Sans"/>
                <a:ea typeface="Open Sans"/>
                <a:cs typeface="Open Sans"/>
                <a:sym typeface="Open Sans"/>
              </a:rPr>
              <a:t>Carlos García</a:t>
            </a:r>
            <a:endParaRPr sz="1000">
              <a:latin typeface="Open Sans"/>
              <a:ea typeface="Open Sans"/>
              <a:cs typeface="Open Sans"/>
              <a:sym typeface="Open Sans"/>
            </a:endParaRPr>
          </a:p>
          <a:p>
            <a:pPr indent="0" lvl="0" marL="0" rtl="0" algn="ctr">
              <a:spcBef>
                <a:spcPts val="0"/>
              </a:spcBef>
              <a:spcAft>
                <a:spcPts val="0"/>
              </a:spcAft>
              <a:buNone/>
            </a:pPr>
            <a:r>
              <a:rPr lang="es" sz="1000">
                <a:latin typeface="Open Sans"/>
                <a:ea typeface="Open Sans"/>
                <a:cs typeface="Open Sans"/>
                <a:sym typeface="Open Sans"/>
              </a:rPr>
              <a:t>S. Xiaofan Fernández</a:t>
            </a:r>
            <a:endParaRPr sz="1000">
              <a:latin typeface="Open Sans"/>
              <a:ea typeface="Open Sans"/>
              <a:cs typeface="Open Sans"/>
              <a:sym typeface="Open Sans"/>
            </a:endParaRPr>
          </a:p>
          <a:p>
            <a:pPr indent="0" lvl="0" marL="0" rtl="0" algn="ctr">
              <a:spcBef>
                <a:spcPts val="0"/>
              </a:spcBef>
              <a:spcAft>
                <a:spcPts val="0"/>
              </a:spcAft>
              <a:buNone/>
            </a:pPr>
            <a:r>
              <a:rPr lang="es" sz="1000">
                <a:latin typeface="Open Sans"/>
                <a:ea typeface="Open Sans"/>
                <a:cs typeface="Open Sans"/>
                <a:sym typeface="Open Sans"/>
              </a:rPr>
              <a:t>Samai García</a:t>
            </a:r>
            <a:endParaRPr sz="1000">
              <a:latin typeface="Open Sans"/>
              <a:ea typeface="Open Sans"/>
              <a:cs typeface="Open Sans"/>
              <a:sym typeface="Open Sans"/>
            </a:endParaRPr>
          </a:p>
        </p:txBody>
      </p:sp>
      <p:pic>
        <p:nvPicPr>
          <p:cNvPr id="65" name="Google Shape;65;p13"/>
          <p:cNvPicPr preferRelativeResize="0"/>
          <p:nvPr/>
        </p:nvPicPr>
        <p:blipFill>
          <a:blip r:embed="rId3">
            <a:alphaModFix/>
          </a:blip>
          <a:stretch>
            <a:fillRect/>
          </a:stretch>
        </p:blipFill>
        <p:spPr>
          <a:xfrm>
            <a:off x="201925" y="2571750"/>
            <a:ext cx="2419350" cy="2419350"/>
          </a:xfrm>
          <a:prstGeom prst="rect">
            <a:avLst/>
          </a:prstGeom>
          <a:noFill/>
          <a:ln>
            <a:noFill/>
          </a:ln>
        </p:spPr>
      </p:pic>
      <p:pic>
        <p:nvPicPr>
          <p:cNvPr id="66" name="Google Shape;66;p13"/>
          <p:cNvPicPr preferRelativeResize="0"/>
          <p:nvPr/>
        </p:nvPicPr>
        <p:blipFill>
          <a:blip r:embed="rId4">
            <a:alphaModFix/>
          </a:blip>
          <a:stretch>
            <a:fillRect/>
          </a:stretch>
        </p:blipFill>
        <p:spPr>
          <a:xfrm>
            <a:off x="6728300" y="124100"/>
            <a:ext cx="2184325" cy="21843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4"/>
          <p:cNvSpPr txBox="1"/>
          <p:nvPr>
            <p:ph type="title"/>
          </p:nvPr>
        </p:nvSpPr>
        <p:spPr>
          <a:xfrm>
            <a:off x="311700" y="49525"/>
            <a:ext cx="8520600" cy="608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2600">
                <a:latin typeface="Proxima Nova"/>
                <a:ea typeface="Proxima Nova"/>
                <a:cs typeface="Proxima Nova"/>
                <a:sym typeface="Proxima Nova"/>
              </a:rPr>
              <a:t>RISK IDENTIFICATION</a:t>
            </a:r>
            <a:endParaRPr sz="2600">
              <a:latin typeface="Proxima Nova"/>
              <a:ea typeface="Proxima Nova"/>
              <a:cs typeface="Proxima Nova"/>
              <a:sym typeface="Proxima Nova"/>
            </a:endParaRPr>
          </a:p>
        </p:txBody>
      </p:sp>
      <p:graphicFrame>
        <p:nvGraphicFramePr>
          <p:cNvPr id="72" name="Google Shape;72;p14"/>
          <p:cNvGraphicFramePr/>
          <p:nvPr/>
        </p:nvGraphicFramePr>
        <p:xfrm>
          <a:off x="311675" y="657915"/>
          <a:ext cx="3000000" cy="3000000"/>
        </p:xfrm>
        <a:graphic>
          <a:graphicData uri="http://schemas.openxmlformats.org/drawingml/2006/table">
            <a:tbl>
              <a:tblPr>
                <a:noFill/>
                <a:tableStyleId>{3DE34CE2-64CF-4C6C-A15B-315D2C8A4CA1}</a:tableStyleId>
              </a:tblPr>
              <a:tblGrid>
                <a:gridCol w="496725"/>
                <a:gridCol w="1681750"/>
                <a:gridCol w="4395475"/>
                <a:gridCol w="1946675"/>
              </a:tblGrid>
              <a:tr h="426250">
                <a:tc>
                  <a:txBody>
                    <a:bodyPr/>
                    <a:lstStyle/>
                    <a:p>
                      <a:pPr indent="0" lvl="0" marL="0" rtl="0" algn="ctr">
                        <a:spcBef>
                          <a:spcPts val="0"/>
                        </a:spcBef>
                        <a:spcAft>
                          <a:spcPts val="0"/>
                        </a:spcAft>
                        <a:buNone/>
                      </a:pPr>
                      <a:r>
                        <a:rPr lang="es"/>
                        <a:t>ID</a:t>
                      </a:r>
                      <a:endParaRPr/>
                    </a:p>
                  </a:txBody>
                  <a:tcPr marT="91425" marB="91425" marR="91425" marL="91425" anchor="ctr">
                    <a:solidFill>
                      <a:schemeClr val="lt2"/>
                    </a:solidFill>
                  </a:tcPr>
                </a:tc>
                <a:tc>
                  <a:txBody>
                    <a:bodyPr/>
                    <a:lstStyle/>
                    <a:p>
                      <a:pPr indent="0" lvl="0" marL="0" rtl="0" algn="ctr">
                        <a:spcBef>
                          <a:spcPts val="0"/>
                        </a:spcBef>
                        <a:spcAft>
                          <a:spcPts val="0"/>
                        </a:spcAft>
                        <a:buNone/>
                      </a:pPr>
                      <a:r>
                        <a:rPr lang="es"/>
                        <a:t>Name</a:t>
                      </a:r>
                      <a:endParaRPr/>
                    </a:p>
                  </a:txBody>
                  <a:tcPr marT="91425" marB="91425" marR="91425" marL="91425" anchor="ctr">
                    <a:solidFill>
                      <a:schemeClr val="lt2"/>
                    </a:solidFill>
                  </a:tcPr>
                </a:tc>
                <a:tc>
                  <a:txBody>
                    <a:bodyPr/>
                    <a:lstStyle/>
                    <a:p>
                      <a:pPr indent="0" lvl="0" marL="0" rtl="0" algn="ctr">
                        <a:spcBef>
                          <a:spcPts val="0"/>
                        </a:spcBef>
                        <a:spcAft>
                          <a:spcPts val="0"/>
                        </a:spcAft>
                        <a:buNone/>
                      </a:pPr>
                      <a:r>
                        <a:rPr lang="es"/>
                        <a:t>Risk description</a:t>
                      </a:r>
                      <a:endParaRPr/>
                    </a:p>
                  </a:txBody>
                  <a:tcPr marT="91425" marB="91425" marR="91425" marL="91425" anchor="ctr">
                    <a:solidFill>
                      <a:schemeClr val="lt2"/>
                    </a:solidFill>
                  </a:tcPr>
                </a:tc>
                <a:tc>
                  <a:txBody>
                    <a:bodyPr/>
                    <a:lstStyle/>
                    <a:p>
                      <a:pPr indent="0" lvl="0" marL="0" rtl="0" algn="ctr">
                        <a:spcBef>
                          <a:spcPts val="0"/>
                        </a:spcBef>
                        <a:spcAft>
                          <a:spcPts val="0"/>
                        </a:spcAft>
                        <a:buNone/>
                      </a:pPr>
                      <a:r>
                        <a:rPr lang="es"/>
                        <a:t>Risk category</a:t>
                      </a:r>
                      <a:endParaRPr/>
                    </a:p>
                  </a:txBody>
                  <a:tcPr marT="91425" marB="91425" marR="91425" marL="91425" anchor="ctr">
                    <a:solidFill>
                      <a:schemeClr val="lt2"/>
                    </a:solidFill>
                  </a:tcPr>
                </a:tc>
              </a:tr>
              <a:tr h="1180475">
                <a:tc>
                  <a:txBody>
                    <a:bodyPr/>
                    <a:lstStyle/>
                    <a:p>
                      <a:pPr indent="0" lvl="0" marL="0" rtl="0" algn="l">
                        <a:spcBef>
                          <a:spcPts val="0"/>
                        </a:spcBef>
                        <a:spcAft>
                          <a:spcPts val="0"/>
                        </a:spcAft>
                        <a:buNone/>
                      </a:pPr>
                      <a:r>
                        <a:rPr lang="es"/>
                        <a:t>R1</a:t>
                      </a:r>
                      <a:endParaRPr/>
                    </a:p>
                  </a:txBody>
                  <a:tcPr marT="91425" marB="91425" marR="91425" marL="91425">
                    <a:solidFill>
                      <a:schemeClr val="lt2"/>
                    </a:solidFill>
                  </a:tcPr>
                </a:tc>
                <a:tc>
                  <a:txBody>
                    <a:bodyPr/>
                    <a:lstStyle/>
                    <a:p>
                      <a:pPr indent="0" lvl="0" marL="0" rtl="0" algn="l">
                        <a:spcBef>
                          <a:spcPts val="0"/>
                        </a:spcBef>
                        <a:spcAft>
                          <a:spcPts val="0"/>
                        </a:spcAft>
                        <a:buNone/>
                      </a:pPr>
                      <a:r>
                        <a:rPr lang="es" sz="1200"/>
                        <a:t>Run out of time</a:t>
                      </a:r>
                      <a:endParaRPr sz="1200"/>
                    </a:p>
                  </a:txBody>
                  <a:tcPr marT="91425" marB="91425" marR="91425" marL="91425"/>
                </a:tc>
                <a:tc>
                  <a:txBody>
                    <a:bodyPr/>
                    <a:lstStyle/>
                    <a:p>
                      <a:pPr indent="0" lvl="0" marL="0" rtl="0" algn="just">
                        <a:spcBef>
                          <a:spcPts val="0"/>
                        </a:spcBef>
                        <a:spcAft>
                          <a:spcPts val="0"/>
                        </a:spcAft>
                        <a:buNone/>
                      </a:pPr>
                      <a:r>
                        <a:rPr lang="es" sz="1200">
                          <a:solidFill>
                            <a:schemeClr val="dk1"/>
                          </a:solidFill>
                          <a:highlight>
                            <a:srgbClr val="FFFFFF"/>
                          </a:highlight>
                        </a:rPr>
                        <a:t>Due to the situation of delivering a project in the same term as a larger one, it can lead to staff relaxation, thus causing the project not to be done in the specified time and leading the company to bankruptcy.</a:t>
                      </a:r>
                      <a:endParaRPr sz="1200">
                        <a:solidFill>
                          <a:schemeClr val="dk1"/>
                        </a:solidFill>
                        <a:highlight>
                          <a:srgbClr val="FFFFFF"/>
                        </a:highlight>
                      </a:endParaRPr>
                    </a:p>
                    <a:p>
                      <a:pPr indent="0" lvl="0" marL="0" rtl="0" algn="just">
                        <a:spcBef>
                          <a:spcPts val="0"/>
                        </a:spcBef>
                        <a:spcAft>
                          <a:spcPts val="0"/>
                        </a:spcAft>
                        <a:buNone/>
                      </a:pPr>
                      <a:r>
                        <a:t/>
                      </a:r>
                      <a:endParaRPr sz="1200">
                        <a:solidFill>
                          <a:schemeClr val="dk1"/>
                        </a:solidFill>
                        <a:highlight>
                          <a:srgbClr val="FFFFFF"/>
                        </a:highlight>
                      </a:endParaRPr>
                    </a:p>
                  </a:txBody>
                  <a:tcPr marT="91425" marB="91425" marR="91425" marL="91425"/>
                </a:tc>
                <a:tc>
                  <a:txBody>
                    <a:bodyPr/>
                    <a:lstStyle/>
                    <a:p>
                      <a:pPr indent="0" lvl="0" marL="0" rtl="0" algn="just">
                        <a:spcBef>
                          <a:spcPts val="0"/>
                        </a:spcBef>
                        <a:spcAft>
                          <a:spcPts val="0"/>
                        </a:spcAft>
                        <a:buNone/>
                      </a:pPr>
                      <a:r>
                        <a:rPr lang="es" sz="1200"/>
                        <a:t>Project risk related to </a:t>
                      </a:r>
                      <a:r>
                        <a:rPr lang="es" sz="1200"/>
                        <a:t>Monitoring and software development. </a:t>
                      </a:r>
                      <a:endParaRPr sz="1200"/>
                    </a:p>
                    <a:p>
                      <a:pPr indent="0" lvl="0" marL="0" rtl="0" algn="just">
                        <a:spcBef>
                          <a:spcPts val="0"/>
                        </a:spcBef>
                        <a:spcAft>
                          <a:spcPts val="0"/>
                        </a:spcAft>
                        <a:buNone/>
                      </a:pPr>
                      <a:r>
                        <a:rPr lang="es" sz="1200"/>
                        <a:t>Related to the duration of the project.</a:t>
                      </a:r>
                      <a:endParaRPr sz="1200"/>
                    </a:p>
                  </a:txBody>
                  <a:tcPr marT="91425" marB="91425" marR="91425" marL="91425"/>
                </a:tc>
              </a:tr>
              <a:tr h="1377225">
                <a:tc>
                  <a:txBody>
                    <a:bodyPr/>
                    <a:lstStyle/>
                    <a:p>
                      <a:pPr indent="0" lvl="0" marL="0" rtl="0" algn="l">
                        <a:spcBef>
                          <a:spcPts val="0"/>
                        </a:spcBef>
                        <a:spcAft>
                          <a:spcPts val="0"/>
                        </a:spcAft>
                        <a:buNone/>
                      </a:pPr>
                      <a:r>
                        <a:rPr lang="es"/>
                        <a:t>R2</a:t>
                      </a:r>
                      <a:endParaRPr/>
                    </a:p>
                  </a:txBody>
                  <a:tcPr marT="91425" marB="91425" marR="91425" marL="91425">
                    <a:solidFill>
                      <a:schemeClr val="lt2"/>
                    </a:solidFill>
                  </a:tcPr>
                </a:tc>
                <a:tc>
                  <a:txBody>
                    <a:bodyPr/>
                    <a:lstStyle/>
                    <a:p>
                      <a:pPr indent="0" lvl="0" marL="0" rtl="0" algn="just">
                        <a:spcBef>
                          <a:spcPts val="0"/>
                        </a:spcBef>
                        <a:spcAft>
                          <a:spcPts val="0"/>
                        </a:spcAft>
                        <a:buNone/>
                      </a:pPr>
                      <a:r>
                        <a:rPr lang="es" sz="1200">
                          <a:solidFill>
                            <a:schemeClr val="dk1"/>
                          </a:solidFill>
                          <a:highlight>
                            <a:schemeClr val="lt1"/>
                          </a:highlight>
                        </a:rPr>
                        <a:t>Lack of experience of staff</a:t>
                      </a:r>
                      <a:endParaRPr sz="1200">
                        <a:solidFill>
                          <a:schemeClr val="dk1"/>
                        </a:solidFill>
                        <a:highlight>
                          <a:schemeClr val="lt1"/>
                        </a:highlight>
                      </a:endParaRPr>
                    </a:p>
                  </a:txBody>
                  <a:tcPr marT="91425" marB="91425" marR="91425" marL="91425"/>
                </a:tc>
                <a:tc>
                  <a:txBody>
                    <a:bodyPr/>
                    <a:lstStyle/>
                    <a:p>
                      <a:pPr indent="0" lvl="0" marL="0" rtl="0" algn="just">
                        <a:spcBef>
                          <a:spcPts val="0"/>
                        </a:spcBef>
                        <a:spcAft>
                          <a:spcPts val="0"/>
                        </a:spcAft>
                        <a:buNone/>
                      </a:pPr>
                      <a:r>
                        <a:rPr lang="es" sz="1200">
                          <a:solidFill>
                            <a:schemeClr val="dk1"/>
                          </a:solidFill>
                          <a:highlight>
                            <a:schemeClr val="lt1"/>
                          </a:highlight>
                        </a:rPr>
                        <a:t>Since there has been an important increment in technical personnel rotation, programmers of the team may not be familiar with this type of applications nor with the underlying technical architecture used in the department and the solution may not be as good as the client would like.</a:t>
                      </a:r>
                      <a:endParaRPr sz="1200">
                        <a:solidFill>
                          <a:schemeClr val="dk1"/>
                        </a:solidFill>
                        <a:highlight>
                          <a:schemeClr val="lt1"/>
                        </a:highlight>
                      </a:endParaRPr>
                    </a:p>
                  </a:txBody>
                  <a:tcPr marT="91425" marB="91425" marR="91425" marL="91425"/>
                </a:tc>
                <a:tc>
                  <a:txBody>
                    <a:bodyPr/>
                    <a:lstStyle/>
                    <a:p>
                      <a:pPr indent="0" lvl="0" marL="0" rtl="0" algn="just">
                        <a:spcBef>
                          <a:spcPts val="0"/>
                        </a:spcBef>
                        <a:spcAft>
                          <a:spcPts val="0"/>
                        </a:spcAft>
                        <a:buNone/>
                      </a:pPr>
                      <a:r>
                        <a:rPr lang="es" sz="1200"/>
                        <a:t>Technical risk related to personnel management, </a:t>
                      </a:r>
                      <a:endParaRPr sz="1200"/>
                    </a:p>
                    <a:p>
                      <a:pPr indent="0" lvl="0" marL="0" rtl="0" algn="just">
                        <a:spcBef>
                          <a:spcPts val="0"/>
                        </a:spcBef>
                        <a:spcAft>
                          <a:spcPts val="0"/>
                        </a:spcAft>
                        <a:buNone/>
                      </a:pPr>
                      <a:r>
                        <a:rPr lang="es" sz="1200"/>
                        <a:t>software development and project conclusion.</a:t>
                      </a:r>
                      <a:endParaRPr sz="1200"/>
                    </a:p>
                    <a:p>
                      <a:pPr indent="0" lvl="0" marL="0" rtl="0" algn="just">
                        <a:spcBef>
                          <a:spcPts val="0"/>
                        </a:spcBef>
                        <a:spcAft>
                          <a:spcPts val="0"/>
                        </a:spcAft>
                        <a:buNone/>
                      </a:pPr>
                      <a:r>
                        <a:rPr lang="es" sz="1200"/>
                        <a:t>Related to the quality of the result. </a:t>
                      </a:r>
                      <a:endParaRPr sz="1200"/>
                    </a:p>
                  </a:txBody>
                  <a:tcPr marT="91425" marB="91425" marR="91425" marL="91425"/>
                </a:tc>
              </a:tr>
              <a:tr h="1092950">
                <a:tc>
                  <a:txBody>
                    <a:bodyPr/>
                    <a:lstStyle/>
                    <a:p>
                      <a:pPr indent="0" lvl="0" marL="0" rtl="0" algn="l">
                        <a:spcBef>
                          <a:spcPts val="0"/>
                        </a:spcBef>
                        <a:spcAft>
                          <a:spcPts val="0"/>
                        </a:spcAft>
                        <a:buNone/>
                      </a:pPr>
                      <a:r>
                        <a:rPr lang="es"/>
                        <a:t>R3</a:t>
                      </a:r>
                      <a:endParaRPr/>
                    </a:p>
                  </a:txBody>
                  <a:tcPr marT="91425" marB="91425" marR="91425" marL="91425">
                    <a:solidFill>
                      <a:schemeClr val="lt2"/>
                    </a:solidFill>
                  </a:tcPr>
                </a:tc>
                <a:tc>
                  <a:txBody>
                    <a:bodyPr/>
                    <a:lstStyle/>
                    <a:p>
                      <a:pPr indent="0" lvl="0" marL="0" rtl="0" algn="l">
                        <a:spcBef>
                          <a:spcPts val="0"/>
                        </a:spcBef>
                        <a:spcAft>
                          <a:spcPts val="0"/>
                        </a:spcAft>
                        <a:buNone/>
                      </a:pPr>
                      <a:r>
                        <a:rPr lang="es" sz="1200"/>
                        <a:t>Budget overrun </a:t>
                      </a:r>
                      <a:endParaRPr sz="1200"/>
                    </a:p>
                  </a:txBody>
                  <a:tcPr marT="91425" marB="91425" marR="91425" marL="91425"/>
                </a:tc>
                <a:tc>
                  <a:txBody>
                    <a:bodyPr/>
                    <a:lstStyle/>
                    <a:p>
                      <a:pPr indent="0" lvl="0" marL="0" rtl="0" algn="just">
                        <a:spcBef>
                          <a:spcPts val="0"/>
                        </a:spcBef>
                        <a:spcAft>
                          <a:spcPts val="0"/>
                        </a:spcAft>
                        <a:buClr>
                          <a:schemeClr val="dk1"/>
                        </a:buClr>
                        <a:buSzPts val="1100"/>
                        <a:buFont typeface="Arial"/>
                        <a:buNone/>
                      </a:pPr>
                      <a:r>
                        <a:rPr lang="es" sz="1200">
                          <a:solidFill>
                            <a:schemeClr val="dk1"/>
                          </a:solidFill>
                        </a:rPr>
                        <a:t>As t</a:t>
                      </a:r>
                      <a:r>
                        <a:rPr lang="es" sz="1200">
                          <a:solidFill>
                            <a:schemeClr val="dk1"/>
                          </a:solidFill>
                        </a:rPr>
                        <a:t>wo companies are expected to be subcontracted, UAMSOFT Systems and SOFTCOM, the initial budget could be insufficient and the costs could exceed the initial cost estimations. </a:t>
                      </a:r>
                      <a:endParaRPr sz="1200">
                        <a:solidFill>
                          <a:schemeClr val="dk1"/>
                        </a:solidFill>
                      </a:endParaRPr>
                    </a:p>
                  </a:txBody>
                  <a:tcPr marT="91425" marB="91425" marR="91425" marL="91425"/>
                </a:tc>
                <a:tc>
                  <a:txBody>
                    <a:bodyPr/>
                    <a:lstStyle/>
                    <a:p>
                      <a:pPr indent="0" lvl="0" marL="0" rtl="0" algn="just">
                        <a:spcBef>
                          <a:spcPts val="0"/>
                        </a:spcBef>
                        <a:spcAft>
                          <a:spcPts val="0"/>
                        </a:spcAft>
                        <a:buNone/>
                      </a:pPr>
                      <a:r>
                        <a:rPr lang="es" sz="1200"/>
                        <a:t>Project risk r</a:t>
                      </a:r>
                      <a:r>
                        <a:rPr lang="es" sz="1200"/>
                        <a:t>elated to the estimation </a:t>
                      </a:r>
                      <a:endParaRPr sz="1200"/>
                    </a:p>
                    <a:p>
                      <a:pPr indent="0" lvl="0" marL="0" rtl="0" algn="just">
                        <a:spcBef>
                          <a:spcPts val="0"/>
                        </a:spcBef>
                        <a:spcAft>
                          <a:spcPts val="0"/>
                        </a:spcAft>
                        <a:buNone/>
                      </a:pPr>
                      <a:r>
                        <a:rPr lang="es" sz="1200"/>
                        <a:t>and external sources.</a:t>
                      </a:r>
                      <a:endParaRPr sz="1200"/>
                    </a:p>
                    <a:p>
                      <a:pPr indent="0" lvl="0" marL="0" rtl="0" algn="just">
                        <a:spcBef>
                          <a:spcPts val="0"/>
                        </a:spcBef>
                        <a:spcAft>
                          <a:spcPts val="0"/>
                        </a:spcAft>
                        <a:buNone/>
                      </a:pPr>
                      <a:r>
                        <a:rPr lang="es" sz="1200"/>
                        <a:t>Related to the cost of the project.</a:t>
                      </a:r>
                      <a:endParaRPr sz="1200"/>
                    </a:p>
                  </a:txBody>
                  <a:tcPr marT="91425" marB="91425" marR="91425" marL="91425"/>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5"/>
          <p:cNvSpPr txBox="1"/>
          <p:nvPr>
            <p:ph type="title"/>
          </p:nvPr>
        </p:nvSpPr>
        <p:spPr>
          <a:xfrm>
            <a:off x="311700" y="40400"/>
            <a:ext cx="8520600" cy="48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s" sz="2625">
                <a:latin typeface="Proxima Nova"/>
                <a:ea typeface="Proxima Nova"/>
                <a:cs typeface="Proxima Nova"/>
                <a:sym typeface="Proxima Nova"/>
              </a:rPr>
              <a:t>RISK ESTIMATION</a:t>
            </a:r>
            <a:endParaRPr sz="2625">
              <a:latin typeface="Proxima Nova"/>
              <a:ea typeface="Proxima Nova"/>
              <a:cs typeface="Proxima Nova"/>
              <a:sym typeface="Proxima Nova"/>
            </a:endParaRPr>
          </a:p>
        </p:txBody>
      </p:sp>
      <p:graphicFrame>
        <p:nvGraphicFramePr>
          <p:cNvPr id="78" name="Google Shape;78;p15"/>
          <p:cNvGraphicFramePr/>
          <p:nvPr/>
        </p:nvGraphicFramePr>
        <p:xfrm>
          <a:off x="197900" y="595885"/>
          <a:ext cx="3000000" cy="3000000"/>
        </p:xfrm>
        <a:graphic>
          <a:graphicData uri="http://schemas.openxmlformats.org/drawingml/2006/table">
            <a:tbl>
              <a:tblPr>
                <a:noFill/>
                <a:tableStyleId>{3DE34CE2-64CF-4C6C-A15B-315D2C8A4CA1}</a:tableStyleId>
              </a:tblPr>
              <a:tblGrid>
                <a:gridCol w="462400"/>
                <a:gridCol w="1489150"/>
                <a:gridCol w="1026375"/>
                <a:gridCol w="2428675"/>
                <a:gridCol w="1171225"/>
                <a:gridCol w="2170375"/>
              </a:tblGrid>
              <a:tr h="389575">
                <a:tc>
                  <a:txBody>
                    <a:bodyPr/>
                    <a:lstStyle/>
                    <a:p>
                      <a:pPr indent="0" lvl="0" marL="0" rtl="0" algn="ctr">
                        <a:spcBef>
                          <a:spcPts val="0"/>
                        </a:spcBef>
                        <a:spcAft>
                          <a:spcPts val="0"/>
                        </a:spcAft>
                        <a:buNone/>
                      </a:pPr>
                      <a:r>
                        <a:rPr lang="es"/>
                        <a:t>ID</a:t>
                      </a:r>
                      <a:endParaRPr/>
                    </a:p>
                  </a:txBody>
                  <a:tcPr marT="91425" marB="91425" marR="91425" marL="91425" anchor="ctr">
                    <a:solidFill>
                      <a:schemeClr val="lt2"/>
                    </a:solidFill>
                  </a:tcPr>
                </a:tc>
                <a:tc>
                  <a:txBody>
                    <a:bodyPr/>
                    <a:lstStyle/>
                    <a:p>
                      <a:pPr indent="0" lvl="0" marL="0" rtl="0" algn="ctr">
                        <a:spcBef>
                          <a:spcPts val="0"/>
                        </a:spcBef>
                        <a:spcAft>
                          <a:spcPts val="0"/>
                        </a:spcAft>
                        <a:buNone/>
                      </a:pPr>
                      <a:r>
                        <a:rPr lang="es"/>
                        <a:t>Name</a:t>
                      </a:r>
                      <a:endParaRPr/>
                    </a:p>
                  </a:txBody>
                  <a:tcPr marT="91425" marB="91425" marR="91425" marL="91425" anchor="ctr">
                    <a:lnB cap="flat" cmpd="sng" w="9525">
                      <a:solidFill>
                        <a:srgbClr val="9E9E9E"/>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lang="es"/>
                        <a:t>Likelihood</a:t>
                      </a:r>
                      <a:endParaRPr/>
                    </a:p>
                  </a:txBody>
                  <a:tcPr marT="91425" marB="91425" marR="91425" marL="91425" anchor="ctr">
                    <a:solidFill>
                      <a:schemeClr val="lt2"/>
                    </a:solidFill>
                  </a:tcPr>
                </a:tc>
                <a:tc>
                  <a:txBody>
                    <a:bodyPr/>
                    <a:lstStyle/>
                    <a:p>
                      <a:pPr indent="0" lvl="0" marL="0" rtl="0" algn="ctr">
                        <a:spcBef>
                          <a:spcPts val="0"/>
                        </a:spcBef>
                        <a:spcAft>
                          <a:spcPts val="0"/>
                        </a:spcAft>
                        <a:buNone/>
                      </a:pPr>
                      <a:r>
                        <a:rPr lang="es"/>
                        <a:t>Justification</a:t>
                      </a:r>
                      <a:endParaRPr/>
                    </a:p>
                  </a:txBody>
                  <a:tcPr marT="91425" marB="91425" marR="91425" marL="91425" anchor="ctr">
                    <a:solidFill>
                      <a:schemeClr val="lt2"/>
                    </a:solidFill>
                  </a:tcPr>
                </a:tc>
                <a:tc>
                  <a:txBody>
                    <a:bodyPr/>
                    <a:lstStyle/>
                    <a:p>
                      <a:pPr indent="0" lvl="0" marL="0" rtl="0" algn="ctr">
                        <a:spcBef>
                          <a:spcPts val="0"/>
                        </a:spcBef>
                        <a:spcAft>
                          <a:spcPts val="0"/>
                        </a:spcAft>
                        <a:buNone/>
                      </a:pPr>
                      <a:r>
                        <a:rPr lang="es"/>
                        <a:t>Risk impact</a:t>
                      </a:r>
                      <a:endParaRPr/>
                    </a:p>
                  </a:txBody>
                  <a:tcPr marT="91425" marB="91425" marR="91425" marL="91425" anchor="ctr">
                    <a:solidFill>
                      <a:schemeClr val="lt2"/>
                    </a:solidFill>
                  </a:tcPr>
                </a:tc>
                <a:tc>
                  <a:txBody>
                    <a:bodyPr/>
                    <a:lstStyle/>
                    <a:p>
                      <a:pPr indent="0" lvl="0" marL="0" rtl="0" algn="ctr">
                        <a:spcBef>
                          <a:spcPts val="0"/>
                        </a:spcBef>
                        <a:spcAft>
                          <a:spcPts val="0"/>
                        </a:spcAft>
                        <a:buNone/>
                      </a:pPr>
                      <a:r>
                        <a:rPr lang="es"/>
                        <a:t>Justification</a:t>
                      </a:r>
                      <a:endParaRPr/>
                    </a:p>
                  </a:txBody>
                  <a:tcPr marT="91425" marB="91425" marR="91425" marL="91425" anchor="ctr">
                    <a:solidFill>
                      <a:schemeClr val="lt2"/>
                    </a:solidFill>
                  </a:tcPr>
                </a:tc>
              </a:tr>
              <a:tr h="899075">
                <a:tc>
                  <a:txBody>
                    <a:bodyPr/>
                    <a:lstStyle/>
                    <a:p>
                      <a:pPr indent="0" lvl="0" marL="0" rtl="0" algn="l">
                        <a:spcBef>
                          <a:spcPts val="0"/>
                        </a:spcBef>
                        <a:spcAft>
                          <a:spcPts val="0"/>
                        </a:spcAft>
                        <a:buNone/>
                      </a:pPr>
                      <a:r>
                        <a:rPr lang="es"/>
                        <a:t>R1</a:t>
                      </a:r>
                      <a:endParaRPr/>
                    </a:p>
                  </a:txBody>
                  <a:tcPr marT="91425" marB="91425" marR="91425" marL="91425" anchor="ctr">
                    <a:lnR cap="flat" cmpd="sng" w="9525">
                      <a:solidFill>
                        <a:srgbClr val="9E9E9E"/>
                      </a:solidFill>
                      <a:prstDash val="solid"/>
                      <a:round/>
                      <a:headEnd len="sm" w="sm" type="none"/>
                      <a:tailEnd len="sm" w="sm" type="none"/>
                    </a:lnR>
                    <a:solidFill>
                      <a:schemeClr val="lt2"/>
                    </a:solidFill>
                  </a:tcPr>
                </a:tc>
                <a:tc>
                  <a:txBody>
                    <a:bodyPr/>
                    <a:lstStyle/>
                    <a:p>
                      <a:pPr indent="0" lvl="0" marL="0" rtl="0" algn="l">
                        <a:spcBef>
                          <a:spcPts val="0"/>
                        </a:spcBef>
                        <a:spcAft>
                          <a:spcPts val="0"/>
                        </a:spcAft>
                        <a:buNone/>
                      </a:pPr>
                      <a:r>
                        <a:rPr lang="es" sz="1200"/>
                        <a:t>Run out of time</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s" sz="1200"/>
                        <a:t>Low</a:t>
                      </a:r>
                      <a:endParaRPr sz="1200"/>
                    </a:p>
                    <a:p>
                      <a:pPr indent="0" lvl="0" marL="0" rtl="0" algn="ctr">
                        <a:spcBef>
                          <a:spcPts val="0"/>
                        </a:spcBef>
                        <a:spcAft>
                          <a:spcPts val="0"/>
                        </a:spcAft>
                        <a:buNone/>
                      </a:pPr>
                      <a:r>
                        <a:rPr lang="es" sz="1200"/>
                        <a:t>0.3</a:t>
                      </a:r>
                      <a:endParaRPr sz="1200"/>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just">
                        <a:spcBef>
                          <a:spcPts val="0"/>
                        </a:spcBef>
                        <a:spcAft>
                          <a:spcPts val="0"/>
                        </a:spcAft>
                        <a:buNone/>
                      </a:pPr>
                      <a:r>
                        <a:rPr lang="es" sz="1200"/>
                        <a:t>Since the deadline of the project is the same as one 10 times larger, we will be able to finish it on time.</a:t>
                      </a:r>
                      <a:endParaRPr sz="1200"/>
                    </a:p>
                  </a:txBody>
                  <a:tcPr marT="91425" marB="91425" marR="91425" marL="91425"/>
                </a:tc>
                <a:tc>
                  <a:txBody>
                    <a:bodyPr/>
                    <a:lstStyle/>
                    <a:p>
                      <a:pPr indent="0" lvl="0" marL="0" rtl="0" algn="ctr">
                        <a:spcBef>
                          <a:spcPts val="0"/>
                        </a:spcBef>
                        <a:spcAft>
                          <a:spcPts val="0"/>
                        </a:spcAft>
                        <a:buNone/>
                      </a:pPr>
                      <a:r>
                        <a:rPr lang="es" sz="1200"/>
                        <a:t>Very high</a:t>
                      </a:r>
                      <a:endParaRPr sz="1200"/>
                    </a:p>
                    <a:p>
                      <a:pPr indent="0" lvl="0" marL="0" rtl="0" algn="ctr">
                        <a:spcBef>
                          <a:spcPts val="0"/>
                        </a:spcBef>
                        <a:spcAft>
                          <a:spcPts val="0"/>
                        </a:spcAft>
                        <a:buNone/>
                      </a:pPr>
                      <a:r>
                        <a:rPr lang="es" sz="1200"/>
                        <a:t>0.9</a:t>
                      </a:r>
                      <a:endParaRPr sz="1200"/>
                    </a:p>
                  </a:txBody>
                  <a:tcPr marT="91425" marB="91425" marR="91425" marL="91425"/>
                </a:tc>
                <a:tc>
                  <a:txBody>
                    <a:bodyPr/>
                    <a:lstStyle/>
                    <a:p>
                      <a:pPr indent="0" lvl="0" marL="0" marR="38100" rtl="0" algn="just">
                        <a:lnSpc>
                          <a:spcPct val="100000"/>
                        </a:lnSpc>
                        <a:spcBef>
                          <a:spcPts val="0"/>
                        </a:spcBef>
                        <a:spcAft>
                          <a:spcPts val="0"/>
                        </a:spcAft>
                        <a:buNone/>
                      </a:pPr>
                      <a:r>
                        <a:rPr lang="es" sz="1200">
                          <a:solidFill>
                            <a:schemeClr val="dk1"/>
                          </a:solidFill>
                          <a:highlight>
                            <a:srgbClr val="FFFFFF"/>
                          </a:highlight>
                        </a:rPr>
                        <a:t>If we, somehow, fail to deliver the work on time, the company will bankrupt.</a:t>
                      </a:r>
                      <a:endParaRPr sz="1200"/>
                    </a:p>
                  </a:txBody>
                  <a:tcPr marT="91425" marB="91425" marR="91425" marL="91425"/>
                </a:tc>
              </a:tr>
              <a:tr h="1618350">
                <a:tc>
                  <a:txBody>
                    <a:bodyPr/>
                    <a:lstStyle/>
                    <a:p>
                      <a:pPr indent="0" lvl="0" marL="0" rtl="0" algn="l">
                        <a:spcBef>
                          <a:spcPts val="0"/>
                        </a:spcBef>
                        <a:spcAft>
                          <a:spcPts val="0"/>
                        </a:spcAft>
                        <a:buNone/>
                      </a:pPr>
                      <a:r>
                        <a:rPr lang="es"/>
                        <a:t>R2</a:t>
                      </a:r>
                      <a:endParaRPr/>
                    </a:p>
                  </a:txBody>
                  <a:tcPr marT="91425" marB="91425" marR="91425" marL="91425" anchor="ctr">
                    <a:lnR cap="flat" cmpd="sng" w="9525">
                      <a:solidFill>
                        <a:srgbClr val="9E9E9E"/>
                      </a:solidFill>
                      <a:prstDash val="solid"/>
                      <a:round/>
                      <a:headEnd len="sm" w="sm" type="none"/>
                      <a:tailEnd len="sm" w="sm" type="none"/>
                    </a:lnR>
                    <a:solidFill>
                      <a:schemeClr val="lt2"/>
                    </a:solidFill>
                  </a:tcPr>
                </a:tc>
                <a:tc>
                  <a:txBody>
                    <a:bodyPr/>
                    <a:lstStyle/>
                    <a:p>
                      <a:pPr indent="0" lvl="0" marL="0" rtl="0" algn="just">
                        <a:spcBef>
                          <a:spcPts val="0"/>
                        </a:spcBef>
                        <a:spcAft>
                          <a:spcPts val="0"/>
                        </a:spcAft>
                        <a:buNone/>
                      </a:pPr>
                      <a:r>
                        <a:rPr lang="es" sz="1200">
                          <a:solidFill>
                            <a:schemeClr val="dk1"/>
                          </a:solidFill>
                          <a:highlight>
                            <a:schemeClr val="lt1"/>
                          </a:highlight>
                        </a:rPr>
                        <a:t>Lack of experience of staff</a:t>
                      </a:r>
                      <a:endParaRPr sz="1200">
                        <a:highlight>
                          <a:schemeClr val="lt1"/>
                        </a:highligh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s" sz="1200"/>
                        <a:t>Very high</a:t>
                      </a:r>
                      <a:endParaRPr sz="1200"/>
                    </a:p>
                    <a:p>
                      <a:pPr indent="0" lvl="0" marL="0" rtl="0" algn="ctr">
                        <a:spcBef>
                          <a:spcPts val="0"/>
                        </a:spcBef>
                        <a:spcAft>
                          <a:spcPts val="0"/>
                        </a:spcAft>
                        <a:buNone/>
                      </a:pPr>
                      <a:r>
                        <a:rPr lang="es" sz="1200"/>
                        <a:t>0.9</a:t>
                      </a:r>
                      <a:endParaRPr sz="1200"/>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just">
                        <a:spcBef>
                          <a:spcPts val="0"/>
                        </a:spcBef>
                        <a:spcAft>
                          <a:spcPts val="0"/>
                        </a:spcAft>
                        <a:buNone/>
                      </a:pPr>
                      <a:r>
                        <a:rPr lang="es" sz="1200"/>
                        <a:t>The company has already twice the personnel than expected. This personnel is not qualified as there has been an important rotation in the company.</a:t>
                      </a:r>
                      <a:endParaRPr sz="1200"/>
                    </a:p>
                  </a:txBody>
                  <a:tcPr marT="91425" marB="91425" marR="91425" marL="91425"/>
                </a:tc>
                <a:tc>
                  <a:txBody>
                    <a:bodyPr/>
                    <a:lstStyle/>
                    <a:p>
                      <a:pPr indent="0" lvl="0" marL="0" rtl="0" algn="ctr">
                        <a:spcBef>
                          <a:spcPts val="0"/>
                        </a:spcBef>
                        <a:spcAft>
                          <a:spcPts val="0"/>
                        </a:spcAft>
                        <a:buNone/>
                      </a:pPr>
                      <a:r>
                        <a:rPr lang="es" sz="1200"/>
                        <a:t>High</a:t>
                      </a:r>
                      <a:endParaRPr sz="1200"/>
                    </a:p>
                    <a:p>
                      <a:pPr indent="0" lvl="0" marL="0" rtl="0" algn="ctr">
                        <a:spcBef>
                          <a:spcPts val="0"/>
                        </a:spcBef>
                        <a:spcAft>
                          <a:spcPts val="0"/>
                        </a:spcAft>
                        <a:buNone/>
                      </a:pPr>
                      <a:r>
                        <a:rPr lang="es" sz="1200"/>
                        <a:t>0.8</a:t>
                      </a:r>
                      <a:endParaRPr sz="1200"/>
                    </a:p>
                  </a:txBody>
                  <a:tcPr marT="91425" marB="91425" marR="91425" marL="91425"/>
                </a:tc>
                <a:tc>
                  <a:txBody>
                    <a:bodyPr/>
                    <a:lstStyle/>
                    <a:p>
                      <a:pPr indent="0" lvl="0" marL="0" rtl="0" algn="just">
                        <a:spcBef>
                          <a:spcPts val="0"/>
                        </a:spcBef>
                        <a:spcAft>
                          <a:spcPts val="0"/>
                        </a:spcAft>
                        <a:buNone/>
                      </a:pPr>
                      <a:r>
                        <a:rPr lang="es" sz="1200"/>
                        <a:t>If the company personnel is not </a:t>
                      </a:r>
                      <a:r>
                        <a:rPr lang="es" sz="1200"/>
                        <a:t>familiarized</a:t>
                      </a:r>
                      <a:r>
                        <a:rPr lang="es" sz="1200"/>
                        <a:t> with the applications to be used, they will not be able to develop the project with the expected quality and this may end in the dissatisfaction of the client with the final product. </a:t>
                      </a:r>
                      <a:endParaRPr sz="1200"/>
                    </a:p>
                  </a:txBody>
                  <a:tcPr marT="91425" marB="91425" marR="91425" marL="91425"/>
                </a:tc>
              </a:tr>
              <a:tr h="1246275">
                <a:tc>
                  <a:txBody>
                    <a:bodyPr/>
                    <a:lstStyle/>
                    <a:p>
                      <a:pPr indent="0" lvl="0" marL="0" rtl="0" algn="l">
                        <a:spcBef>
                          <a:spcPts val="0"/>
                        </a:spcBef>
                        <a:spcAft>
                          <a:spcPts val="0"/>
                        </a:spcAft>
                        <a:buNone/>
                      </a:pPr>
                      <a:r>
                        <a:rPr lang="es"/>
                        <a:t>R3</a:t>
                      </a:r>
                      <a:endParaRPr/>
                    </a:p>
                  </a:txBody>
                  <a:tcPr marT="91425" marB="91425" marR="91425" marL="91425" anchor="ctr">
                    <a:lnR cap="flat" cmpd="sng" w="9525">
                      <a:solidFill>
                        <a:srgbClr val="9E9E9E"/>
                      </a:solidFill>
                      <a:prstDash val="solid"/>
                      <a:round/>
                      <a:headEnd len="sm" w="sm" type="none"/>
                      <a:tailEnd len="sm" w="sm" type="none"/>
                    </a:lnR>
                    <a:solidFill>
                      <a:schemeClr val="lt2"/>
                    </a:solidFill>
                  </a:tcPr>
                </a:tc>
                <a:tc>
                  <a:txBody>
                    <a:bodyPr/>
                    <a:lstStyle/>
                    <a:p>
                      <a:pPr indent="0" lvl="0" marL="0" rtl="0" algn="l">
                        <a:spcBef>
                          <a:spcPts val="0"/>
                        </a:spcBef>
                        <a:spcAft>
                          <a:spcPts val="0"/>
                        </a:spcAft>
                        <a:buNone/>
                      </a:pPr>
                      <a:r>
                        <a:rPr lang="es" sz="1200"/>
                        <a:t>Budget overrun </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s" sz="1200"/>
                        <a:t>High</a:t>
                      </a:r>
                      <a:endParaRPr sz="1200"/>
                    </a:p>
                    <a:p>
                      <a:pPr indent="0" lvl="0" marL="0" rtl="0" algn="ctr">
                        <a:spcBef>
                          <a:spcPts val="0"/>
                        </a:spcBef>
                        <a:spcAft>
                          <a:spcPts val="0"/>
                        </a:spcAft>
                        <a:buNone/>
                      </a:pPr>
                      <a:r>
                        <a:rPr lang="es" sz="1200"/>
                        <a:t>0.8</a:t>
                      </a:r>
                      <a:endParaRPr sz="1200"/>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just">
                        <a:spcBef>
                          <a:spcPts val="0"/>
                        </a:spcBef>
                        <a:spcAft>
                          <a:spcPts val="0"/>
                        </a:spcAft>
                        <a:buNone/>
                      </a:pPr>
                      <a:r>
                        <a:rPr lang="es" sz="1200"/>
                        <a:t>The company is a project away from bankrupt so we assume that the budget is low,  </a:t>
                      </a:r>
                      <a:endParaRPr sz="1200"/>
                    </a:p>
                    <a:p>
                      <a:pPr indent="0" lvl="0" marL="0" rtl="0" algn="just">
                        <a:spcBef>
                          <a:spcPts val="0"/>
                        </a:spcBef>
                        <a:spcAft>
                          <a:spcPts val="0"/>
                        </a:spcAft>
                        <a:buClr>
                          <a:schemeClr val="dk1"/>
                        </a:buClr>
                        <a:buSzPts val="1100"/>
                        <a:buFont typeface="Arial"/>
                        <a:buNone/>
                      </a:pPr>
                      <a:r>
                        <a:rPr lang="es" sz="1200">
                          <a:solidFill>
                            <a:schemeClr val="dk1"/>
                          </a:solidFill>
                          <a:highlight>
                            <a:schemeClr val="lt1"/>
                          </a:highlight>
                        </a:rPr>
                        <a:t>so outsourcing to two companies can create budget problems</a:t>
                      </a:r>
                      <a:endParaRPr sz="1000"/>
                    </a:p>
                  </a:txBody>
                  <a:tcPr marT="91425" marB="91425" marR="91425" marL="91425"/>
                </a:tc>
                <a:tc>
                  <a:txBody>
                    <a:bodyPr/>
                    <a:lstStyle/>
                    <a:p>
                      <a:pPr indent="0" lvl="0" marL="0" rtl="0" algn="ctr">
                        <a:spcBef>
                          <a:spcPts val="0"/>
                        </a:spcBef>
                        <a:spcAft>
                          <a:spcPts val="0"/>
                        </a:spcAft>
                        <a:buNone/>
                      </a:pPr>
                      <a:r>
                        <a:rPr lang="es" sz="1200"/>
                        <a:t>High</a:t>
                      </a:r>
                      <a:endParaRPr sz="1200"/>
                    </a:p>
                    <a:p>
                      <a:pPr indent="0" lvl="0" marL="0" rtl="0" algn="ctr">
                        <a:spcBef>
                          <a:spcPts val="0"/>
                        </a:spcBef>
                        <a:spcAft>
                          <a:spcPts val="0"/>
                        </a:spcAft>
                        <a:buNone/>
                      </a:pPr>
                      <a:r>
                        <a:rPr lang="es" sz="1200"/>
                        <a:t>0.8</a:t>
                      </a:r>
                      <a:endParaRPr sz="1200"/>
                    </a:p>
                  </a:txBody>
                  <a:tcPr marT="91425" marB="91425" marR="91425" marL="91425"/>
                </a:tc>
                <a:tc>
                  <a:txBody>
                    <a:bodyPr/>
                    <a:lstStyle/>
                    <a:p>
                      <a:pPr indent="0" lvl="0" marL="0" rtl="0" algn="just">
                        <a:spcBef>
                          <a:spcPts val="0"/>
                        </a:spcBef>
                        <a:spcAft>
                          <a:spcPts val="0"/>
                        </a:spcAft>
                        <a:buNone/>
                      </a:pPr>
                      <a:r>
                        <a:rPr lang="es" sz="1200"/>
                        <a:t>If the company costs exceed the budget, this could lead in the need to cut in personnel and this could end in  </a:t>
                      </a:r>
                      <a:endParaRPr sz="1200"/>
                    </a:p>
                  </a:txBody>
                  <a:tcPr marT="91425" marB="91425" marR="91425" marL="91425"/>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6"/>
          <p:cNvSpPr txBox="1"/>
          <p:nvPr>
            <p:ph type="title"/>
          </p:nvPr>
        </p:nvSpPr>
        <p:spPr>
          <a:xfrm>
            <a:off x="311700" y="53850"/>
            <a:ext cx="8520600" cy="831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sz="2600">
                <a:latin typeface="Proxima Nova"/>
                <a:ea typeface="Proxima Nova"/>
                <a:cs typeface="Proxima Nova"/>
                <a:sym typeface="Proxima Nova"/>
              </a:rPr>
              <a:t>RISK ASSESSMENT</a:t>
            </a:r>
            <a:endParaRPr sz="2600">
              <a:latin typeface="Proxima Nova"/>
              <a:ea typeface="Proxima Nova"/>
              <a:cs typeface="Proxima Nova"/>
              <a:sym typeface="Proxima Nova"/>
            </a:endParaRPr>
          </a:p>
        </p:txBody>
      </p:sp>
      <p:graphicFrame>
        <p:nvGraphicFramePr>
          <p:cNvPr id="84" name="Google Shape;84;p16"/>
          <p:cNvGraphicFramePr/>
          <p:nvPr/>
        </p:nvGraphicFramePr>
        <p:xfrm>
          <a:off x="269550" y="684525"/>
          <a:ext cx="3000000" cy="3000000"/>
        </p:xfrm>
        <a:graphic>
          <a:graphicData uri="http://schemas.openxmlformats.org/drawingml/2006/table">
            <a:tbl>
              <a:tblPr>
                <a:noFill/>
                <a:tableStyleId>{3DE34CE2-64CF-4C6C-A15B-315D2C8A4CA1}</a:tableStyleId>
              </a:tblPr>
              <a:tblGrid>
                <a:gridCol w="425375"/>
                <a:gridCol w="1484625"/>
                <a:gridCol w="2638600"/>
                <a:gridCol w="4056300"/>
              </a:tblGrid>
              <a:tr h="355475">
                <a:tc>
                  <a:txBody>
                    <a:bodyPr/>
                    <a:lstStyle/>
                    <a:p>
                      <a:pPr indent="0" lvl="0" marL="0" rtl="0" algn="ctr">
                        <a:spcBef>
                          <a:spcPts val="0"/>
                        </a:spcBef>
                        <a:spcAft>
                          <a:spcPts val="0"/>
                        </a:spcAft>
                        <a:buNone/>
                      </a:pPr>
                      <a:r>
                        <a:rPr lang="es"/>
                        <a:t>ID</a:t>
                      </a:r>
                      <a:endParaRPr/>
                    </a:p>
                  </a:txBody>
                  <a:tcPr marT="91425" marB="91425" marR="91425" marL="91425" anchor="ctr">
                    <a:solidFill>
                      <a:schemeClr val="lt2"/>
                    </a:solidFill>
                  </a:tcPr>
                </a:tc>
                <a:tc>
                  <a:txBody>
                    <a:bodyPr/>
                    <a:lstStyle/>
                    <a:p>
                      <a:pPr indent="0" lvl="0" marL="0" rtl="0" algn="ctr">
                        <a:spcBef>
                          <a:spcPts val="0"/>
                        </a:spcBef>
                        <a:spcAft>
                          <a:spcPts val="0"/>
                        </a:spcAft>
                        <a:buNone/>
                      </a:pPr>
                      <a:r>
                        <a:rPr lang="es"/>
                        <a:t>Name</a:t>
                      </a:r>
                      <a:endParaRPr/>
                    </a:p>
                  </a:txBody>
                  <a:tcPr marT="91425" marB="91425" marR="91425" marL="91425" anchor="ctr">
                    <a:lnB cap="flat" cmpd="sng" w="9525">
                      <a:solidFill>
                        <a:srgbClr val="9E9E9E"/>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lang="es"/>
                        <a:t>Priority</a:t>
                      </a:r>
                      <a:endParaRPr/>
                    </a:p>
                  </a:txBody>
                  <a:tcPr marT="91425" marB="91425" marR="91425" marL="91425" anchor="ctr">
                    <a:solidFill>
                      <a:schemeClr val="lt2"/>
                    </a:solidFill>
                  </a:tcPr>
                </a:tc>
                <a:tc>
                  <a:txBody>
                    <a:bodyPr/>
                    <a:lstStyle/>
                    <a:p>
                      <a:pPr indent="0" lvl="0" marL="0" rtl="0" algn="ctr">
                        <a:spcBef>
                          <a:spcPts val="0"/>
                        </a:spcBef>
                        <a:spcAft>
                          <a:spcPts val="0"/>
                        </a:spcAft>
                        <a:buNone/>
                      </a:pPr>
                      <a:r>
                        <a:rPr lang="es"/>
                        <a:t>Breaking points</a:t>
                      </a:r>
                      <a:endParaRPr/>
                    </a:p>
                  </a:txBody>
                  <a:tcPr marT="91425" marB="91425" marR="91425" marL="91425" anchor="ctr">
                    <a:solidFill>
                      <a:schemeClr val="lt2"/>
                    </a:solidFill>
                  </a:tcPr>
                </a:tc>
              </a:tr>
              <a:tr h="752800">
                <a:tc>
                  <a:txBody>
                    <a:bodyPr/>
                    <a:lstStyle/>
                    <a:p>
                      <a:pPr indent="0" lvl="0" marL="0" rtl="0" algn="l">
                        <a:spcBef>
                          <a:spcPts val="0"/>
                        </a:spcBef>
                        <a:spcAft>
                          <a:spcPts val="0"/>
                        </a:spcAft>
                        <a:buNone/>
                      </a:pPr>
                      <a:r>
                        <a:rPr lang="es"/>
                        <a:t>R2</a:t>
                      </a:r>
                      <a:endParaRPr/>
                    </a:p>
                  </a:txBody>
                  <a:tcPr marT="91425" marB="91425" marR="91425" marL="91425" anchor="ctr">
                    <a:lnR cap="flat" cmpd="sng" w="9525">
                      <a:solidFill>
                        <a:srgbClr val="9E9E9E"/>
                      </a:solidFill>
                      <a:prstDash val="solid"/>
                      <a:round/>
                      <a:headEnd len="sm" w="sm" type="none"/>
                      <a:tailEnd len="sm" w="sm" type="none"/>
                    </a:lnR>
                    <a:solidFill>
                      <a:schemeClr val="lt2"/>
                    </a:solidFill>
                  </a:tcPr>
                </a:tc>
                <a:tc>
                  <a:txBody>
                    <a:bodyPr/>
                    <a:lstStyle/>
                    <a:p>
                      <a:pPr indent="0" lvl="0" marL="0" rtl="0" algn="just">
                        <a:spcBef>
                          <a:spcPts val="0"/>
                        </a:spcBef>
                        <a:spcAft>
                          <a:spcPts val="0"/>
                        </a:spcAft>
                        <a:buNone/>
                      </a:pPr>
                      <a:r>
                        <a:rPr lang="es" sz="1200">
                          <a:solidFill>
                            <a:schemeClr val="dk1"/>
                          </a:solidFill>
                          <a:highlight>
                            <a:schemeClr val="lt1"/>
                          </a:highlight>
                        </a:rPr>
                        <a:t>Lack of experience of staff</a:t>
                      </a:r>
                      <a:endParaRPr sz="1200">
                        <a:solidFill>
                          <a:schemeClr val="dk1"/>
                        </a:solidFill>
                        <a:highlight>
                          <a:schemeClr val="lt1"/>
                        </a:highligh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s" sz="1200">
                          <a:solidFill>
                            <a:schemeClr val="dk1"/>
                          </a:solidFill>
                        </a:rPr>
                        <a:t>Priority = Probability of Occurrence * Probability of Impact = 0.9 * 0.8 = 0.72</a:t>
                      </a:r>
                      <a:endParaRPr sz="1200"/>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l">
                        <a:spcBef>
                          <a:spcPts val="0"/>
                        </a:spcBef>
                        <a:spcAft>
                          <a:spcPts val="0"/>
                        </a:spcAft>
                        <a:buNone/>
                      </a:pPr>
                      <a:r>
                        <a:rPr lang="es" sz="1200">
                          <a:solidFill>
                            <a:schemeClr val="dk1"/>
                          </a:solidFill>
                        </a:rPr>
                        <a:t>At the end of each increment, unitary tests will be carried out in each module and integration tests for each unit. The breaking point will be when some implementation or integration does not allow the correct execution of the application and is not recoverable.</a:t>
                      </a:r>
                      <a:endParaRPr sz="1200">
                        <a:solidFill>
                          <a:srgbClr val="202124"/>
                        </a:solidFill>
                        <a:highlight>
                          <a:srgbClr val="FFFFFF"/>
                        </a:highlight>
                      </a:endParaRPr>
                    </a:p>
                  </a:txBody>
                  <a:tcPr marT="91425" marB="91425" marR="91425" marL="91425"/>
                </a:tc>
              </a:tr>
              <a:tr h="731500">
                <a:tc>
                  <a:txBody>
                    <a:bodyPr/>
                    <a:lstStyle/>
                    <a:p>
                      <a:pPr indent="0" lvl="0" marL="0" rtl="0" algn="l">
                        <a:spcBef>
                          <a:spcPts val="0"/>
                        </a:spcBef>
                        <a:spcAft>
                          <a:spcPts val="0"/>
                        </a:spcAft>
                        <a:buNone/>
                      </a:pPr>
                      <a:r>
                        <a:rPr lang="es"/>
                        <a:t>R3</a:t>
                      </a:r>
                      <a:endParaRPr/>
                    </a:p>
                  </a:txBody>
                  <a:tcPr marT="91425" marB="91425" marR="91425" marL="91425" anchor="ctr">
                    <a:lnR cap="flat" cmpd="sng" w="9525">
                      <a:solidFill>
                        <a:srgbClr val="9E9E9E"/>
                      </a:solidFill>
                      <a:prstDash val="solid"/>
                      <a:round/>
                      <a:headEnd len="sm" w="sm" type="none"/>
                      <a:tailEnd len="sm" w="sm" type="none"/>
                    </a:lnR>
                    <a:solidFill>
                      <a:schemeClr val="lt2"/>
                    </a:solidFill>
                  </a:tcPr>
                </a:tc>
                <a:tc>
                  <a:txBody>
                    <a:bodyPr/>
                    <a:lstStyle/>
                    <a:p>
                      <a:pPr indent="0" lvl="0" marL="0" rtl="0" algn="l">
                        <a:spcBef>
                          <a:spcPts val="0"/>
                        </a:spcBef>
                        <a:spcAft>
                          <a:spcPts val="0"/>
                        </a:spcAft>
                        <a:buNone/>
                      </a:pPr>
                      <a:r>
                        <a:rPr lang="es" sz="1200">
                          <a:solidFill>
                            <a:schemeClr val="dk1"/>
                          </a:solidFill>
                        </a:rPr>
                        <a:t>Budget overrun</a:t>
                      </a:r>
                      <a:endParaRPr sz="12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s" sz="1200">
                          <a:solidFill>
                            <a:schemeClr val="dk1"/>
                          </a:solidFill>
                        </a:rPr>
                        <a:t>Priority = Probability of Occurrence * Probability of Impact = 0.8 * 0.8 = 0.64</a:t>
                      </a:r>
                      <a:endParaRPr sz="1200"/>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just">
                        <a:spcBef>
                          <a:spcPts val="0"/>
                        </a:spcBef>
                        <a:spcAft>
                          <a:spcPts val="0"/>
                        </a:spcAft>
                        <a:buNone/>
                      </a:pPr>
                      <a:r>
                        <a:rPr lang="es" sz="1200"/>
                        <a:t>After each of the milestones established, the budget will be examined, and when the excess is </a:t>
                      </a:r>
                      <a:r>
                        <a:rPr lang="es" sz="1200"/>
                        <a:t>2</a:t>
                      </a:r>
                      <a:r>
                        <a:rPr lang="es" sz="1200"/>
                        <a:t>0% extra of the initial budget, this will be the breaking point. </a:t>
                      </a:r>
                      <a:endParaRPr sz="1200"/>
                    </a:p>
                  </a:txBody>
                  <a:tcPr marT="91425" marB="91425" marR="91425" marL="91425"/>
                </a:tc>
              </a:tr>
              <a:tr h="1262550">
                <a:tc>
                  <a:txBody>
                    <a:bodyPr/>
                    <a:lstStyle/>
                    <a:p>
                      <a:pPr indent="0" lvl="0" marL="0" rtl="0" algn="l">
                        <a:spcBef>
                          <a:spcPts val="0"/>
                        </a:spcBef>
                        <a:spcAft>
                          <a:spcPts val="0"/>
                        </a:spcAft>
                        <a:buNone/>
                      </a:pPr>
                      <a:r>
                        <a:rPr lang="es"/>
                        <a:t>R1</a:t>
                      </a:r>
                      <a:endParaRPr/>
                    </a:p>
                  </a:txBody>
                  <a:tcPr marT="91425" marB="91425" marR="91425" marL="91425" anchor="ctr">
                    <a:lnR cap="flat" cmpd="sng" w="9525">
                      <a:solidFill>
                        <a:srgbClr val="9E9E9E"/>
                      </a:solidFill>
                      <a:prstDash val="solid"/>
                      <a:round/>
                      <a:headEnd len="sm" w="sm" type="none"/>
                      <a:tailEnd len="sm" w="sm" type="none"/>
                    </a:lnR>
                    <a:solidFill>
                      <a:schemeClr val="lt2"/>
                    </a:solidFill>
                  </a:tcPr>
                </a:tc>
                <a:tc>
                  <a:txBody>
                    <a:bodyPr/>
                    <a:lstStyle/>
                    <a:p>
                      <a:pPr indent="0" lvl="0" marL="0" rtl="0" algn="l">
                        <a:spcBef>
                          <a:spcPts val="0"/>
                        </a:spcBef>
                        <a:spcAft>
                          <a:spcPts val="0"/>
                        </a:spcAft>
                        <a:buNone/>
                      </a:pPr>
                      <a:r>
                        <a:rPr lang="es" sz="1200">
                          <a:solidFill>
                            <a:schemeClr val="dk1"/>
                          </a:solidFill>
                        </a:rPr>
                        <a:t>Run out of time</a:t>
                      </a:r>
                      <a:endParaRPr sz="12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s" sz="1200">
                          <a:solidFill>
                            <a:schemeClr val="dk1"/>
                          </a:solidFill>
                        </a:rPr>
                        <a:t>Priority = Probability of Occurrence * Probability of Impact = 0.3 * 0.9 = 0.27</a:t>
                      </a:r>
                      <a:endParaRPr sz="1200">
                        <a:solidFill>
                          <a:schemeClr val="dk1"/>
                        </a:solidFill>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just">
                        <a:spcBef>
                          <a:spcPts val="0"/>
                        </a:spcBef>
                        <a:spcAft>
                          <a:spcPts val="0"/>
                        </a:spcAft>
                        <a:buNone/>
                      </a:pPr>
                      <a:r>
                        <a:rPr lang="es" sz="1200">
                          <a:solidFill>
                            <a:schemeClr val="dk1"/>
                          </a:solidFill>
                        </a:rPr>
                        <a:t>After each of the milestones established in each of the increments, the project time planning will be revised. If we exceed by more than 20% of the established time, a margin of one week will be given to present a new project plan. </a:t>
                      </a:r>
                      <a:endParaRPr sz="1200">
                        <a:solidFill>
                          <a:schemeClr val="dk1"/>
                        </a:solidFill>
                      </a:endParaRPr>
                    </a:p>
                  </a:txBody>
                  <a:tcPr marT="91425" marB="91425" marR="91425" marL="91425"/>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7"/>
          <p:cNvSpPr txBox="1"/>
          <p:nvPr>
            <p:ph type="title"/>
          </p:nvPr>
        </p:nvSpPr>
        <p:spPr>
          <a:xfrm>
            <a:off x="311700" y="47125"/>
            <a:ext cx="8520600" cy="67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s" sz="2400">
                <a:latin typeface="Proxima Nova"/>
                <a:ea typeface="Proxima Nova"/>
                <a:cs typeface="Proxima Nova"/>
                <a:sym typeface="Proxima Nova"/>
              </a:rPr>
              <a:t>RISK MANAGEMENT - PREVENTIVE ACTIONS</a:t>
            </a:r>
            <a:endParaRPr sz="2400">
              <a:latin typeface="Proxima Nova"/>
              <a:ea typeface="Proxima Nova"/>
              <a:cs typeface="Proxima Nova"/>
              <a:sym typeface="Proxima Nova"/>
            </a:endParaRPr>
          </a:p>
        </p:txBody>
      </p:sp>
      <p:graphicFrame>
        <p:nvGraphicFramePr>
          <p:cNvPr id="90" name="Google Shape;90;p17"/>
          <p:cNvGraphicFramePr/>
          <p:nvPr/>
        </p:nvGraphicFramePr>
        <p:xfrm>
          <a:off x="141375" y="504338"/>
          <a:ext cx="3000000" cy="3000000"/>
        </p:xfrm>
        <a:graphic>
          <a:graphicData uri="http://schemas.openxmlformats.org/drawingml/2006/table">
            <a:tbl>
              <a:tblPr>
                <a:noFill/>
                <a:tableStyleId>{3DE34CE2-64CF-4C6C-A15B-315D2C8A4CA1}</a:tableStyleId>
              </a:tblPr>
              <a:tblGrid>
                <a:gridCol w="462200"/>
                <a:gridCol w="1473425"/>
                <a:gridCol w="6925600"/>
              </a:tblGrid>
              <a:tr h="386575">
                <a:tc>
                  <a:txBody>
                    <a:bodyPr/>
                    <a:lstStyle/>
                    <a:p>
                      <a:pPr indent="0" lvl="0" marL="0" rtl="0" algn="ctr">
                        <a:spcBef>
                          <a:spcPts val="0"/>
                        </a:spcBef>
                        <a:spcAft>
                          <a:spcPts val="0"/>
                        </a:spcAft>
                        <a:buNone/>
                      </a:pPr>
                      <a:r>
                        <a:rPr lang="es"/>
                        <a:t>ID</a:t>
                      </a:r>
                      <a:endParaRPr/>
                    </a:p>
                  </a:txBody>
                  <a:tcPr marT="91425" marB="91425" marR="91425" marL="91425" anchor="ctr">
                    <a:solidFill>
                      <a:schemeClr val="lt2"/>
                    </a:solidFill>
                  </a:tcPr>
                </a:tc>
                <a:tc>
                  <a:txBody>
                    <a:bodyPr/>
                    <a:lstStyle/>
                    <a:p>
                      <a:pPr indent="0" lvl="0" marL="0" rtl="0" algn="ctr">
                        <a:spcBef>
                          <a:spcPts val="0"/>
                        </a:spcBef>
                        <a:spcAft>
                          <a:spcPts val="0"/>
                        </a:spcAft>
                        <a:buNone/>
                      </a:pPr>
                      <a:r>
                        <a:rPr lang="es"/>
                        <a:t>Name</a:t>
                      </a:r>
                      <a:endParaRPr/>
                    </a:p>
                  </a:txBody>
                  <a:tcPr marT="91425" marB="91425" marR="91425" marL="91425" anchor="ctr">
                    <a:lnB cap="flat" cmpd="sng" w="9525">
                      <a:solidFill>
                        <a:srgbClr val="9E9E9E"/>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lang="es"/>
                        <a:t>Preventive actions</a:t>
                      </a:r>
                      <a:endParaRPr/>
                    </a:p>
                  </a:txBody>
                  <a:tcPr marT="91425" marB="91425" marR="91425" marL="91425" anchor="ctr">
                    <a:solidFill>
                      <a:schemeClr val="lt2"/>
                    </a:solidFill>
                  </a:tcPr>
                </a:tc>
              </a:tr>
              <a:tr h="979550">
                <a:tc>
                  <a:txBody>
                    <a:bodyPr/>
                    <a:lstStyle/>
                    <a:p>
                      <a:pPr indent="0" lvl="0" marL="0" rtl="0" algn="l">
                        <a:spcBef>
                          <a:spcPts val="0"/>
                        </a:spcBef>
                        <a:spcAft>
                          <a:spcPts val="0"/>
                        </a:spcAft>
                        <a:buNone/>
                      </a:pPr>
                      <a:r>
                        <a:rPr lang="es"/>
                        <a:t>R</a:t>
                      </a:r>
                      <a:r>
                        <a:rPr lang="es"/>
                        <a:t>1</a:t>
                      </a:r>
                      <a:endParaRPr/>
                    </a:p>
                  </a:txBody>
                  <a:tcPr marT="91425" marB="91425" marR="91425" marL="91425" anchor="ctr">
                    <a:lnR cap="flat" cmpd="sng" w="9525">
                      <a:solidFill>
                        <a:srgbClr val="9E9E9E"/>
                      </a:solidFill>
                      <a:prstDash val="solid"/>
                      <a:round/>
                      <a:headEnd len="sm" w="sm" type="none"/>
                      <a:tailEnd len="sm" w="sm" type="none"/>
                    </a:lnR>
                    <a:solidFill>
                      <a:schemeClr val="lt2"/>
                    </a:solidFill>
                  </a:tcPr>
                </a:tc>
                <a:tc>
                  <a:txBody>
                    <a:bodyPr/>
                    <a:lstStyle/>
                    <a:p>
                      <a:pPr indent="0" lvl="0" marL="0" rtl="0" algn="l">
                        <a:spcBef>
                          <a:spcPts val="0"/>
                        </a:spcBef>
                        <a:spcAft>
                          <a:spcPts val="0"/>
                        </a:spcAft>
                        <a:buNone/>
                      </a:pPr>
                      <a:r>
                        <a:rPr lang="es" sz="1200">
                          <a:solidFill>
                            <a:schemeClr val="dk1"/>
                          </a:solidFill>
                        </a:rPr>
                        <a:t>Run out of time</a:t>
                      </a:r>
                      <a:endParaRPr sz="12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171450" lvl="0" marL="179999" rtl="0" algn="just">
                        <a:spcBef>
                          <a:spcPts val="0"/>
                        </a:spcBef>
                        <a:spcAft>
                          <a:spcPts val="0"/>
                        </a:spcAft>
                        <a:buClr>
                          <a:schemeClr val="dk1"/>
                        </a:buClr>
                        <a:buSzPts val="1200"/>
                        <a:buChar char="-"/>
                      </a:pPr>
                      <a:r>
                        <a:rPr lang="es" sz="1200">
                          <a:solidFill>
                            <a:schemeClr val="dk1"/>
                          </a:solidFill>
                        </a:rPr>
                        <a:t>Ask for follow-up reports to know how the company is progressing and detect possible delays on time. </a:t>
                      </a:r>
                      <a:endParaRPr sz="1200">
                        <a:solidFill>
                          <a:schemeClr val="dk1"/>
                        </a:solidFill>
                      </a:endParaRPr>
                    </a:p>
                    <a:p>
                      <a:pPr indent="-171450" lvl="0" marL="179999" rtl="0" algn="just">
                        <a:spcBef>
                          <a:spcPts val="0"/>
                        </a:spcBef>
                        <a:spcAft>
                          <a:spcPts val="0"/>
                        </a:spcAft>
                        <a:buClr>
                          <a:schemeClr val="dk1"/>
                        </a:buClr>
                        <a:buSzPts val="1200"/>
                        <a:buChar char="-"/>
                      </a:pPr>
                      <a:r>
                        <a:rPr lang="es" sz="1200">
                          <a:solidFill>
                            <a:schemeClr val="dk1"/>
                          </a:solidFill>
                        </a:rPr>
                        <a:t>Clarify in the contract the conditions and delivery dates, as well as the measures our company will take if there is a delay, in this way the client is aware of the conditions from the beginning. </a:t>
                      </a:r>
                      <a:endParaRPr sz="1200">
                        <a:solidFill>
                          <a:schemeClr val="dk1"/>
                        </a:solidFill>
                        <a:highlight>
                          <a:srgbClr val="FFFFFF"/>
                        </a:highlight>
                      </a:endParaRPr>
                    </a:p>
                    <a:p>
                      <a:pPr indent="-171450" lvl="0" marL="179999" rtl="0" algn="just">
                        <a:spcBef>
                          <a:spcPts val="0"/>
                        </a:spcBef>
                        <a:spcAft>
                          <a:spcPts val="0"/>
                        </a:spcAft>
                        <a:buClr>
                          <a:schemeClr val="dk1"/>
                        </a:buClr>
                        <a:buSzPts val="1200"/>
                        <a:buChar char="-"/>
                      </a:pPr>
                      <a:r>
                        <a:rPr lang="es" sz="1200">
                          <a:solidFill>
                            <a:schemeClr val="dk1"/>
                          </a:solidFill>
                          <a:highlight>
                            <a:srgbClr val="FFFFFF"/>
                          </a:highlight>
                        </a:rPr>
                        <a:t>Involve all staff in the project so that no one is left behind.</a:t>
                      </a:r>
                      <a:endParaRPr sz="1200">
                        <a:solidFill>
                          <a:schemeClr val="dk1"/>
                        </a:solidFill>
                      </a:endParaRPr>
                    </a:p>
                  </a:txBody>
                  <a:tcPr marT="91425" marB="91425" marR="91425" marL="91425">
                    <a:lnL cap="flat" cmpd="sng" w="9525">
                      <a:solidFill>
                        <a:srgbClr val="9E9E9E"/>
                      </a:solidFill>
                      <a:prstDash val="solid"/>
                      <a:round/>
                      <a:headEnd len="sm" w="sm" type="none"/>
                      <a:tailEnd len="sm" w="sm" type="none"/>
                    </a:lnL>
                  </a:tcPr>
                </a:tc>
              </a:tr>
              <a:tr h="1427425">
                <a:tc>
                  <a:txBody>
                    <a:bodyPr/>
                    <a:lstStyle/>
                    <a:p>
                      <a:pPr indent="0" lvl="0" marL="0" rtl="0" algn="l">
                        <a:spcBef>
                          <a:spcPts val="0"/>
                        </a:spcBef>
                        <a:spcAft>
                          <a:spcPts val="0"/>
                        </a:spcAft>
                        <a:buNone/>
                      </a:pPr>
                      <a:r>
                        <a:rPr lang="es"/>
                        <a:t>R2</a:t>
                      </a:r>
                      <a:endParaRPr/>
                    </a:p>
                  </a:txBody>
                  <a:tcPr marT="91425" marB="91425" marR="91425" marL="91425" anchor="ctr">
                    <a:lnR cap="flat" cmpd="sng" w="9525">
                      <a:solidFill>
                        <a:srgbClr val="9E9E9E"/>
                      </a:solidFill>
                      <a:prstDash val="solid"/>
                      <a:round/>
                      <a:headEnd len="sm" w="sm" type="none"/>
                      <a:tailEnd len="sm" w="sm" type="none"/>
                    </a:lnR>
                    <a:solidFill>
                      <a:schemeClr val="lt2"/>
                    </a:solidFill>
                  </a:tcPr>
                </a:tc>
                <a:tc>
                  <a:txBody>
                    <a:bodyPr/>
                    <a:lstStyle/>
                    <a:p>
                      <a:pPr indent="0" lvl="0" marL="0" rtl="0" algn="just">
                        <a:spcBef>
                          <a:spcPts val="0"/>
                        </a:spcBef>
                        <a:spcAft>
                          <a:spcPts val="0"/>
                        </a:spcAft>
                        <a:buClr>
                          <a:schemeClr val="dk1"/>
                        </a:buClr>
                        <a:buSzPts val="1100"/>
                        <a:buFont typeface="Arial"/>
                        <a:buNone/>
                      </a:pPr>
                      <a:r>
                        <a:rPr lang="es" sz="1200">
                          <a:solidFill>
                            <a:schemeClr val="dk1"/>
                          </a:solidFill>
                          <a:highlight>
                            <a:schemeClr val="lt1"/>
                          </a:highlight>
                        </a:rPr>
                        <a:t>Lack of experience of staff</a:t>
                      </a:r>
                      <a:endParaRPr sz="1200">
                        <a:solidFill>
                          <a:schemeClr val="dk1"/>
                        </a:solidFill>
                        <a:highlight>
                          <a:schemeClr val="lt1"/>
                        </a:highligh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166199" lvl="0" marL="179999" rtl="0" algn="just">
                        <a:spcBef>
                          <a:spcPts val="0"/>
                        </a:spcBef>
                        <a:spcAft>
                          <a:spcPts val="0"/>
                        </a:spcAft>
                        <a:buClr>
                          <a:schemeClr val="dk1"/>
                        </a:buClr>
                        <a:buSzPts val="1200"/>
                        <a:buChar char="-"/>
                      </a:pPr>
                      <a:r>
                        <a:rPr lang="es" sz="1200">
                          <a:solidFill>
                            <a:schemeClr val="dk1"/>
                          </a:solidFill>
                        </a:rPr>
                        <a:t>As it exists the possibility of personnel rotation, we can ask them to create quality documentation so that future programmers can understand the code. </a:t>
                      </a:r>
                      <a:endParaRPr sz="1200">
                        <a:solidFill>
                          <a:schemeClr val="dk1"/>
                        </a:solidFill>
                      </a:endParaRPr>
                    </a:p>
                    <a:p>
                      <a:pPr indent="-166199" lvl="0" marL="179999" rtl="0" algn="just">
                        <a:spcBef>
                          <a:spcPts val="0"/>
                        </a:spcBef>
                        <a:spcAft>
                          <a:spcPts val="0"/>
                        </a:spcAft>
                        <a:buClr>
                          <a:schemeClr val="dk1"/>
                        </a:buClr>
                        <a:buSzPts val="1200"/>
                        <a:buChar char="-"/>
                      </a:pPr>
                      <a:r>
                        <a:rPr lang="es" sz="1200">
                          <a:solidFill>
                            <a:schemeClr val="dk1"/>
                          </a:solidFill>
                        </a:rPr>
                        <a:t>To solve the problem of the team's lack of development experience in this type of applications, motivate them to take additional training courses in the field. </a:t>
                      </a:r>
                      <a:endParaRPr sz="1200">
                        <a:solidFill>
                          <a:schemeClr val="dk1"/>
                        </a:solidFill>
                      </a:endParaRPr>
                    </a:p>
                    <a:p>
                      <a:pPr indent="-166199" lvl="0" marL="179999" rtl="0" algn="just">
                        <a:spcBef>
                          <a:spcPts val="0"/>
                        </a:spcBef>
                        <a:spcAft>
                          <a:spcPts val="0"/>
                        </a:spcAft>
                        <a:buClr>
                          <a:schemeClr val="dk1"/>
                        </a:buClr>
                        <a:buSzPts val="1200"/>
                        <a:buChar char="-"/>
                      </a:pPr>
                      <a:r>
                        <a:rPr lang="es" sz="1200">
                          <a:solidFill>
                            <a:schemeClr val="dk1"/>
                          </a:solidFill>
                        </a:rPr>
                        <a:t>Weekly meeting where the project manager can revised the work done and make the </a:t>
                      </a:r>
                      <a:r>
                        <a:rPr lang="es" sz="1200">
                          <a:solidFill>
                            <a:schemeClr val="dk1"/>
                          </a:solidFill>
                        </a:rPr>
                        <a:t>necessary</a:t>
                      </a:r>
                      <a:r>
                        <a:rPr lang="es" sz="1200">
                          <a:solidFill>
                            <a:schemeClr val="dk1"/>
                          </a:solidFill>
                        </a:rPr>
                        <a:t> </a:t>
                      </a:r>
                      <a:r>
                        <a:rPr lang="es" sz="1200">
                          <a:solidFill>
                            <a:schemeClr val="dk1"/>
                          </a:solidFill>
                        </a:rPr>
                        <a:t>adjustments</a:t>
                      </a:r>
                      <a:r>
                        <a:rPr lang="es" sz="1200">
                          <a:solidFill>
                            <a:schemeClr val="dk1"/>
                          </a:solidFill>
                        </a:rPr>
                        <a:t> to ensure the quality of the product is the best possible. </a:t>
                      </a:r>
                      <a:endParaRPr sz="1200">
                        <a:solidFill>
                          <a:schemeClr val="dk1"/>
                        </a:solidFill>
                      </a:endParaRPr>
                    </a:p>
                    <a:p>
                      <a:pPr indent="-166199" lvl="0" marL="179999" rtl="0" algn="just">
                        <a:spcBef>
                          <a:spcPts val="0"/>
                        </a:spcBef>
                        <a:spcAft>
                          <a:spcPts val="0"/>
                        </a:spcAft>
                        <a:buClr>
                          <a:schemeClr val="dk1"/>
                        </a:buClr>
                        <a:buSzPts val="1200"/>
                        <a:buChar char="-"/>
                      </a:pPr>
                      <a:r>
                        <a:rPr lang="es" sz="1200">
                          <a:solidFill>
                            <a:schemeClr val="dk1"/>
                          </a:solidFill>
                        </a:rPr>
                        <a:t>Good communication between workers and with the project manager. </a:t>
                      </a:r>
                      <a:endParaRPr sz="1200">
                        <a:solidFill>
                          <a:schemeClr val="dk1"/>
                        </a:solidFill>
                      </a:endParaRPr>
                    </a:p>
                  </a:txBody>
                  <a:tcPr marT="91425" marB="91425" marR="91425" marL="91425">
                    <a:lnL cap="flat" cmpd="sng" w="9525">
                      <a:solidFill>
                        <a:srgbClr val="9E9E9E"/>
                      </a:solidFill>
                      <a:prstDash val="solid"/>
                      <a:round/>
                      <a:headEnd len="sm" w="sm" type="none"/>
                      <a:tailEnd len="sm" w="sm" type="none"/>
                    </a:lnL>
                  </a:tcPr>
                </a:tc>
              </a:tr>
              <a:tr h="1533725">
                <a:tc>
                  <a:txBody>
                    <a:bodyPr/>
                    <a:lstStyle/>
                    <a:p>
                      <a:pPr indent="0" lvl="0" marL="0" rtl="0" algn="l">
                        <a:spcBef>
                          <a:spcPts val="0"/>
                        </a:spcBef>
                        <a:spcAft>
                          <a:spcPts val="0"/>
                        </a:spcAft>
                        <a:buNone/>
                      </a:pPr>
                      <a:r>
                        <a:rPr lang="es"/>
                        <a:t>R3</a:t>
                      </a:r>
                      <a:endParaRPr/>
                    </a:p>
                  </a:txBody>
                  <a:tcPr marT="91425" marB="91425" marR="91425" marL="91425" anchor="ctr">
                    <a:lnR cap="flat" cmpd="sng" w="9525">
                      <a:solidFill>
                        <a:srgbClr val="9E9E9E"/>
                      </a:solidFill>
                      <a:prstDash val="solid"/>
                      <a:round/>
                      <a:headEnd len="sm" w="sm" type="none"/>
                      <a:tailEnd len="sm" w="sm" type="none"/>
                    </a:lnR>
                    <a:solidFill>
                      <a:schemeClr val="lt2"/>
                    </a:solidFill>
                  </a:tcPr>
                </a:tc>
                <a:tc>
                  <a:txBody>
                    <a:bodyPr/>
                    <a:lstStyle/>
                    <a:p>
                      <a:pPr indent="0" lvl="0" marL="0" rtl="0" algn="l">
                        <a:spcBef>
                          <a:spcPts val="0"/>
                        </a:spcBef>
                        <a:spcAft>
                          <a:spcPts val="0"/>
                        </a:spcAft>
                        <a:buNone/>
                      </a:pPr>
                      <a:r>
                        <a:rPr lang="es" sz="1200">
                          <a:solidFill>
                            <a:schemeClr val="dk1"/>
                          </a:solidFill>
                        </a:rPr>
                        <a:t>Budget overrun </a:t>
                      </a:r>
                      <a:endParaRPr sz="12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171450" lvl="0" marL="179999" rtl="0" algn="just">
                        <a:spcBef>
                          <a:spcPts val="0"/>
                        </a:spcBef>
                        <a:spcAft>
                          <a:spcPts val="0"/>
                        </a:spcAft>
                        <a:buClr>
                          <a:schemeClr val="dk1"/>
                        </a:buClr>
                        <a:buSzPts val="1200"/>
                        <a:buChar char="-"/>
                      </a:pPr>
                      <a:r>
                        <a:rPr lang="es" sz="1200">
                          <a:solidFill>
                            <a:schemeClr val="dk1"/>
                          </a:solidFill>
                        </a:rPr>
                        <a:t>Define milestones.</a:t>
                      </a:r>
                      <a:endParaRPr sz="1200">
                        <a:solidFill>
                          <a:schemeClr val="dk1"/>
                        </a:solidFill>
                      </a:endParaRPr>
                    </a:p>
                    <a:p>
                      <a:pPr indent="-171450" lvl="0" marL="179999" rtl="0" algn="just">
                        <a:spcBef>
                          <a:spcPts val="0"/>
                        </a:spcBef>
                        <a:spcAft>
                          <a:spcPts val="0"/>
                        </a:spcAft>
                        <a:buClr>
                          <a:schemeClr val="dk1"/>
                        </a:buClr>
                        <a:buSzPts val="1200"/>
                        <a:buChar char="-"/>
                      </a:pPr>
                      <a:r>
                        <a:rPr lang="es" sz="1200">
                          <a:solidFill>
                            <a:schemeClr val="dk1"/>
                          </a:solidFill>
                        </a:rPr>
                        <a:t>Monitoring the expenses.</a:t>
                      </a:r>
                      <a:endParaRPr sz="1200">
                        <a:solidFill>
                          <a:schemeClr val="dk1"/>
                        </a:solidFill>
                      </a:endParaRPr>
                    </a:p>
                    <a:p>
                      <a:pPr indent="-171450" lvl="0" marL="179999" rtl="0" algn="just">
                        <a:spcBef>
                          <a:spcPts val="0"/>
                        </a:spcBef>
                        <a:spcAft>
                          <a:spcPts val="0"/>
                        </a:spcAft>
                        <a:buClr>
                          <a:schemeClr val="dk1"/>
                        </a:buClr>
                        <a:buSzPts val="1200"/>
                        <a:buChar char="-"/>
                      </a:pPr>
                      <a:r>
                        <a:rPr lang="es" sz="1200">
                          <a:solidFill>
                            <a:schemeClr val="dk1"/>
                          </a:solidFill>
                        </a:rPr>
                        <a:t>Require functional products from both external companies in each delivery, to have something functional in the case of budget excess so we can be able to continue developing the product from this point on.</a:t>
                      </a:r>
                      <a:endParaRPr sz="1200">
                        <a:solidFill>
                          <a:schemeClr val="dk1"/>
                        </a:solidFill>
                      </a:endParaRPr>
                    </a:p>
                    <a:p>
                      <a:pPr indent="-171450" lvl="0" marL="179999" rtl="0" algn="just">
                        <a:spcBef>
                          <a:spcPts val="0"/>
                        </a:spcBef>
                        <a:spcAft>
                          <a:spcPts val="0"/>
                        </a:spcAft>
                        <a:buClr>
                          <a:schemeClr val="dk1"/>
                        </a:buClr>
                        <a:buSzPts val="1200"/>
                        <a:buChar char="-"/>
                      </a:pPr>
                      <a:r>
                        <a:rPr lang="es" sz="1200">
                          <a:solidFill>
                            <a:schemeClr val="dk1"/>
                          </a:solidFill>
                        </a:rPr>
                        <a:t>Clarify in the contract the conditions and costs as well as measures that our company can take if the budget overrun, so that companies are </a:t>
                      </a:r>
                      <a:r>
                        <a:rPr lang="es" sz="1200">
                          <a:solidFill>
                            <a:schemeClr val="dk1"/>
                          </a:solidFill>
                        </a:rPr>
                        <a:t>conscient</a:t>
                      </a:r>
                      <a:r>
                        <a:rPr lang="es" sz="1200">
                          <a:solidFill>
                            <a:schemeClr val="dk1"/>
                          </a:solidFill>
                        </a:rPr>
                        <a:t> of these conditions from the beginning.</a:t>
                      </a:r>
                      <a:endParaRPr sz="1200">
                        <a:solidFill>
                          <a:schemeClr val="dk1"/>
                        </a:solidFill>
                      </a:endParaRPr>
                    </a:p>
                  </a:txBody>
                  <a:tcPr marT="91425" marB="91425" marR="91425" marL="91425">
                    <a:lnL cap="flat" cmpd="sng" w="9525">
                      <a:solidFill>
                        <a:srgbClr val="9E9E9E"/>
                      </a:solidFill>
                      <a:prstDash val="solid"/>
                      <a:round/>
                      <a:headEnd len="sm" w="sm" type="none"/>
                      <a:tailEnd len="sm" w="sm" type="none"/>
                    </a:lnL>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8"/>
          <p:cNvSpPr txBox="1"/>
          <p:nvPr>
            <p:ph type="title"/>
          </p:nvPr>
        </p:nvSpPr>
        <p:spPr>
          <a:xfrm>
            <a:off x="296425" y="34475"/>
            <a:ext cx="7472400" cy="52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891"/>
              <a:buNone/>
            </a:pPr>
            <a:r>
              <a:rPr lang="es" sz="2640">
                <a:latin typeface="Proxima Nova"/>
                <a:ea typeface="Proxima Nova"/>
                <a:cs typeface="Proxima Nova"/>
                <a:sym typeface="Proxima Nova"/>
              </a:rPr>
              <a:t>RISK MANAGEMENT - CORRECTIVE ACTIONS</a:t>
            </a:r>
            <a:endParaRPr sz="2640">
              <a:latin typeface="Proxima Nova"/>
              <a:ea typeface="Proxima Nova"/>
              <a:cs typeface="Proxima Nova"/>
              <a:sym typeface="Proxima Nova"/>
            </a:endParaRPr>
          </a:p>
        </p:txBody>
      </p:sp>
      <p:graphicFrame>
        <p:nvGraphicFramePr>
          <p:cNvPr id="96" name="Google Shape;96;p18"/>
          <p:cNvGraphicFramePr/>
          <p:nvPr/>
        </p:nvGraphicFramePr>
        <p:xfrm>
          <a:off x="195350" y="759608"/>
          <a:ext cx="3000000" cy="3000000"/>
        </p:xfrm>
        <a:graphic>
          <a:graphicData uri="http://schemas.openxmlformats.org/drawingml/2006/table">
            <a:tbl>
              <a:tblPr>
                <a:noFill/>
                <a:tableStyleId>{3DE34CE2-64CF-4C6C-A15B-315D2C8A4CA1}</a:tableStyleId>
              </a:tblPr>
              <a:tblGrid>
                <a:gridCol w="501500"/>
                <a:gridCol w="1488750"/>
                <a:gridCol w="6763025"/>
              </a:tblGrid>
              <a:tr h="359200">
                <a:tc>
                  <a:txBody>
                    <a:bodyPr/>
                    <a:lstStyle/>
                    <a:p>
                      <a:pPr indent="0" lvl="0" marL="0" rtl="0" algn="ctr">
                        <a:spcBef>
                          <a:spcPts val="0"/>
                        </a:spcBef>
                        <a:spcAft>
                          <a:spcPts val="0"/>
                        </a:spcAft>
                        <a:buNone/>
                      </a:pPr>
                      <a:r>
                        <a:rPr lang="es"/>
                        <a:t>ID</a:t>
                      </a:r>
                      <a:endParaRPr/>
                    </a:p>
                  </a:txBody>
                  <a:tcPr marT="91425" marB="91425" marR="91425" marL="91425">
                    <a:solidFill>
                      <a:schemeClr val="lt2"/>
                    </a:solidFill>
                  </a:tcPr>
                </a:tc>
                <a:tc>
                  <a:txBody>
                    <a:bodyPr/>
                    <a:lstStyle/>
                    <a:p>
                      <a:pPr indent="0" lvl="0" marL="0" rtl="0" algn="ctr">
                        <a:spcBef>
                          <a:spcPts val="0"/>
                        </a:spcBef>
                        <a:spcAft>
                          <a:spcPts val="0"/>
                        </a:spcAft>
                        <a:buNone/>
                      </a:pPr>
                      <a:r>
                        <a:rPr lang="es"/>
                        <a:t>Name</a:t>
                      </a:r>
                      <a:endParaRPr/>
                    </a:p>
                  </a:txBody>
                  <a:tcPr marT="91425" marB="91425" marR="91425" marL="91425">
                    <a:lnB cap="flat" cmpd="sng" w="9525">
                      <a:solidFill>
                        <a:srgbClr val="9E9E9E"/>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lang="es"/>
                        <a:t>Corrective </a:t>
                      </a:r>
                      <a:r>
                        <a:rPr lang="es"/>
                        <a:t>actions</a:t>
                      </a:r>
                      <a:endParaRPr/>
                    </a:p>
                  </a:txBody>
                  <a:tcPr marT="91425" marB="91425" marR="91425" marL="91425">
                    <a:solidFill>
                      <a:schemeClr val="lt2"/>
                    </a:solidFill>
                  </a:tcPr>
                </a:tc>
              </a:tr>
              <a:tr h="1035325">
                <a:tc>
                  <a:txBody>
                    <a:bodyPr/>
                    <a:lstStyle/>
                    <a:p>
                      <a:pPr indent="0" lvl="0" marL="0" rtl="0" algn="l">
                        <a:spcBef>
                          <a:spcPts val="0"/>
                        </a:spcBef>
                        <a:spcAft>
                          <a:spcPts val="0"/>
                        </a:spcAft>
                        <a:buNone/>
                      </a:pPr>
                      <a:r>
                        <a:rPr lang="es"/>
                        <a:t>R1</a:t>
                      </a:r>
                      <a:endParaRPr/>
                    </a:p>
                    <a:p>
                      <a:pPr indent="0" lvl="0" marL="0" rtl="0" algn="l">
                        <a:spcBef>
                          <a:spcPts val="0"/>
                        </a:spcBef>
                        <a:spcAft>
                          <a:spcPts val="0"/>
                        </a:spcAft>
                        <a:buNone/>
                      </a:pPr>
                      <a:r>
                        <a:t/>
                      </a:r>
                      <a:endParaRPr/>
                    </a:p>
                  </a:txBody>
                  <a:tcPr marT="91425" marB="91425" marR="91425" marL="91425" anchor="ctr">
                    <a:lnR cap="flat" cmpd="sng" w="9525">
                      <a:solidFill>
                        <a:srgbClr val="9E9E9E"/>
                      </a:solidFill>
                      <a:prstDash val="solid"/>
                      <a:round/>
                      <a:headEnd len="sm" w="sm" type="none"/>
                      <a:tailEnd len="sm" w="sm" type="none"/>
                    </a:lnR>
                    <a:solidFill>
                      <a:schemeClr val="lt2"/>
                    </a:solidFill>
                  </a:tcPr>
                </a:tc>
                <a:tc>
                  <a:txBody>
                    <a:bodyPr/>
                    <a:lstStyle/>
                    <a:p>
                      <a:pPr indent="0" lvl="0" marL="0" rtl="0" algn="l">
                        <a:spcBef>
                          <a:spcPts val="0"/>
                        </a:spcBef>
                        <a:spcAft>
                          <a:spcPts val="0"/>
                        </a:spcAft>
                        <a:buNone/>
                      </a:pPr>
                      <a:r>
                        <a:rPr lang="es" sz="1200">
                          <a:solidFill>
                            <a:schemeClr val="dk1"/>
                          </a:solidFill>
                        </a:rPr>
                        <a:t>Run out of time</a:t>
                      </a:r>
                      <a:endParaRPr sz="12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304800" lvl="0" marL="457200" rtl="0" algn="l">
                        <a:spcBef>
                          <a:spcPts val="0"/>
                        </a:spcBef>
                        <a:spcAft>
                          <a:spcPts val="0"/>
                        </a:spcAft>
                        <a:buClr>
                          <a:schemeClr val="dk1"/>
                        </a:buClr>
                        <a:buSzPts val="1200"/>
                        <a:buChar char="-"/>
                      </a:pPr>
                      <a:r>
                        <a:rPr lang="es" sz="1200">
                          <a:solidFill>
                            <a:schemeClr val="dk1"/>
                          </a:solidFill>
                        </a:rPr>
                        <a:t>C</a:t>
                      </a:r>
                      <a:r>
                        <a:rPr lang="es" sz="1200">
                          <a:solidFill>
                            <a:schemeClr val="dk1"/>
                          </a:solidFill>
                        </a:rPr>
                        <a:t>ontract authorized companies to audit the company or companies that have delayed and find out the causes. </a:t>
                      </a:r>
                      <a:endParaRPr sz="1200">
                        <a:solidFill>
                          <a:schemeClr val="dk1"/>
                        </a:solidFill>
                      </a:endParaRPr>
                    </a:p>
                    <a:p>
                      <a:pPr indent="-304800" lvl="0" marL="457200" rtl="0" algn="l">
                        <a:spcBef>
                          <a:spcPts val="0"/>
                        </a:spcBef>
                        <a:spcAft>
                          <a:spcPts val="0"/>
                        </a:spcAft>
                        <a:buClr>
                          <a:schemeClr val="dk1"/>
                        </a:buClr>
                        <a:buSzPts val="1200"/>
                        <a:buChar char="-"/>
                      </a:pPr>
                      <a:r>
                        <a:rPr lang="es" sz="1200">
                          <a:solidFill>
                            <a:schemeClr val="dk1"/>
                          </a:solidFill>
                        </a:rPr>
                        <a:t>Agree with the company a new plan to update the product, analyzing with them the causes of the delay and how to avoid it in the future. </a:t>
                      </a:r>
                      <a:endParaRPr sz="1200">
                        <a:solidFill>
                          <a:schemeClr val="dk1"/>
                        </a:solidFill>
                      </a:endParaRPr>
                    </a:p>
                    <a:p>
                      <a:pPr indent="-304800" lvl="0" marL="457200" marR="38100" rtl="0" algn="l">
                        <a:lnSpc>
                          <a:spcPct val="128571"/>
                        </a:lnSpc>
                        <a:spcBef>
                          <a:spcPts val="0"/>
                        </a:spcBef>
                        <a:spcAft>
                          <a:spcPts val="0"/>
                        </a:spcAft>
                        <a:buClr>
                          <a:schemeClr val="dk1"/>
                        </a:buClr>
                        <a:buSzPts val="1200"/>
                        <a:buChar char="-"/>
                      </a:pPr>
                      <a:r>
                        <a:rPr lang="es" sz="1200">
                          <a:solidFill>
                            <a:schemeClr val="dk1"/>
                          </a:solidFill>
                          <a:highlight>
                            <a:srgbClr val="FFFFFF"/>
                          </a:highlight>
                        </a:rPr>
                        <a:t>Ask for more time in addition to reducing the cost</a:t>
                      </a:r>
                      <a:endParaRPr sz="1200">
                        <a:solidFill>
                          <a:schemeClr val="dk1"/>
                        </a:solidFill>
                      </a:endParaRPr>
                    </a:p>
                  </a:txBody>
                  <a:tcPr marT="91425" marB="91425" marR="91425" marL="91425">
                    <a:lnL cap="flat" cmpd="sng" w="9525">
                      <a:solidFill>
                        <a:srgbClr val="9E9E9E"/>
                      </a:solidFill>
                      <a:prstDash val="solid"/>
                      <a:round/>
                      <a:headEnd len="sm" w="sm" type="none"/>
                      <a:tailEnd len="sm" w="sm" type="none"/>
                    </a:lnL>
                  </a:tcPr>
                </a:tc>
              </a:tr>
              <a:tr h="1477575">
                <a:tc>
                  <a:txBody>
                    <a:bodyPr/>
                    <a:lstStyle/>
                    <a:p>
                      <a:pPr indent="0" lvl="0" marL="0" rtl="0" algn="l">
                        <a:spcBef>
                          <a:spcPts val="0"/>
                        </a:spcBef>
                        <a:spcAft>
                          <a:spcPts val="0"/>
                        </a:spcAft>
                        <a:buNone/>
                      </a:pPr>
                      <a:r>
                        <a:rPr lang="es"/>
                        <a:t>R2</a:t>
                      </a:r>
                      <a:endParaRPr/>
                    </a:p>
                  </a:txBody>
                  <a:tcPr marT="91425" marB="91425" marR="91425" marL="91425" anchor="ctr">
                    <a:lnR cap="flat" cmpd="sng" w="9525">
                      <a:solidFill>
                        <a:srgbClr val="9E9E9E"/>
                      </a:solidFill>
                      <a:prstDash val="solid"/>
                      <a:round/>
                      <a:headEnd len="sm" w="sm" type="none"/>
                      <a:tailEnd len="sm" w="sm" type="none"/>
                    </a:lnR>
                    <a:solidFill>
                      <a:schemeClr val="lt2"/>
                    </a:solidFill>
                  </a:tcPr>
                </a:tc>
                <a:tc>
                  <a:txBody>
                    <a:bodyPr/>
                    <a:lstStyle/>
                    <a:p>
                      <a:pPr indent="0" lvl="0" marL="0" rtl="0" algn="just">
                        <a:spcBef>
                          <a:spcPts val="0"/>
                        </a:spcBef>
                        <a:spcAft>
                          <a:spcPts val="0"/>
                        </a:spcAft>
                        <a:buNone/>
                      </a:pPr>
                      <a:r>
                        <a:rPr lang="es" sz="1200">
                          <a:solidFill>
                            <a:schemeClr val="dk1"/>
                          </a:solidFill>
                          <a:highlight>
                            <a:schemeClr val="lt1"/>
                          </a:highlight>
                        </a:rPr>
                        <a:t>Lack of experience of staff</a:t>
                      </a:r>
                      <a:endParaRPr sz="1200">
                        <a:solidFill>
                          <a:schemeClr val="dk1"/>
                        </a:solidFill>
                        <a:highlight>
                          <a:schemeClr val="lt1"/>
                        </a:highligh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304800" lvl="0" marL="457200" rtl="0" algn="l">
                        <a:spcBef>
                          <a:spcPts val="0"/>
                        </a:spcBef>
                        <a:spcAft>
                          <a:spcPts val="0"/>
                        </a:spcAft>
                        <a:buClr>
                          <a:schemeClr val="dk1"/>
                        </a:buClr>
                        <a:buSzPts val="1200"/>
                        <a:buChar char="-"/>
                      </a:pPr>
                      <a:r>
                        <a:rPr lang="es" sz="1200">
                          <a:solidFill>
                            <a:schemeClr val="dk1"/>
                          </a:solidFill>
                        </a:rPr>
                        <a:t>For those workers who do not fully understand the architecture of the system or development of this type of applications, they will be instructed with additional external courses. </a:t>
                      </a:r>
                      <a:endParaRPr sz="1200">
                        <a:solidFill>
                          <a:schemeClr val="dk1"/>
                        </a:solidFill>
                      </a:endParaRPr>
                    </a:p>
                    <a:p>
                      <a:pPr indent="-304800" lvl="0" marL="457200" rtl="0" algn="l">
                        <a:spcBef>
                          <a:spcPts val="0"/>
                        </a:spcBef>
                        <a:spcAft>
                          <a:spcPts val="0"/>
                        </a:spcAft>
                        <a:buClr>
                          <a:schemeClr val="dk1"/>
                        </a:buClr>
                        <a:buSzPts val="1200"/>
                        <a:buChar char="-"/>
                      </a:pPr>
                      <a:r>
                        <a:rPr lang="es" sz="1200">
                          <a:solidFill>
                            <a:schemeClr val="dk1"/>
                          </a:solidFill>
                        </a:rPr>
                        <a:t>In order for the </a:t>
                      </a:r>
                      <a:r>
                        <a:rPr lang="es" sz="1200">
                          <a:solidFill>
                            <a:schemeClr val="dk1"/>
                          </a:solidFill>
                        </a:rPr>
                        <a:t>inexperienced</a:t>
                      </a:r>
                      <a:r>
                        <a:rPr lang="es" sz="1200">
                          <a:solidFill>
                            <a:schemeClr val="dk1"/>
                          </a:solidFill>
                        </a:rPr>
                        <a:t> programmers to understand the work methodology and make them familiar with it, form small groups with veterans and new programmers for instruct them. </a:t>
                      </a:r>
                      <a:endParaRPr sz="1200">
                        <a:solidFill>
                          <a:schemeClr val="dk1"/>
                        </a:solidFill>
                      </a:endParaRPr>
                    </a:p>
                    <a:p>
                      <a:pPr indent="-304800" lvl="0" marL="457200" rtl="0" algn="l">
                        <a:spcBef>
                          <a:spcPts val="0"/>
                        </a:spcBef>
                        <a:spcAft>
                          <a:spcPts val="0"/>
                        </a:spcAft>
                        <a:buClr>
                          <a:schemeClr val="dk1"/>
                        </a:buClr>
                        <a:buSzPts val="1200"/>
                        <a:buChar char="-"/>
                      </a:pPr>
                      <a:r>
                        <a:rPr lang="es" sz="1200">
                          <a:solidFill>
                            <a:schemeClr val="dk1"/>
                          </a:solidFill>
                        </a:rPr>
                        <a:t>If the members of the programming team are not able to successfully develop each of the increments, an attempt will be made to hire additional qualified personnel.</a:t>
                      </a:r>
                      <a:endParaRPr sz="1200">
                        <a:solidFill>
                          <a:schemeClr val="dk1"/>
                        </a:solidFill>
                      </a:endParaRPr>
                    </a:p>
                  </a:txBody>
                  <a:tcPr marT="91425" marB="91425" marR="91425" marL="91425">
                    <a:lnL cap="flat" cmpd="sng" w="9525">
                      <a:solidFill>
                        <a:srgbClr val="9E9E9E"/>
                      </a:solidFill>
                      <a:prstDash val="solid"/>
                      <a:round/>
                      <a:headEnd len="sm" w="sm" type="none"/>
                      <a:tailEnd len="sm" w="sm" type="none"/>
                    </a:lnL>
                  </a:tcPr>
                </a:tc>
              </a:tr>
              <a:tr h="810225">
                <a:tc>
                  <a:txBody>
                    <a:bodyPr/>
                    <a:lstStyle/>
                    <a:p>
                      <a:pPr indent="0" lvl="0" marL="0" rtl="0" algn="l">
                        <a:spcBef>
                          <a:spcPts val="0"/>
                        </a:spcBef>
                        <a:spcAft>
                          <a:spcPts val="0"/>
                        </a:spcAft>
                        <a:buNone/>
                      </a:pPr>
                      <a:r>
                        <a:rPr lang="es"/>
                        <a:t>R3</a:t>
                      </a:r>
                      <a:endParaRPr/>
                    </a:p>
                  </a:txBody>
                  <a:tcPr marT="91425" marB="91425" marR="91425" marL="91425" anchor="ctr">
                    <a:lnR cap="flat" cmpd="sng" w="9525">
                      <a:solidFill>
                        <a:srgbClr val="9E9E9E"/>
                      </a:solidFill>
                      <a:prstDash val="solid"/>
                      <a:round/>
                      <a:headEnd len="sm" w="sm" type="none"/>
                      <a:tailEnd len="sm" w="sm" type="none"/>
                    </a:lnR>
                    <a:solidFill>
                      <a:schemeClr val="lt2"/>
                    </a:solidFill>
                  </a:tcPr>
                </a:tc>
                <a:tc>
                  <a:txBody>
                    <a:bodyPr/>
                    <a:lstStyle/>
                    <a:p>
                      <a:pPr indent="0" lvl="0" marL="0" rtl="0" algn="l">
                        <a:spcBef>
                          <a:spcPts val="0"/>
                        </a:spcBef>
                        <a:spcAft>
                          <a:spcPts val="0"/>
                        </a:spcAft>
                        <a:buNone/>
                      </a:pPr>
                      <a:r>
                        <a:rPr lang="es" sz="1200">
                          <a:solidFill>
                            <a:schemeClr val="dk1"/>
                          </a:solidFill>
                        </a:rPr>
                        <a:t>Budget overrun </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t/>
                      </a:r>
                      <a:endParaRPr sz="12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304800" lvl="0" marL="457200" rtl="0" algn="l">
                        <a:spcBef>
                          <a:spcPts val="0"/>
                        </a:spcBef>
                        <a:spcAft>
                          <a:spcPts val="0"/>
                        </a:spcAft>
                        <a:buClr>
                          <a:schemeClr val="dk1"/>
                        </a:buClr>
                        <a:buSzPts val="1200"/>
                        <a:buChar char="-"/>
                      </a:pPr>
                      <a:r>
                        <a:rPr lang="es" sz="1200">
                          <a:solidFill>
                            <a:schemeClr val="dk1"/>
                          </a:solidFill>
                        </a:rPr>
                        <a:t>Readjust the remaining cost and optimize it. </a:t>
                      </a:r>
                      <a:endParaRPr sz="1200">
                        <a:solidFill>
                          <a:schemeClr val="dk1"/>
                        </a:solidFill>
                      </a:endParaRPr>
                    </a:p>
                    <a:p>
                      <a:pPr indent="-304800" lvl="0" marL="457200" rtl="0" algn="l">
                        <a:spcBef>
                          <a:spcPts val="0"/>
                        </a:spcBef>
                        <a:spcAft>
                          <a:spcPts val="0"/>
                        </a:spcAft>
                        <a:buClr>
                          <a:schemeClr val="dk1"/>
                        </a:buClr>
                        <a:buSzPts val="1200"/>
                        <a:buChar char="-"/>
                      </a:pPr>
                      <a:r>
                        <a:rPr lang="es" sz="1200">
                          <a:solidFill>
                            <a:schemeClr val="dk1"/>
                          </a:solidFill>
                        </a:rPr>
                        <a:t>Seek for more funding.</a:t>
                      </a:r>
                      <a:endParaRPr sz="1200">
                        <a:solidFill>
                          <a:schemeClr val="dk1"/>
                        </a:solidFill>
                      </a:endParaRPr>
                    </a:p>
                    <a:p>
                      <a:pPr indent="-304800" lvl="0" marL="457200" rtl="0" algn="l">
                        <a:spcBef>
                          <a:spcPts val="0"/>
                        </a:spcBef>
                        <a:spcAft>
                          <a:spcPts val="0"/>
                        </a:spcAft>
                        <a:buClr>
                          <a:schemeClr val="dk1"/>
                        </a:buClr>
                        <a:buSzPts val="1200"/>
                        <a:buChar char="-"/>
                      </a:pPr>
                      <a:r>
                        <a:rPr lang="es" sz="1200">
                          <a:solidFill>
                            <a:schemeClr val="dk1"/>
                          </a:solidFill>
                        </a:rPr>
                        <a:t>Reduce the project scope to reduce costs.</a:t>
                      </a:r>
                      <a:endParaRPr sz="1200">
                        <a:solidFill>
                          <a:schemeClr val="dk1"/>
                        </a:solidFill>
                      </a:endParaRPr>
                    </a:p>
                    <a:p>
                      <a:pPr indent="0" lvl="0" marL="457200" rtl="0" algn="l">
                        <a:spcBef>
                          <a:spcPts val="0"/>
                        </a:spcBef>
                        <a:spcAft>
                          <a:spcPts val="0"/>
                        </a:spcAft>
                        <a:buNone/>
                      </a:pPr>
                      <a:r>
                        <a:t/>
                      </a:r>
                      <a:endParaRPr>
                        <a:solidFill>
                          <a:schemeClr val="dk1"/>
                        </a:solidFill>
                      </a:endParaRPr>
                    </a:p>
                  </a:txBody>
                  <a:tcPr marT="91425" marB="91425" marR="91425" marL="91425">
                    <a:lnL cap="flat" cmpd="sng" w="9525">
                      <a:solidFill>
                        <a:srgbClr val="9E9E9E"/>
                      </a:solidFill>
                      <a:prstDash val="solid"/>
                      <a:round/>
                      <a:headEnd len="sm" w="sm" type="none"/>
                      <a:tailEnd len="sm" w="sm" type="none"/>
                    </a:lnL>
                  </a:tcPr>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57BB8A"/>
      </a:accent3>
      <a:accent4>
        <a:srgbClr val="78909C"/>
      </a:accent4>
      <a:accent5>
        <a:srgbClr val="607D8B"/>
      </a:accent5>
      <a:accent6>
        <a:srgbClr val="DCE755"/>
      </a:accent6>
      <a:hlink>
        <a:srgbClr val="607D8B"/>
      </a:hlink>
      <a:folHlink>
        <a:srgbClr val="607D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