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88ED0C-3532-45E5-AD42-D989EF8B390E}">
  <a:tblStyle styleId="{4F88ED0C-3532-45E5-AD42-D989EF8B39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Good Morning everyone, we are T5 and we will explain our project plan, that has been developed for Docufy, the Team Management Software (~10 secs)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7b941a56f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7b941a56f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Show the Gantt Diagram (~10secs)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7b941a56f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7b941a56f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Equipment:</a:t>
            </a:r>
            <a:r>
              <a:rPr lang="es"/>
              <a:t> (€ 1.050 / 22) x (405) days = € 19.330</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Material Resources Cost </a:t>
            </a:r>
            <a:r>
              <a:rPr lang="es"/>
              <a:t>= € 19.330 (Equipment) + € 1.650 (Development) x 3 + € 3.200 (Performance) + € 1.100 (Integrated) = €28.580</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During the project, Hardware Resources and Development Software will be </a:t>
            </a:r>
            <a:r>
              <a:rPr lang="es"/>
              <a:t>financed. The cost for both </a:t>
            </a:r>
            <a:r>
              <a:rPr lang="es">
                <a:solidFill>
                  <a:schemeClr val="dk1"/>
                </a:solidFill>
              </a:rPr>
              <a:t>hardware and software</a:t>
            </a:r>
            <a:r>
              <a:rPr lang="es"/>
              <a:t> is 1,050 euros/month. In addition, different workstations should be acquired. </a:t>
            </a:r>
            <a:endParaRPr/>
          </a:p>
          <a:p>
            <a:pPr indent="0" lvl="0" marL="0" rtl="0" algn="l">
              <a:spcBef>
                <a:spcPts val="0"/>
              </a:spcBef>
              <a:spcAft>
                <a:spcPts val="0"/>
              </a:spcAft>
              <a:buNone/>
            </a:pPr>
            <a:r>
              <a:rPr lang="es"/>
              <a:t>So the cost of both the equipment and material resources amounts to €28.580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7b941a56f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7b941a56f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1 system analyst 400 euros/day.</a:t>
            </a:r>
            <a:endParaRPr/>
          </a:p>
          <a:p>
            <a:pPr indent="0" lvl="0" marL="0" rtl="0" algn="l">
              <a:spcBef>
                <a:spcPts val="0"/>
              </a:spcBef>
              <a:spcAft>
                <a:spcPts val="0"/>
              </a:spcAft>
              <a:buClr>
                <a:schemeClr val="dk1"/>
              </a:buClr>
              <a:buSzPts val="1100"/>
              <a:buFont typeface="Arial"/>
              <a:buNone/>
            </a:pPr>
            <a:r>
              <a:rPr lang="es"/>
              <a:t>1 “senior” designer 350 euros/day.</a:t>
            </a:r>
            <a:endParaRPr/>
          </a:p>
          <a:p>
            <a:pPr indent="0" lvl="0" marL="0" rtl="0" algn="l">
              <a:spcBef>
                <a:spcPts val="0"/>
              </a:spcBef>
              <a:spcAft>
                <a:spcPts val="0"/>
              </a:spcAft>
              <a:buClr>
                <a:schemeClr val="dk1"/>
              </a:buClr>
              <a:buSzPts val="1100"/>
              <a:buFont typeface="Arial"/>
              <a:buNone/>
            </a:pPr>
            <a:r>
              <a:rPr lang="es"/>
              <a:t>2 “junior” designers 200 euros/day.</a:t>
            </a:r>
            <a:endParaRPr/>
          </a:p>
          <a:p>
            <a:pPr indent="0" lvl="0" marL="0" rtl="0" algn="l">
              <a:spcBef>
                <a:spcPts val="0"/>
              </a:spcBef>
              <a:spcAft>
                <a:spcPts val="0"/>
              </a:spcAft>
              <a:buClr>
                <a:schemeClr val="dk1"/>
              </a:buClr>
              <a:buSzPts val="1100"/>
              <a:buFont typeface="Arial"/>
              <a:buNone/>
            </a:pPr>
            <a:r>
              <a:rPr lang="es"/>
              <a:t>1 systems technician 300 euros/day.</a:t>
            </a:r>
            <a:endParaRPr/>
          </a:p>
          <a:p>
            <a:pPr indent="0" lvl="0" marL="0" rtl="0" algn="l">
              <a:spcBef>
                <a:spcPts val="0"/>
              </a:spcBef>
              <a:spcAft>
                <a:spcPts val="0"/>
              </a:spcAft>
              <a:buClr>
                <a:schemeClr val="dk1"/>
              </a:buClr>
              <a:buSzPts val="1100"/>
              <a:buFont typeface="Arial"/>
              <a:buNone/>
            </a:pPr>
            <a:r>
              <a:rPr lang="es"/>
              <a:t>1 project manager 400 euros/day</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7b941a56f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7b941a56f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Summing all the costs </a:t>
            </a:r>
            <a:r>
              <a:rPr lang="es"/>
              <a:t>involved</a:t>
            </a:r>
            <a:r>
              <a:rPr lang="es"/>
              <a:t>, taking account the material resources and the qualified personnel, the total estimated cost for the project is 521.180€. The cost of each increment will be: for increment one 177.201,2€. For increment two 239.742,8€. For increment three 104.236€</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7b941a56f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7b941a56f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 addition, important documents have being developed such as the Quality Management Plan, Risk Management Plan, Acquisitions Management Plan and documentation, in order to assure the quality of the project, prevent risks, and having a detailed description of the development of the project.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7b941a56f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7b941a56f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ae632bd7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ae632bd7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The configuration management of Docufy will be the</a:t>
            </a:r>
            <a:r>
              <a:rPr b="1" lang="es"/>
              <a:t> system and software requirements </a:t>
            </a:r>
            <a:r>
              <a:rPr lang="es"/>
              <a:t>(described in the requirements section), the</a:t>
            </a:r>
            <a:r>
              <a:rPr b="1" lang="es"/>
              <a:t> design documentation about the project </a:t>
            </a:r>
            <a:r>
              <a:rPr lang="es"/>
              <a:t>and the</a:t>
            </a:r>
            <a:r>
              <a:rPr b="1" lang="es"/>
              <a:t> databases and the verification </a:t>
            </a:r>
            <a:r>
              <a:rPr lang="es"/>
              <a:t>by the user.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If any </a:t>
            </a:r>
            <a:r>
              <a:rPr b="1" lang="es"/>
              <a:t>configuration </a:t>
            </a:r>
            <a:r>
              <a:rPr lang="es"/>
              <a:t>of these files’ </a:t>
            </a:r>
            <a:r>
              <a:rPr b="1" lang="es"/>
              <a:t>changes</a:t>
            </a:r>
            <a:r>
              <a:rPr lang="es"/>
              <a:t>, the</a:t>
            </a:r>
            <a:r>
              <a:rPr b="1" lang="es"/>
              <a:t> project </a:t>
            </a:r>
            <a:r>
              <a:rPr lang="es"/>
              <a:t>will need to be</a:t>
            </a:r>
            <a:r>
              <a:rPr b="1" lang="es"/>
              <a:t> reviewed</a:t>
            </a:r>
            <a:r>
              <a:rPr lang="es"/>
              <a:t> </a:t>
            </a:r>
            <a:r>
              <a:rPr b="1" lang="es"/>
              <a:t>and introduce </a:t>
            </a:r>
            <a:r>
              <a:rPr lang="es"/>
              <a:t>those new changes to adjust the new </a:t>
            </a:r>
            <a:r>
              <a:rPr b="1" lang="es"/>
              <a:t>management configuration</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t>These changes</a:t>
            </a:r>
            <a:r>
              <a:rPr b="1" lang="es"/>
              <a:t> will also</a:t>
            </a:r>
            <a:r>
              <a:rPr lang="es"/>
              <a:t> be </a:t>
            </a:r>
            <a:r>
              <a:rPr b="1" lang="es"/>
              <a:t>quoted </a:t>
            </a:r>
            <a:r>
              <a:rPr lang="es"/>
              <a:t>in the </a:t>
            </a:r>
            <a:r>
              <a:rPr b="1" lang="es"/>
              <a:t>plan and configuration of the project</a:t>
            </a:r>
            <a:r>
              <a:rPr lang="es"/>
              <a:t> as well as in the </a:t>
            </a:r>
            <a:r>
              <a:rPr b="1" lang="es"/>
              <a:t>history of versions </a:t>
            </a:r>
            <a:r>
              <a:rPr lang="es"/>
              <a:t>of the project document.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7b941a56f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7b941a56f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Here we can see the monitoring of the increments,</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Each </a:t>
            </a:r>
            <a:r>
              <a:rPr b="1" lang="es">
                <a:solidFill>
                  <a:schemeClr val="dk1"/>
                </a:solidFill>
                <a:latin typeface="Roboto"/>
                <a:ea typeface="Roboto"/>
                <a:cs typeface="Roboto"/>
                <a:sym typeface="Roboto"/>
              </a:rPr>
              <a:t>meeting</a:t>
            </a:r>
            <a:r>
              <a:rPr lang="es">
                <a:solidFill>
                  <a:schemeClr val="dk1"/>
                </a:solidFill>
                <a:latin typeface="Roboto"/>
                <a:ea typeface="Roboto"/>
                <a:cs typeface="Roboto"/>
                <a:sym typeface="Roboto"/>
              </a:rPr>
              <a:t> will be between the </a:t>
            </a:r>
            <a:r>
              <a:rPr b="1" lang="es">
                <a:solidFill>
                  <a:schemeClr val="dk1"/>
                </a:solidFill>
                <a:latin typeface="Roboto"/>
                <a:ea typeface="Roboto"/>
                <a:cs typeface="Roboto"/>
                <a:sym typeface="Roboto"/>
              </a:rPr>
              <a:t>responsible</a:t>
            </a:r>
            <a:r>
              <a:rPr lang="es">
                <a:solidFill>
                  <a:schemeClr val="dk1"/>
                </a:solidFill>
                <a:latin typeface="Roboto"/>
                <a:ea typeface="Roboto"/>
                <a:cs typeface="Roboto"/>
                <a:sym typeface="Roboto"/>
              </a:rPr>
              <a:t> </a:t>
            </a:r>
            <a:r>
              <a:rPr b="1" lang="es">
                <a:solidFill>
                  <a:schemeClr val="dk1"/>
                </a:solidFill>
                <a:latin typeface="Roboto"/>
                <a:ea typeface="Roboto"/>
                <a:cs typeface="Roboto"/>
                <a:sym typeface="Roboto"/>
              </a:rPr>
              <a:t>for each phase</a:t>
            </a:r>
            <a:r>
              <a:rPr lang="es">
                <a:solidFill>
                  <a:schemeClr val="dk1"/>
                </a:solidFill>
                <a:latin typeface="Roboto"/>
                <a:ea typeface="Roboto"/>
                <a:cs typeface="Roboto"/>
                <a:sym typeface="Roboto"/>
              </a:rPr>
              <a:t> and the </a:t>
            </a:r>
            <a:r>
              <a:rPr b="1" lang="es">
                <a:solidFill>
                  <a:schemeClr val="dk1"/>
                </a:solidFill>
                <a:latin typeface="Roboto"/>
                <a:ea typeface="Roboto"/>
                <a:cs typeface="Roboto"/>
                <a:sym typeface="Roboto"/>
              </a:rPr>
              <a:t>project leader</a:t>
            </a:r>
            <a:r>
              <a:rPr lang="es">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We can see in which phase each worker is involved.</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We also represented the control of the verifications at each phase.</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For the analysis requirements phase, we will get the </a:t>
            </a:r>
            <a:r>
              <a:rPr b="1" lang="es">
                <a:solidFill>
                  <a:schemeClr val="dk1"/>
                </a:solidFill>
                <a:latin typeface="Roboto"/>
                <a:ea typeface="Roboto"/>
                <a:cs typeface="Roboto"/>
                <a:sym typeface="Roboto"/>
              </a:rPr>
              <a:t>DOCUFY-ARQ file</a:t>
            </a:r>
            <a:r>
              <a:rPr lang="es">
                <a:solidFill>
                  <a:schemeClr val="dk1"/>
                </a:solidFill>
                <a:latin typeface="Roboto"/>
                <a:ea typeface="Roboto"/>
                <a:cs typeface="Roboto"/>
                <a:sym typeface="Roboto"/>
              </a:rPr>
              <a:t>, a revision that consist of </a:t>
            </a:r>
            <a:r>
              <a:rPr b="1" lang="es">
                <a:solidFill>
                  <a:schemeClr val="dk1"/>
                </a:solidFill>
                <a:latin typeface="Roboto"/>
                <a:ea typeface="Roboto"/>
                <a:cs typeface="Roboto"/>
                <a:sym typeface="Roboto"/>
              </a:rPr>
              <a:t>validating the requirements</a:t>
            </a:r>
            <a:r>
              <a:rPr lang="es">
                <a:solidFill>
                  <a:schemeClr val="dk1"/>
                </a:solidFill>
                <a:latin typeface="Roboto"/>
                <a:ea typeface="Roboto"/>
                <a:cs typeface="Roboto"/>
                <a:sym typeface="Roboto"/>
              </a:rPr>
              <a:t> with the purpose of correcting and completing those requirements, the revision will also look for repeated requirements and inconsistencies.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For the design phase we get the </a:t>
            </a:r>
            <a:r>
              <a:rPr b="1" lang="es">
                <a:solidFill>
                  <a:schemeClr val="dk1"/>
                </a:solidFill>
                <a:latin typeface="Roboto"/>
                <a:ea typeface="Roboto"/>
                <a:cs typeface="Roboto"/>
                <a:sym typeface="Roboto"/>
              </a:rPr>
              <a:t>DOCUFY-DES file</a:t>
            </a:r>
            <a:r>
              <a:rPr lang="es">
                <a:solidFill>
                  <a:schemeClr val="dk1"/>
                </a:solidFill>
                <a:latin typeface="Roboto"/>
                <a:ea typeface="Roboto"/>
                <a:cs typeface="Roboto"/>
                <a:sym typeface="Roboto"/>
              </a:rPr>
              <a:t>, the verification will check that the </a:t>
            </a:r>
            <a:r>
              <a:rPr b="1" lang="es">
                <a:solidFill>
                  <a:schemeClr val="dk1"/>
                </a:solidFill>
                <a:latin typeface="Roboto"/>
                <a:ea typeface="Roboto"/>
                <a:cs typeface="Roboto"/>
                <a:sym typeface="Roboto"/>
              </a:rPr>
              <a:t>design chosen</a:t>
            </a:r>
            <a:r>
              <a:rPr lang="es">
                <a:solidFill>
                  <a:schemeClr val="dk1"/>
                </a:solidFill>
                <a:latin typeface="Roboto"/>
                <a:ea typeface="Roboto"/>
                <a:cs typeface="Roboto"/>
                <a:sym typeface="Roboto"/>
              </a:rPr>
              <a:t> is the one that </a:t>
            </a:r>
            <a:r>
              <a:rPr b="1" lang="es">
                <a:solidFill>
                  <a:schemeClr val="dk1"/>
                </a:solidFill>
                <a:latin typeface="Roboto"/>
                <a:ea typeface="Roboto"/>
                <a:cs typeface="Roboto"/>
                <a:sym typeface="Roboto"/>
              </a:rPr>
              <a:t>maximizes the cohesion and minimizes the coupling of the application</a:t>
            </a:r>
            <a:r>
              <a:rPr lang="es">
                <a:solidFill>
                  <a:schemeClr val="dk1"/>
                </a:solidFill>
                <a:latin typeface="Roboto"/>
                <a:ea typeface="Roboto"/>
                <a:cs typeface="Roboto"/>
                <a:sym typeface="Roboto"/>
              </a:rPr>
              <a:t>. This verification will also check the flexibility and reusability of the software.</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In the phase of the </a:t>
            </a:r>
            <a:r>
              <a:rPr b="1" lang="es">
                <a:solidFill>
                  <a:schemeClr val="dk1"/>
                </a:solidFill>
                <a:latin typeface="Roboto"/>
                <a:ea typeface="Roboto"/>
                <a:cs typeface="Roboto"/>
                <a:sym typeface="Roboto"/>
              </a:rPr>
              <a:t>integration tests</a:t>
            </a:r>
            <a:r>
              <a:rPr lang="es">
                <a:solidFill>
                  <a:schemeClr val="dk1"/>
                </a:solidFill>
                <a:latin typeface="Roboto"/>
                <a:ea typeface="Roboto"/>
                <a:cs typeface="Roboto"/>
                <a:sym typeface="Roboto"/>
              </a:rPr>
              <a:t>, we will make </a:t>
            </a:r>
            <a:r>
              <a:rPr b="1" lang="es">
                <a:solidFill>
                  <a:schemeClr val="dk1"/>
                </a:solidFill>
                <a:latin typeface="Roboto"/>
                <a:ea typeface="Roboto"/>
                <a:cs typeface="Roboto"/>
                <a:sym typeface="Roboto"/>
              </a:rPr>
              <a:t>unitary tests and integration tests</a:t>
            </a:r>
            <a:r>
              <a:rPr lang="es">
                <a:solidFill>
                  <a:schemeClr val="dk1"/>
                </a:solidFill>
                <a:latin typeface="Roboto"/>
                <a:ea typeface="Roboto"/>
                <a:cs typeface="Roboto"/>
                <a:sym typeface="Roboto"/>
              </a:rPr>
              <a:t>. Described in the </a:t>
            </a:r>
            <a:r>
              <a:rPr b="1" lang="es">
                <a:solidFill>
                  <a:schemeClr val="dk1"/>
                </a:solidFill>
                <a:latin typeface="Roboto"/>
                <a:ea typeface="Roboto"/>
                <a:cs typeface="Roboto"/>
                <a:sym typeface="Roboto"/>
              </a:rPr>
              <a:t>next section.</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In the last part, we will develop a</a:t>
            </a:r>
            <a:r>
              <a:rPr b="1" lang="es">
                <a:solidFill>
                  <a:schemeClr val="dk1"/>
                </a:solidFill>
                <a:latin typeface="Roboto"/>
                <a:ea typeface="Roboto"/>
                <a:cs typeface="Roboto"/>
                <a:sym typeface="Roboto"/>
              </a:rPr>
              <a:t> technical manual (DOCUFY-TM)</a:t>
            </a:r>
            <a:r>
              <a:rPr lang="es">
                <a:solidFill>
                  <a:schemeClr val="dk1"/>
                </a:solidFill>
                <a:latin typeface="Roboto"/>
                <a:ea typeface="Roboto"/>
                <a:cs typeface="Roboto"/>
                <a:sym typeface="Roboto"/>
              </a:rPr>
              <a:t> and a </a:t>
            </a:r>
            <a:r>
              <a:rPr b="1" lang="es">
                <a:solidFill>
                  <a:schemeClr val="dk1"/>
                </a:solidFill>
                <a:latin typeface="Roboto"/>
                <a:ea typeface="Roboto"/>
                <a:cs typeface="Roboto"/>
                <a:sym typeface="Roboto"/>
              </a:rPr>
              <a:t>user manual (DOCUFY-UM)</a:t>
            </a:r>
            <a:r>
              <a:rPr lang="es">
                <a:solidFill>
                  <a:schemeClr val="dk1"/>
                </a:solidFill>
                <a:latin typeface="Roboto"/>
                <a:ea typeface="Roboto"/>
                <a:cs typeface="Roboto"/>
                <a:sym typeface="Roboto"/>
              </a:rPr>
              <a:t>. In this phase we will revise these two files, checking that they have the important and relevant information.</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After </a:t>
            </a:r>
            <a:r>
              <a:rPr b="1" lang="es">
                <a:solidFill>
                  <a:schemeClr val="dk1"/>
                </a:solidFill>
                <a:latin typeface="Roboto"/>
                <a:ea typeface="Roboto"/>
                <a:cs typeface="Roboto"/>
                <a:sym typeface="Roboto"/>
              </a:rPr>
              <a:t>each increment</a:t>
            </a:r>
            <a:r>
              <a:rPr lang="es">
                <a:solidFill>
                  <a:schemeClr val="dk1"/>
                </a:solidFill>
                <a:latin typeface="Roboto"/>
                <a:ea typeface="Roboto"/>
                <a:cs typeface="Roboto"/>
                <a:sym typeface="Roboto"/>
              </a:rPr>
              <a:t> there will be </a:t>
            </a:r>
            <a:r>
              <a:rPr b="1" lang="es">
                <a:solidFill>
                  <a:schemeClr val="dk1"/>
                </a:solidFill>
                <a:latin typeface="Roboto"/>
                <a:ea typeface="Roboto"/>
                <a:cs typeface="Roboto"/>
                <a:sym typeface="Roboto"/>
              </a:rPr>
              <a:t>a reunion with the client</a:t>
            </a:r>
            <a:r>
              <a:rPr lang="es">
                <a:solidFill>
                  <a:schemeClr val="dk1"/>
                </a:solidFill>
                <a:latin typeface="Roboto"/>
                <a:ea typeface="Roboto"/>
                <a:cs typeface="Roboto"/>
                <a:sym typeface="Roboto"/>
              </a:rPr>
              <a:t> to show him how the project is going</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Increment 1: 29 of May of 2021</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Increment 2: 17 November of 2021</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Increment 3: 08 June of 2022</a:t>
            </a:r>
            <a:endParaRPr>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solidFill>
                  <a:schemeClr val="dk1"/>
                </a:solidFill>
                <a:latin typeface="Roboto"/>
                <a:ea typeface="Roboto"/>
                <a:cs typeface="Roboto"/>
                <a:sym typeface="Roboto"/>
              </a:rPr>
              <a:t>When the </a:t>
            </a:r>
            <a:r>
              <a:rPr b="1" lang="es">
                <a:solidFill>
                  <a:schemeClr val="dk1"/>
                </a:solidFill>
                <a:latin typeface="Roboto"/>
                <a:ea typeface="Roboto"/>
                <a:cs typeface="Roboto"/>
                <a:sym typeface="Roboto"/>
              </a:rPr>
              <a:t>third increment</a:t>
            </a:r>
            <a:r>
              <a:rPr lang="es">
                <a:solidFill>
                  <a:schemeClr val="dk1"/>
                </a:solidFill>
                <a:latin typeface="Roboto"/>
                <a:ea typeface="Roboto"/>
                <a:cs typeface="Roboto"/>
                <a:sym typeface="Roboto"/>
              </a:rPr>
              <a:t> is done, there will be a </a:t>
            </a:r>
            <a:r>
              <a:rPr b="1" lang="es">
                <a:solidFill>
                  <a:schemeClr val="dk1"/>
                </a:solidFill>
                <a:latin typeface="Roboto"/>
                <a:ea typeface="Roboto"/>
                <a:cs typeface="Roboto"/>
                <a:sym typeface="Roboto"/>
              </a:rPr>
              <a:t>reunion</a:t>
            </a:r>
            <a:r>
              <a:rPr lang="es">
                <a:solidFill>
                  <a:schemeClr val="dk1"/>
                </a:solidFill>
                <a:latin typeface="Roboto"/>
                <a:ea typeface="Roboto"/>
                <a:cs typeface="Roboto"/>
                <a:sym typeface="Roboto"/>
              </a:rPr>
              <a:t> with all the </a:t>
            </a:r>
            <a:r>
              <a:rPr b="1" lang="es">
                <a:solidFill>
                  <a:schemeClr val="dk1"/>
                </a:solidFill>
                <a:latin typeface="Roboto"/>
                <a:ea typeface="Roboto"/>
                <a:cs typeface="Roboto"/>
                <a:sym typeface="Roboto"/>
              </a:rPr>
              <a:t>team and the client</a:t>
            </a:r>
            <a:r>
              <a:rPr lang="es">
                <a:solidFill>
                  <a:schemeClr val="dk1"/>
                </a:solidFill>
                <a:latin typeface="Roboto"/>
                <a:ea typeface="Roboto"/>
                <a:cs typeface="Roboto"/>
                <a:sym typeface="Roboto"/>
              </a:rPr>
              <a:t>. In this reunion the </a:t>
            </a:r>
            <a:r>
              <a:rPr b="1" lang="es">
                <a:solidFill>
                  <a:schemeClr val="dk1"/>
                </a:solidFill>
                <a:latin typeface="Roboto"/>
                <a:ea typeface="Roboto"/>
                <a:cs typeface="Roboto"/>
                <a:sym typeface="Roboto"/>
              </a:rPr>
              <a:t>client </a:t>
            </a:r>
            <a:r>
              <a:rPr lang="es">
                <a:solidFill>
                  <a:schemeClr val="dk1"/>
                </a:solidFill>
                <a:latin typeface="Roboto"/>
                <a:ea typeface="Roboto"/>
                <a:cs typeface="Roboto"/>
                <a:sym typeface="Roboto"/>
              </a:rPr>
              <a:t>will </a:t>
            </a:r>
            <a:r>
              <a:rPr b="1" lang="es">
                <a:solidFill>
                  <a:schemeClr val="dk1"/>
                </a:solidFill>
                <a:latin typeface="Roboto"/>
                <a:ea typeface="Roboto"/>
                <a:cs typeface="Roboto"/>
                <a:sym typeface="Roboto"/>
              </a:rPr>
              <a:t>test the application</a:t>
            </a:r>
            <a:r>
              <a:rPr lang="es">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7b941a56f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7b941a56f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chemeClr val="dk1"/>
                </a:solidFill>
              </a:rPr>
              <a:t>With the</a:t>
            </a:r>
            <a:r>
              <a:rPr b="1" lang="es">
                <a:solidFill>
                  <a:schemeClr val="dk1"/>
                </a:solidFill>
              </a:rPr>
              <a:t> objective of finding errors</a:t>
            </a:r>
            <a:r>
              <a:rPr lang="es">
                <a:solidFill>
                  <a:schemeClr val="dk1"/>
                </a:solidFill>
              </a:rPr>
              <a:t> in our project we will make unitary tests for each module. We will use </a:t>
            </a:r>
            <a:r>
              <a:rPr b="1" lang="es">
                <a:solidFill>
                  <a:schemeClr val="dk1"/>
                </a:solidFill>
              </a:rPr>
              <a:t>black-box testing for every module</a:t>
            </a:r>
            <a:r>
              <a:rPr lang="es">
                <a:solidFill>
                  <a:schemeClr val="dk1"/>
                </a:solidFill>
              </a:rPr>
              <a:t> and </a:t>
            </a:r>
            <a:r>
              <a:rPr b="1" lang="es">
                <a:solidFill>
                  <a:schemeClr val="dk1"/>
                </a:solidFill>
              </a:rPr>
              <a:t>white-box tests on</a:t>
            </a:r>
            <a:r>
              <a:rPr lang="es">
                <a:solidFill>
                  <a:schemeClr val="dk1"/>
                </a:solidFill>
              </a:rPr>
              <a:t> the modules we think that are </a:t>
            </a:r>
            <a:r>
              <a:rPr b="1" lang="es">
                <a:solidFill>
                  <a:schemeClr val="dk1"/>
                </a:solidFill>
              </a:rPr>
              <a:t>more complex</a:t>
            </a:r>
            <a:r>
              <a:rPr lang="es">
                <a:solidFill>
                  <a:schemeClr val="dk1"/>
                </a:solidFill>
              </a:rPr>
              <a:t> and relevant for the project. </a:t>
            </a:r>
            <a:endParaRPr>
              <a:solidFill>
                <a:schemeClr val="dk1"/>
              </a:solidFill>
            </a:endParaRPr>
          </a:p>
          <a:p>
            <a:pPr indent="0" lvl="0" marL="0" rtl="0" algn="just">
              <a:spcBef>
                <a:spcPts val="600"/>
              </a:spcBef>
              <a:spcAft>
                <a:spcPts val="0"/>
              </a:spcAft>
              <a:buClr>
                <a:schemeClr val="dk1"/>
              </a:buClr>
              <a:buSzPts val="1100"/>
              <a:buFont typeface="Arial"/>
              <a:buNone/>
            </a:pPr>
            <a:r>
              <a:rPr b="1" lang="es">
                <a:solidFill>
                  <a:schemeClr val="dk1"/>
                </a:solidFill>
              </a:rPr>
              <a:t>After these tests</a:t>
            </a:r>
            <a:r>
              <a:rPr lang="es">
                <a:solidFill>
                  <a:schemeClr val="dk1"/>
                </a:solidFill>
              </a:rPr>
              <a:t>, we will start with the </a:t>
            </a:r>
            <a:r>
              <a:rPr b="1" lang="es">
                <a:solidFill>
                  <a:schemeClr val="dk1"/>
                </a:solidFill>
              </a:rPr>
              <a:t>integration tests</a:t>
            </a:r>
            <a:r>
              <a:rPr lang="es">
                <a:solidFill>
                  <a:schemeClr val="dk1"/>
                </a:solidFill>
              </a:rPr>
              <a:t>. For each set of integrated modules, we will use the type we decide in the design phase of each one: </a:t>
            </a:r>
            <a:r>
              <a:rPr b="1" lang="es">
                <a:solidFill>
                  <a:schemeClr val="dk1"/>
                </a:solidFill>
              </a:rPr>
              <a:t>descendant, ascendant or sandwich. </a:t>
            </a:r>
            <a:endParaRPr b="1">
              <a:solidFill>
                <a:schemeClr val="dk1"/>
              </a:solidFill>
            </a:endParaRPr>
          </a:p>
          <a:p>
            <a:pPr indent="0" lvl="0" marL="0" rtl="0" algn="just">
              <a:spcBef>
                <a:spcPts val="600"/>
              </a:spcBef>
              <a:spcAft>
                <a:spcPts val="0"/>
              </a:spcAft>
              <a:buClr>
                <a:schemeClr val="dk1"/>
              </a:buClr>
              <a:buSzPts val="1100"/>
              <a:buFont typeface="Arial"/>
              <a:buNone/>
            </a:pPr>
            <a:r>
              <a:rPr lang="es">
                <a:solidFill>
                  <a:schemeClr val="dk1"/>
                </a:solidFill>
              </a:rPr>
              <a:t>As the project must follow </a:t>
            </a:r>
            <a:r>
              <a:rPr b="1" lang="es">
                <a:solidFill>
                  <a:schemeClr val="dk1"/>
                </a:solidFill>
              </a:rPr>
              <a:t>non-functional requirements of security, resources, performance, and support</a:t>
            </a:r>
            <a:r>
              <a:rPr lang="es">
                <a:solidFill>
                  <a:schemeClr val="dk1"/>
                </a:solidFill>
              </a:rPr>
              <a:t>, we will also </a:t>
            </a:r>
            <a:r>
              <a:rPr b="1" lang="es">
                <a:solidFill>
                  <a:schemeClr val="dk1"/>
                </a:solidFill>
              </a:rPr>
              <a:t>make tests</a:t>
            </a:r>
            <a:r>
              <a:rPr lang="es">
                <a:solidFill>
                  <a:schemeClr val="dk1"/>
                </a:solidFill>
              </a:rPr>
              <a:t> to certify they all </a:t>
            </a:r>
            <a:r>
              <a:rPr b="1" lang="es">
                <a:solidFill>
                  <a:schemeClr val="dk1"/>
                </a:solidFill>
              </a:rPr>
              <a:t>work properly.</a:t>
            </a:r>
            <a:endParaRPr b="1">
              <a:solidFill>
                <a:schemeClr val="dk1"/>
              </a:solidFill>
            </a:endParaRPr>
          </a:p>
          <a:p>
            <a:pPr indent="0" lvl="0" marL="0" rtl="0" algn="just">
              <a:spcBef>
                <a:spcPts val="600"/>
              </a:spcBef>
              <a:spcAft>
                <a:spcPts val="0"/>
              </a:spcAft>
              <a:buClr>
                <a:schemeClr val="dk1"/>
              </a:buClr>
              <a:buSzPts val="1100"/>
              <a:buFont typeface="Arial"/>
              <a:buNone/>
            </a:pPr>
            <a:r>
              <a:rPr b="1" lang="es">
                <a:solidFill>
                  <a:schemeClr val="dk1"/>
                </a:solidFill>
              </a:rPr>
              <a:t>If all</a:t>
            </a:r>
            <a:r>
              <a:rPr lang="es">
                <a:solidFill>
                  <a:schemeClr val="dk1"/>
                </a:solidFill>
              </a:rPr>
              <a:t> those </a:t>
            </a:r>
            <a:r>
              <a:rPr b="1" lang="es">
                <a:solidFill>
                  <a:schemeClr val="dk1"/>
                </a:solidFill>
              </a:rPr>
              <a:t>tests pass</a:t>
            </a:r>
            <a:r>
              <a:rPr lang="es">
                <a:solidFill>
                  <a:schemeClr val="dk1"/>
                </a:solidFill>
              </a:rPr>
              <a:t> and all the increments are done, </a:t>
            </a:r>
            <a:r>
              <a:rPr b="1" lang="es">
                <a:solidFill>
                  <a:schemeClr val="dk1"/>
                </a:solidFill>
              </a:rPr>
              <a:t>validation tests</a:t>
            </a:r>
            <a:r>
              <a:rPr lang="es">
                <a:solidFill>
                  <a:schemeClr val="dk1"/>
                </a:solidFill>
              </a:rPr>
              <a:t> of </a:t>
            </a:r>
            <a:r>
              <a:rPr b="1" lang="es">
                <a:solidFill>
                  <a:schemeClr val="dk1"/>
                </a:solidFill>
              </a:rPr>
              <a:t>the final product will be done</a:t>
            </a:r>
            <a:r>
              <a:rPr lang="es">
                <a:solidFill>
                  <a:schemeClr val="dk1"/>
                </a:solidFill>
              </a:rPr>
              <a:t>. These tests are </a:t>
            </a:r>
            <a:r>
              <a:rPr b="1" lang="es">
                <a:solidFill>
                  <a:schemeClr val="dk1"/>
                </a:solidFill>
              </a:rPr>
              <a:t>carried out by the user and the system analyst</a:t>
            </a:r>
            <a:r>
              <a:rPr lang="es">
                <a:solidFill>
                  <a:schemeClr val="dk1"/>
                </a:solidFill>
              </a:rPr>
              <a:t>. Then, all the requirements will be checked. </a:t>
            </a:r>
            <a:endParaRPr>
              <a:solidFill>
                <a:schemeClr val="dk1"/>
              </a:solidFill>
            </a:endParaRPr>
          </a:p>
          <a:p>
            <a:pPr indent="0" lvl="0" marL="0" rtl="0" algn="just">
              <a:spcBef>
                <a:spcPts val="600"/>
              </a:spcBef>
              <a:spcAft>
                <a:spcPts val="0"/>
              </a:spcAft>
              <a:buClr>
                <a:schemeClr val="dk1"/>
              </a:buClr>
              <a:buSzPts val="1100"/>
              <a:buFont typeface="Arial"/>
              <a:buNone/>
            </a:pPr>
            <a:r>
              <a:rPr lang="es">
                <a:solidFill>
                  <a:schemeClr val="dk1"/>
                </a:solidFill>
              </a:rPr>
              <a:t>Finally, the project leader wi</a:t>
            </a:r>
            <a:r>
              <a:rPr b="1" lang="es">
                <a:solidFill>
                  <a:schemeClr val="dk1"/>
                </a:solidFill>
              </a:rPr>
              <a:t>ll tell th</a:t>
            </a:r>
            <a:r>
              <a:rPr lang="es">
                <a:solidFill>
                  <a:schemeClr val="dk1"/>
                </a:solidFill>
              </a:rPr>
              <a:t>e user to take the </a:t>
            </a:r>
            <a:r>
              <a:rPr b="1" lang="es">
                <a:solidFill>
                  <a:schemeClr val="dk1"/>
                </a:solidFill>
              </a:rPr>
              <a:t>acceptance tests</a:t>
            </a:r>
            <a:r>
              <a:rPr lang="es">
                <a:solidFill>
                  <a:schemeClr val="dk1"/>
                </a:solidFill>
              </a:rPr>
              <a:t>. For these tests,</a:t>
            </a:r>
            <a:r>
              <a:rPr b="1" lang="es">
                <a:solidFill>
                  <a:schemeClr val="dk1"/>
                </a:solidFill>
              </a:rPr>
              <a:t> the client will check if the software is the one he/she was looking for.</a:t>
            </a:r>
            <a:endParaRPr b="1">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ae632bd7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ae632bd7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	Difficulties encountered:</a:t>
            </a:r>
            <a:endParaRPr/>
          </a:p>
          <a:p>
            <a:pPr indent="0" lvl="0" marL="0" rtl="0" algn="l">
              <a:spcBef>
                <a:spcPts val="0"/>
              </a:spcBef>
              <a:spcAft>
                <a:spcPts val="0"/>
              </a:spcAft>
              <a:buClr>
                <a:schemeClr val="dk1"/>
              </a:buClr>
              <a:buSzPts val="1100"/>
              <a:buFont typeface="Arial"/>
              <a:buNone/>
            </a:pPr>
            <a:r>
              <a:rPr lang="es"/>
              <a:t>During the creation process of this project, we faced multiple difficulties, most notably regarding the requirements, identifying and displaying them correcetly in order to calculate the function points and work days.</a:t>
            </a:r>
            <a:endParaRPr/>
          </a:p>
          <a:p>
            <a:pPr indent="0" lvl="0" marL="0" rtl="0" algn="l">
              <a:spcBef>
                <a:spcPts val="0"/>
              </a:spcBef>
              <a:spcAft>
                <a:spcPts val="0"/>
              </a:spcAft>
              <a:buClr>
                <a:schemeClr val="dk1"/>
              </a:buClr>
              <a:buSzPts val="1100"/>
              <a:buFont typeface="Arial"/>
              <a:buNone/>
            </a:pPr>
            <a:r>
              <a:rPr lang="es"/>
              <a:t>Other difficulty that we faced is, when organising the project plan document we had a hard time coordinating our efforts as a team to complete the document and not have to redo every part a thousand times.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	Improvable aspects:</a:t>
            </a:r>
            <a:endParaRPr/>
          </a:p>
          <a:p>
            <a:pPr indent="0" lvl="0" marL="0" rtl="0" algn="l">
              <a:spcBef>
                <a:spcPts val="0"/>
              </a:spcBef>
              <a:spcAft>
                <a:spcPts val="0"/>
              </a:spcAft>
              <a:buClr>
                <a:schemeClr val="dk1"/>
              </a:buClr>
              <a:buSzPts val="1100"/>
              <a:buFont typeface="Arial"/>
              <a:buNone/>
            </a:pPr>
            <a:r>
              <a:rPr lang="es"/>
              <a:t>The two big aspects that can always be improved, and we are no exception, are time management and team cooperation. Most of our problems could have been avoided with these two aspects. </a:t>
            </a:r>
            <a:endParaRPr/>
          </a:p>
          <a:p>
            <a:pPr indent="0" lvl="0" marL="0" rtl="0" algn="l">
              <a:spcBef>
                <a:spcPts val="0"/>
              </a:spcBef>
              <a:spcAft>
                <a:spcPts val="0"/>
              </a:spcAft>
              <a:buClr>
                <a:schemeClr val="dk1"/>
              </a:buClr>
              <a:buSzPts val="1100"/>
              <a:buFont typeface="Arial"/>
              <a:buNone/>
            </a:pPr>
            <a:r>
              <a:rPr lang="es"/>
              <a:t>With a better time management, we could have managed to have more time to fix mistakes and, with better comunication and coordination, we could have avoided unnecessary repetition of tasks when something else related was done incorrectly.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	Acquired knowledge:</a:t>
            </a:r>
            <a:endParaRPr/>
          </a:p>
          <a:p>
            <a:pPr indent="0" lvl="0" marL="0" rtl="0" algn="l">
              <a:spcBef>
                <a:spcPts val="0"/>
              </a:spcBef>
              <a:spcAft>
                <a:spcPts val="0"/>
              </a:spcAft>
              <a:buClr>
                <a:schemeClr val="dk1"/>
              </a:buClr>
              <a:buSzPts val="1100"/>
              <a:buFont typeface="Arial"/>
              <a:buNone/>
            </a:pPr>
            <a:r>
              <a:rPr lang="es"/>
              <a:t>The biggest most important block of knowledge obtained during this project would be documentation. Documenting everything that is being done, that needs to be done, the cost of your work, etc.</a:t>
            </a:r>
            <a:endParaRPr/>
          </a:p>
          <a:p>
            <a:pPr indent="0" lvl="0" marL="0" rtl="0" algn="l">
              <a:spcBef>
                <a:spcPts val="0"/>
              </a:spcBef>
              <a:spcAft>
                <a:spcPts val="0"/>
              </a:spcAft>
              <a:buClr>
                <a:schemeClr val="dk1"/>
              </a:buClr>
              <a:buSzPts val="1100"/>
              <a:buFont typeface="Arial"/>
              <a:buNone/>
            </a:pPr>
            <a:r>
              <a:rPr lang="es"/>
              <a:t>Other important aspects we learnt about are how to analyse and define the project, find the best solution for it and estimating the cost of making said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	Cohesion and teamwork:</a:t>
            </a:r>
            <a:endParaRPr/>
          </a:p>
          <a:p>
            <a:pPr indent="0" lvl="0" marL="0" rtl="0" algn="l">
              <a:spcBef>
                <a:spcPts val="0"/>
              </a:spcBef>
              <a:spcAft>
                <a:spcPts val="0"/>
              </a:spcAft>
              <a:buClr>
                <a:schemeClr val="dk1"/>
              </a:buClr>
              <a:buSzPts val="1100"/>
              <a:buFont typeface="Arial"/>
              <a:buNone/>
            </a:pPr>
            <a:r>
              <a:rPr lang="es"/>
              <a:t>Teamwork has been a huge part for the successful completion of this project, I am confident that we are now a far better team than when we started.</a:t>
            </a:r>
            <a:endParaRPr/>
          </a:p>
          <a:p>
            <a:pPr indent="0" lvl="0" marL="0" rtl="0" algn="l">
              <a:spcBef>
                <a:spcPts val="0"/>
              </a:spcBef>
              <a:spcAft>
                <a:spcPts val="0"/>
              </a:spcAft>
              <a:buClr>
                <a:schemeClr val="dk1"/>
              </a:buClr>
              <a:buSzPts val="1100"/>
              <a:buFont typeface="Arial"/>
              <a:buNone/>
            </a:pPr>
            <a:r>
              <a:rPr lang="es"/>
              <a:t>We have grown as a team and by the end of the project we were on the same page, working and communicating better than ever, dividing the tasks into smaller ones and coordinating them so we can end up with a cohesive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ae632bd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ae632bd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Describe the content (~10 secs)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a:solidFill>
                  <a:srgbClr val="666666"/>
                </a:solidFill>
              </a:rPr>
              <a:t>Content: Miguel</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Introduction: Miguel</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Project Definition: Miguel</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Project Estimation: Samai</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Project Planning: Pablo</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Project Monitoring and Control Procedure: Xiao</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General reflection aspects: Carlos</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Specific reflection aspects: Carlos</a:t>
            </a:r>
            <a:endParaRPr>
              <a:solidFill>
                <a:srgbClr val="666666"/>
              </a:solidFill>
            </a:endParaRPr>
          </a:p>
          <a:p>
            <a:pPr indent="0" lvl="0" marL="0" rtl="0" algn="l">
              <a:lnSpc>
                <a:spcPct val="100000"/>
              </a:lnSpc>
              <a:spcBef>
                <a:spcPts val="1200"/>
              </a:spcBef>
              <a:spcAft>
                <a:spcPts val="0"/>
              </a:spcAft>
              <a:buNone/>
            </a:pPr>
            <a:r>
              <a:rPr lang="es">
                <a:solidFill>
                  <a:srgbClr val="666666"/>
                </a:solidFill>
              </a:rPr>
              <a:t>Individual contribution: todos</a:t>
            </a:r>
            <a:endParaRPr>
              <a:solidFill>
                <a:srgbClr val="666666"/>
              </a:solidFill>
            </a:endParaRPr>
          </a:p>
          <a:p>
            <a:pPr indent="0" lvl="0" marL="0" rtl="0" algn="l">
              <a:lnSpc>
                <a:spcPct val="100000"/>
              </a:lnSpc>
              <a:spcBef>
                <a:spcPts val="1200"/>
              </a:spcBef>
              <a:spcAft>
                <a:spcPts val="1200"/>
              </a:spcAft>
              <a:buNone/>
            </a:pPr>
            <a:r>
              <a:rPr lang="es">
                <a:solidFill>
                  <a:srgbClr val="666666"/>
                </a:solidFill>
              </a:rPr>
              <a:t>Conclusions: Miguel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7b941a5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7b941a5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a:solidFill>
                  <a:srgbClr val="666666"/>
                </a:solidFill>
                <a:latin typeface="Roboto"/>
                <a:ea typeface="Roboto"/>
                <a:cs typeface="Roboto"/>
                <a:sym typeface="Roboto"/>
              </a:rPr>
              <a:t>	Quality of the planned project (adaptation, completeness, and coherence between the different parts of the Project Plan):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66666"/>
                </a:solidFill>
                <a:latin typeface="Roboto"/>
                <a:ea typeface="Roboto"/>
                <a:cs typeface="Roboto"/>
                <a:sym typeface="Roboto"/>
              </a:rPr>
              <a:t>The week preceding the deadline we reviewed and corrected the project checking if there is cohesion between all the parts, grammar errors or if we left something undone.</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b="1" lang="es">
                <a:solidFill>
                  <a:srgbClr val="666666"/>
                </a:solidFill>
                <a:latin typeface="Roboto"/>
                <a:ea typeface="Roboto"/>
                <a:cs typeface="Roboto"/>
                <a:sym typeface="Roboto"/>
              </a:rPr>
              <a:t>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b="1" lang="es">
                <a:solidFill>
                  <a:srgbClr val="666666"/>
                </a:solidFill>
                <a:latin typeface="Roboto"/>
                <a:ea typeface="Roboto"/>
                <a:cs typeface="Roboto"/>
                <a:sym typeface="Roboto"/>
              </a:rPr>
              <a:t>	Procedure carried out to develop the Project Plan: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66666"/>
                </a:solidFill>
                <a:latin typeface="Roboto"/>
                <a:ea typeface="Roboto"/>
                <a:cs typeface="Roboto"/>
                <a:sym typeface="Roboto"/>
              </a:rPr>
              <a:t>During the project we had two meetings every week. In these meetings we checked the progress of the tasks we had been assigned, and assigned new tasks for the next week.</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b="1" lang="es">
                <a:solidFill>
                  <a:srgbClr val="666666"/>
                </a:solidFill>
                <a:latin typeface="Roboto"/>
                <a:ea typeface="Roboto"/>
                <a:cs typeface="Roboto"/>
                <a:sym typeface="Roboto"/>
              </a:rPr>
              <a:t>	Team Management: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66666"/>
                </a:solidFill>
                <a:latin typeface="Roboto"/>
                <a:ea typeface="Roboto"/>
                <a:cs typeface="Roboto"/>
                <a:sym typeface="Roboto"/>
              </a:rPr>
              <a:t>We also divided the work between the members, leaving each aspect to one person so there were no conflicts when completing it.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s">
                <a:solidFill>
                  <a:srgbClr val="666666"/>
                </a:solidFill>
                <a:latin typeface="Roboto"/>
                <a:ea typeface="Roboto"/>
                <a:cs typeface="Roboto"/>
                <a:sym typeface="Roboto"/>
              </a:rPr>
              <a:t>Now we will explain how we divided the work: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b="1" lang="es">
                <a:solidFill>
                  <a:srgbClr val="666666"/>
                </a:solidFill>
              </a:rPr>
              <a:t>Carlos: </a:t>
            </a:r>
            <a:r>
              <a:rPr lang="es">
                <a:solidFill>
                  <a:srgbClr val="666666"/>
                </a:solidFill>
              </a:rPr>
              <a:t>I mostly helped with the requirements identification and subsystem estimation as well as checking the grammar and cohesion of the project</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b="1" lang="es">
                <a:solidFill>
                  <a:srgbClr val="666666"/>
                </a:solidFill>
              </a:rPr>
              <a:t>Pablo: </a:t>
            </a:r>
            <a:r>
              <a:rPr lang="es">
                <a:solidFill>
                  <a:srgbClr val="666666"/>
                </a:solidFill>
              </a:rPr>
              <a:t>Contributed to the quality of the planned project by ensuring of having everything complete before moving forward.</a:t>
            </a:r>
            <a:endParaRPr>
              <a:solidFill>
                <a:srgbClr val="666666"/>
              </a:solidFill>
            </a:endParaRPr>
          </a:p>
          <a:p>
            <a:pPr indent="0" lvl="0" marL="0" rtl="0" algn="l">
              <a:lnSpc>
                <a:spcPct val="115000"/>
              </a:lnSpc>
              <a:spcBef>
                <a:spcPts val="0"/>
              </a:spcBef>
              <a:spcAft>
                <a:spcPts val="0"/>
              </a:spcAft>
              <a:buNone/>
            </a:pPr>
            <a:r>
              <a:rPr b="1" lang="es">
                <a:solidFill>
                  <a:srgbClr val="666666"/>
                </a:solidFill>
              </a:rPr>
              <a:t>Xiao: </a:t>
            </a:r>
            <a:r>
              <a:rPr lang="es">
                <a:solidFill>
                  <a:srgbClr val="666666"/>
                </a:solidFill>
              </a:rPr>
              <a:t>I oversaw the solutions to employ and the monitoring and control, as well as checking all the document was correct in terms of format and correlation. I also tried to distribute the work equitably.</a:t>
            </a:r>
            <a:endParaRPr>
              <a:solidFill>
                <a:srgbClr val="666666"/>
              </a:solidFill>
            </a:endParaRPr>
          </a:p>
          <a:p>
            <a:pPr indent="0" lvl="0" marL="0" rtl="0" algn="l">
              <a:lnSpc>
                <a:spcPct val="115000"/>
              </a:lnSpc>
              <a:spcBef>
                <a:spcPts val="0"/>
              </a:spcBef>
              <a:spcAft>
                <a:spcPts val="0"/>
              </a:spcAft>
              <a:buNone/>
            </a:pPr>
            <a:r>
              <a:rPr b="1" lang="es">
                <a:solidFill>
                  <a:srgbClr val="666666"/>
                </a:solidFill>
              </a:rPr>
              <a:t>Samai: </a:t>
            </a:r>
            <a:r>
              <a:rPr lang="es">
                <a:solidFill>
                  <a:srgbClr val="666666"/>
                </a:solidFill>
              </a:rPr>
              <a:t>I helped to organise and divide the different tasks in an equitable way, and make sure to carry out my work the best possible. I was in charge of estimating the days and cost of the project based on the FP. I also try to solve the doubts of the team by asking the teacher for help when needed.</a:t>
            </a:r>
            <a:endParaRPr>
              <a:solidFill>
                <a:srgbClr val="666666"/>
              </a:solidFill>
            </a:endParaRPr>
          </a:p>
          <a:p>
            <a:pPr indent="0" lvl="0" marL="0" rtl="0" algn="l">
              <a:lnSpc>
                <a:spcPct val="115000"/>
              </a:lnSpc>
              <a:spcBef>
                <a:spcPts val="0"/>
              </a:spcBef>
              <a:spcAft>
                <a:spcPts val="0"/>
              </a:spcAft>
              <a:buClr>
                <a:schemeClr val="dk1"/>
              </a:buClr>
              <a:buSzPts val="1100"/>
              <a:buFont typeface="Arial"/>
              <a:buNone/>
            </a:pPr>
            <a:r>
              <a:rPr b="1" lang="es">
                <a:solidFill>
                  <a:srgbClr val="666666"/>
                </a:solidFill>
              </a:rPr>
              <a:t>Miguel:</a:t>
            </a:r>
            <a:r>
              <a:rPr lang="es">
                <a:solidFill>
                  <a:srgbClr val="666666"/>
                </a:solidFill>
              </a:rPr>
              <a:t> I helped calculating the function points for each subsystem and defining functional requirements</a:t>
            </a:r>
            <a:endParaRPr>
              <a:solidFill>
                <a:srgbClr val="666666"/>
              </a:solidFill>
            </a:endParaRPr>
          </a:p>
          <a:p>
            <a:pPr indent="0" lvl="0" marL="0" rtl="0" algn="l">
              <a:lnSpc>
                <a:spcPct val="115000"/>
              </a:lnSpc>
              <a:spcBef>
                <a:spcPts val="0"/>
              </a:spcBef>
              <a:spcAft>
                <a:spcPts val="0"/>
              </a:spcAft>
              <a:buNone/>
            </a:pPr>
            <a:r>
              <a:t/>
            </a:r>
            <a:endParaRPr>
              <a:solidFill>
                <a:srgbClr val="666666"/>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ae632bd7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e632bd7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 conclude, we calculated we need a total of 405 days to develop the project. </a:t>
            </a:r>
            <a:endParaRPr/>
          </a:p>
          <a:p>
            <a:pPr indent="0" lvl="0" marL="0" rtl="0" algn="l">
              <a:spcBef>
                <a:spcPts val="0"/>
              </a:spcBef>
              <a:spcAft>
                <a:spcPts val="0"/>
              </a:spcAft>
              <a:buNone/>
            </a:pPr>
            <a:r>
              <a:rPr lang="es"/>
              <a:t>Also the cost of the project amounts to €521.180 if there is no </a:t>
            </a:r>
            <a:r>
              <a:rPr lang="es"/>
              <a:t>difficulties.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ae632bd7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e632bd7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First of all, we will start by giving  the definition of our project, then we will continue with the Project Estimation and, after that, the project planning,which includes the cost, the personnel and the Gantt chart to take a look at how long it will take us to finish the project (and the iterations that we will go through). Finally, we will explain the project monitoring and control procedure that we decided to use.(25-30 sec)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e632bd7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e632bd7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The main objectives of Docufy will be: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s"/>
              <a:t>For the eps students:</a:t>
            </a:r>
            <a:endParaRPr/>
          </a:p>
          <a:p>
            <a:pPr indent="-298450" lvl="0" marL="457200" rtl="0" algn="l">
              <a:spcBef>
                <a:spcPts val="0"/>
              </a:spcBef>
              <a:spcAft>
                <a:spcPts val="0"/>
              </a:spcAft>
              <a:buClr>
                <a:schemeClr val="dk1"/>
              </a:buClr>
              <a:buSzPts val="1100"/>
              <a:buChar char="-"/>
            </a:pPr>
            <a:r>
              <a:rPr lang="es">
                <a:solidFill>
                  <a:schemeClr val="dk1"/>
                </a:solidFill>
              </a:rPr>
              <a:t>C</a:t>
            </a:r>
            <a:r>
              <a:rPr lang="es">
                <a:solidFill>
                  <a:schemeClr val="dk1"/>
                </a:solidFill>
              </a:rPr>
              <a:t>reate teams for the different assignment</a:t>
            </a:r>
            <a:endParaRPr/>
          </a:p>
          <a:p>
            <a:pPr indent="-298450" lvl="0" marL="457200" rtl="0" algn="l">
              <a:spcBef>
                <a:spcPts val="0"/>
              </a:spcBef>
              <a:spcAft>
                <a:spcPts val="0"/>
              </a:spcAft>
              <a:buSzPts val="1100"/>
              <a:buChar char="-"/>
            </a:pPr>
            <a:r>
              <a:rPr lang="es">
                <a:solidFill>
                  <a:schemeClr val="dk1"/>
                </a:solidFill>
              </a:rPr>
              <a:t>Have a calendar with pending and complete meetings and with the deadlines for the assignments</a:t>
            </a:r>
            <a:endParaRPr>
              <a:solidFill>
                <a:schemeClr val="dk1"/>
              </a:solidFill>
            </a:endParaRPr>
          </a:p>
          <a:p>
            <a:pPr indent="-298450" lvl="0" marL="457200" rtl="0" algn="l">
              <a:spcBef>
                <a:spcPts val="0"/>
              </a:spcBef>
              <a:spcAft>
                <a:spcPts val="0"/>
              </a:spcAft>
              <a:buSzPts val="1100"/>
              <a:buChar char="-"/>
            </a:pPr>
            <a:r>
              <a:rPr lang="es">
                <a:solidFill>
                  <a:schemeClr val="dk1"/>
                </a:solidFill>
              </a:rPr>
              <a:t>Be able to plan meetings.</a:t>
            </a:r>
            <a:endParaRPr>
              <a:solidFill>
                <a:schemeClr val="dk1"/>
              </a:solidFill>
            </a:endParaRPr>
          </a:p>
          <a:p>
            <a:pPr indent="-298450" lvl="0" marL="457200" rtl="0" algn="l">
              <a:spcBef>
                <a:spcPts val="0"/>
              </a:spcBef>
              <a:spcAft>
                <a:spcPts val="0"/>
              </a:spcAft>
              <a:buSzPts val="1100"/>
              <a:buChar char="-"/>
            </a:pPr>
            <a:r>
              <a:rPr lang="es"/>
              <a:t>Track objectives of meetings</a:t>
            </a:r>
            <a:endParaRPr/>
          </a:p>
          <a:p>
            <a:pPr indent="0" lvl="0" marL="914400" rtl="0" algn="l">
              <a:spcBef>
                <a:spcPts val="0"/>
              </a:spcBef>
              <a:spcAft>
                <a:spcPts val="0"/>
              </a:spcAft>
              <a:buNone/>
            </a:pPr>
            <a:r>
              <a:t/>
            </a:r>
            <a:endParaRPr/>
          </a:p>
          <a:p>
            <a:pPr indent="0" lvl="0" marL="0" rtl="0" algn="l">
              <a:spcBef>
                <a:spcPts val="0"/>
              </a:spcBef>
              <a:spcAft>
                <a:spcPts val="0"/>
              </a:spcAft>
              <a:buNone/>
            </a:pPr>
            <a:r>
              <a:rPr lang="es"/>
              <a:t>The system must: </a:t>
            </a:r>
            <a:endParaRPr/>
          </a:p>
          <a:p>
            <a:pPr indent="-298450" lvl="0" marL="457200" rtl="0" algn="l">
              <a:spcBef>
                <a:spcPts val="0"/>
              </a:spcBef>
              <a:spcAft>
                <a:spcPts val="0"/>
              </a:spcAft>
              <a:buSzPts val="1100"/>
              <a:buChar char="-"/>
            </a:pPr>
            <a:r>
              <a:rPr lang="es">
                <a:solidFill>
                  <a:schemeClr val="dk1"/>
                </a:solidFill>
              </a:rPr>
              <a:t>Deliver the assignments automatically.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For professors:</a:t>
            </a:r>
            <a:endParaRPr/>
          </a:p>
          <a:p>
            <a:pPr indent="-298450" lvl="0" marL="457200" rtl="0" algn="l">
              <a:spcBef>
                <a:spcPts val="0"/>
              </a:spcBef>
              <a:spcAft>
                <a:spcPts val="0"/>
              </a:spcAft>
              <a:buSzPts val="1100"/>
              <a:buChar char="-"/>
            </a:pPr>
            <a:r>
              <a:rPr lang="es"/>
              <a:t>H</a:t>
            </a:r>
            <a:r>
              <a:rPr lang="es">
                <a:solidFill>
                  <a:schemeClr val="dk1"/>
                </a:solidFill>
              </a:rPr>
              <a:t>ave statistics available about the meetings and assignments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(25-30 secs)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7b941a56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7b941a56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Docufy will be divided into six subsystems, this will facilitate the implementation and</a:t>
            </a:r>
            <a:endParaRPr/>
          </a:p>
          <a:p>
            <a:pPr indent="0" lvl="0" marL="0" rtl="0" algn="l">
              <a:spcBef>
                <a:spcPts val="0"/>
              </a:spcBef>
              <a:spcAft>
                <a:spcPts val="0"/>
              </a:spcAft>
              <a:buNone/>
            </a:pPr>
            <a:r>
              <a:rPr lang="es"/>
              <a:t>modulate the functionalities.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solidFill>
                  <a:schemeClr val="dk1"/>
                </a:solidFill>
              </a:rPr>
              <a:t>Team management subsystem: </a:t>
            </a:r>
            <a:r>
              <a:rPr lang="es">
                <a:solidFill>
                  <a:schemeClr val="dk1"/>
                </a:solidFill>
              </a:rPr>
              <a:t>Create teams</a:t>
            </a:r>
            <a:endParaRPr>
              <a:solidFill>
                <a:schemeClr val="dk1"/>
              </a:solidFill>
            </a:endParaRPr>
          </a:p>
          <a:p>
            <a:pPr indent="0" lvl="0" marL="0" rtl="0" algn="l">
              <a:spcBef>
                <a:spcPts val="0"/>
              </a:spcBef>
              <a:spcAft>
                <a:spcPts val="0"/>
              </a:spcAft>
              <a:buNone/>
            </a:pPr>
            <a:r>
              <a:rPr b="1" lang="es">
                <a:solidFill>
                  <a:schemeClr val="dk1"/>
                </a:solidFill>
              </a:rPr>
              <a:t>Meeting-making subsystem: </a:t>
            </a:r>
            <a:r>
              <a:rPr lang="es">
                <a:solidFill>
                  <a:schemeClr val="dk1"/>
                </a:solidFill>
              </a:rPr>
              <a:t>It includes meeting tool and meeting management subsystems.</a:t>
            </a:r>
            <a:endParaRPr>
              <a:solidFill>
                <a:schemeClr val="dk1"/>
              </a:solidFill>
            </a:endParaRPr>
          </a:p>
          <a:p>
            <a:pPr indent="0" lvl="0" marL="0" rtl="0" algn="l">
              <a:spcBef>
                <a:spcPts val="0"/>
              </a:spcBef>
              <a:spcAft>
                <a:spcPts val="0"/>
              </a:spcAft>
              <a:buNone/>
            </a:pPr>
            <a:r>
              <a:rPr b="1" lang="es">
                <a:solidFill>
                  <a:schemeClr val="dk1"/>
                </a:solidFill>
              </a:rPr>
              <a:t>Meeting tool subsystem: </a:t>
            </a:r>
            <a:r>
              <a:rPr lang="es">
                <a:solidFill>
                  <a:schemeClr val="dk1"/>
                </a:solidFill>
              </a:rPr>
              <a:t>Track objectives</a:t>
            </a:r>
            <a:endParaRPr>
              <a:solidFill>
                <a:schemeClr val="dk1"/>
              </a:solidFill>
            </a:endParaRPr>
          </a:p>
          <a:p>
            <a:pPr indent="0" lvl="0" marL="0" rtl="0" algn="l">
              <a:spcBef>
                <a:spcPts val="0"/>
              </a:spcBef>
              <a:spcAft>
                <a:spcPts val="0"/>
              </a:spcAft>
              <a:buNone/>
            </a:pPr>
            <a:r>
              <a:rPr b="1" lang="es">
                <a:solidFill>
                  <a:schemeClr val="dk1"/>
                </a:solidFill>
              </a:rPr>
              <a:t>Meeting management subsystem: </a:t>
            </a:r>
            <a:r>
              <a:rPr lang="es">
                <a:solidFill>
                  <a:schemeClr val="dk1"/>
                </a:solidFill>
              </a:rPr>
              <a:t>Everything related with the administration of meetings</a:t>
            </a:r>
            <a:endParaRPr>
              <a:solidFill>
                <a:schemeClr val="dk1"/>
              </a:solidFill>
            </a:endParaRPr>
          </a:p>
          <a:p>
            <a:pPr indent="0" lvl="0" marL="0" rtl="0" algn="l">
              <a:spcBef>
                <a:spcPts val="0"/>
              </a:spcBef>
              <a:spcAft>
                <a:spcPts val="0"/>
              </a:spcAft>
              <a:buNone/>
            </a:pPr>
            <a:r>
              <a:rPr b="1" lang="es">
                <a:solidFill>
                  <a:schemeClr val="dk1"/>
                </a:solidFill>
              </a:rPr>
              <a:t>Meeting scheduling subsystem: </a:t>
            </a:r>
            <a:r>
              <a:rPr lang="es">
                <a:solidFill>
                  <a:schemeClr val="dk1"/>
                </a:solidFill>
              </a:rPr>
              <a:t>We can see pending or completed teamwork meetings.</a:t>
            </a:r>
            <a:endParaRPr>
              <a:solidFill>
                <a:schemeClr val="dk1"/>
              </a:solidFill>
            </a:endParaRPr>
          </a:p>
          <a:p>
            <a:pPr indent="0" lvl="0" marL="0" rtl="0" algn="l">
              <a:spcBef>
                <a:spcPts val="0"/>
              </a:spcBef>
              <a:spcAft>
                <a:spcPts val="0"/>
              </a:spcAft>
              <a:buNone/>
            </a:pPr>
            <a:r>
              <a:rPr b="1" lang="es">
                <a:solidFill>
                  <a:schemeClr val="dk1"/>
                </a:solidFill>
              </a:rPr>
              <a:t>Statistics management subsystem: </a:t>
            </a:r>
            <a:r>
              <a:rPr lang="es">
                <a:solidFill>
                  <a:schemeClr val="dk1"/>
                </a:solidFill>
              </a:rPr>
              <a:t>Provides the statistics for the professors of meetings and teams.</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rgbClr val="31394D"/>
                </a:solidFill>
              </a:rPr>
              <a:t>(1min)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7b941a56f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7b941a56f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Describe the project estimation(~10 secs)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ae632bd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e632bd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 estimate the cost of the project, we used the function point estimation technique, that measures the software size based on user-meaningful functions. The value of the adjustment factor</a:t>
            </a:r>
            <a:r>
              <a:rPr lang="es">
                <a:solidFill>
                  <a:srgbClr val="202124"/>
                </a:solidFill>
                <a:highlight>
                  <a:srgbClr val="FFFFFF"/>
                </a:highlight>
              </a:rPr>
              <a:t> is based on 14 general characteristics of the system, that rate the general functionality of the application being counted. The most complex characteristics were the data communications, as the applications needs more than one front end computers, and online data entry, as more than 30% of the inputs are interactive. </a:t>
            </a:r>
            <a:endParaRPr>
              <a:solidFill>
                <a:srgbClr val="202124"/>
              </a:solidFill>
              <a:highlight>
                <a:srgbClr val="FFFFFF"/>
              </a:highlight>
            </a:endParaRPr>
          </a:p>
          <a:p>
            <a:pPr indent="0" lvl="0" marL="0" rtl="0" algn="l">
              <a:spcBef>
                <a:spcPts val="0"/>
              </a:spcBef>
              <a:spcAft>
                <a:spcPts val="0"/>
              </a:spcAft>
              <a:buNone/>
            </a:pPr>
            <a:r>
              <a:rPr lang="es">
                <a:solidFill>
                  <a:srgbClr val="202124"/>
                </a:solidFill>
                <a:highlight>
                  <a:srgbClr val="FFFFFF"/>
                </a:highlight>
              </a:rPr>
              <a:t>We also considered important the data processing and performance, as three-tier architecture of the application requires communication in both directions and a special design that provides an appropriate visualization of the web application interface on any device. </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lang="es">
                <a:solidFill>
                  <a:srgbClr val="202124"/>
                </a:solidFill>
                <a:highlight>
                  <a:srgbClr val="FFFFFF"/>
                </a:highlight>
              </a:rPr>
              <a:t>(1 minute)</a:t>
            </a:r>
            <a:endParaRPr>
              <a:solidFill>
                <a:srgbClr val="202124"/>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7b941a5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7b941a5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After collecting and processing all the data about the system, we obtained this table. We can see that the greatest subsystem is the Meeting Management while the smallest one is the Meeting Scheduling subsystem. The estimated duration of the project is of 405 days, and it will require approximately 8004 lines of code and 138 documentation pages. </a:t>
            </a:r>
            <a:endParaRPr/>
          </a:p>
          <a:p>
            <a:pPr indent="0" lvl="0" marL="0" rtl="0" algn="l">
              <a:spcBef>
                <a:spcPts val="0"/>
              </a:spcBef>
              <a:spcAft>
                <a:spcPts val="0"/>
              </a:spcAft>
              <a:buNone/>
            </a:pPr>
            <a:r>
              <a:rPr lang="es"/>
              <a:t>(30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LOC = 29 * AFP (Average number of source instructions per function point Object oriented Language, Unit 4, page 47)</a:t>
            </a:r>
            <a:endParaRPr/>
          </a:p>
          <a:p>
            <a:pPr indent="0" lvl="0" marL="0" rtl="0" algn="l">
              <a:spcBef>
                <a:spcPts val="0"/>
              </a:spcBef>
              <a:spcAft>
                <a:spcPts val="0"/>
              </a:spcAft>
              <a:buNone/>
            </a:pPr>
            <a:r>
              <a:rPr lang="es"/>
              <a:t>Documentation pages = 0,5 per AFP ( PDF of Practical Assignment 2, C.2.Statistical Parameters)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ae632bd7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ae632bd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project will be developed according to a software life cycle model of “incremental and iterative” type, using the following phases at each increment: requirements analysis, design, coding and unit tests, integration tests and installation. The working calendar to be considered is from Monday to Friday, with 40 business hours and 22 working days/person-month.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idx="1" type="subTitle"/>
          </p:nvPr>
        </p:nvSpPr>
        <p:spPr>
          <a:xfrm>
            <a:off x="311700" y="1690050"/>
            <a:ext cx="55584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100"/>
              <a:t>Team Management Software Project Plan</a:t>
            </a:r>
            <a:endParaRPr sz="2100"/>
          </a:p>
        </p:txBody>
      </p:sp>
      <p:pic>
        <p:nvPicPr>
          <p:cNvPr id="65" name="Google Shape;65;p13"/>
          <p:cNvPicPr preferRelativeResize="0"/>
          <p:nvPr/>
        </p:nvPicPr>
        <p:blipFill rotWithShape="1">
          <a:blip r:embed="rId3">
            <a:alphaModFix/>
          </a:blip>
          <a:srcRect b="23381" l="4311" r="4539" t="23635"/>
          <a:stretch/>
        </p:blipFill>
        <p:spPr>
          <a:xfrm>
            <a:off x="311700" y="539725"/>
            <a:ext cx="5643076" cy="1095100"/>
          </a:xfrm>
          <a:prstGeom prst="rect">
            <a:avLst/>
          </a:prstGeom>
          <a:noFill/>
          <a:ln>
            <a:noFill/>
          </a:ln>
        </p:spPr>
      </p:pic>
      <p:pic>
        <p:nvPicPr>
          <p:cNvPr id="66" name="Google Shape;66;p13"/>
          <p:cNvPicPr preferRelativeResize="0"/>
          <p:nvPr/>
        </p:nvPicPr>
        <p:blipFill rotWithShape="1">
          <a:blip r:embed="rId4">
            <a:alphaModFix/>
          </a:blip>
          <a:srcRect b="2926" l="2585" r="4069" t="3264"/>
          <a:stretch/>
        </p:blipFill>
        <p:spPr>
          <a:xfrm>
            <a:off x="6168675" y="116388"/>
            <a:ext cx="1982125" cy="1941775"/>
          </a:xfrm>
          <a:prstGeom prst="rect">
            <a:avLst/>
          </a:prstGeom>
          <a:noFill/>
          <a:ln>
            <a:noFill/>
          </a:ln>
        </p:spPr>
      </p:pic>
      <p:sp>
        <p:nvSpPr>
          <p:cNvPr id="67" name="Google Shape;67;p13"/>
          <p:cNvSpPr txBox="1"/>
          <p:nvPr/>
        </p:nvSpPr>
        <p:spPr>
          <a:xfrm>
            <a:off x="7210475" y="4096800"/>
            <a:ext cx="1851600" cy="1046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a:solidFill>
                  <a:schemeClr val="lt1"/>
                </a:solidFill>
                <a:latin typeface="Roboto"/>
                <a:ea typeface="Roboto"/>
                <a:cs typeface="Roboto"/>
                <a:sym typeface="Roboto"/>
              </a:rPr>
              <a:t>Group 2391</a:t>
            </a:r>
            <a:endParaRPr>
              <a:solidFill>
                <a:schemeClr val="lt1"/>
              </a:solidFill>
              <a:latin typeface="Roboto"/>
              <a:ea typeface="Roboto"/>
              <a:cs typeface="Roboto"/>
              <a:sym typeface="Roboto"/>
            </a:endParaRPr>
          </a:p>
          <a:p>
            <a:pPr indent="0" lvl="0" marL="0" rtl="0" algn="r">
              <a:spcBef>
                <a:spcPts val="0"/>
              </a:spcBef>
              <a:spcAft>
                <a:spcPts val="0"/>
              </a:spcAft>
              <a:buNone/>
            </a:pPr>
            <a:r>
              <a:rPr lang="es">
                <a:solidFill>
                  <a:schemeClr val="lt1"/>
                </a:solidFill>
                <a:latin typeface="Roboto"/>
                <a:ea typeface="Roboto"/>
                <a:cs typeface="Roboto"/>
                <a:sym typeface="Roboto"/>
              </a:rPr>
              <a:t>Team 5</a:t>
            </a:r>
            <a:endParaRPr>
              <a:solidFill>
                <a:schemeClr val="lt1"/>
              </a:solidFill>
              <a:latin typeface="Roboto"/>
              <a:ea typeface="Roboto"/>
              <a:cs typeface="Roboto"/>
              <a:sym typeface="Roboto"/>
            </a:endParaRPr>
          </a:p>
          <a:p>
            <a:pPr indent="0" lvl="0" marL="0" rtl="0" algn="r">
              <a:spcBef>
                <a:spcPts val="0"/>
              </a:spcBef>
              <a:spcAft>
                <a:spcPts val="0"/>
              </a:spcAft>
              <a:buNone/>
            </a:pPr>
            <a:r>
              <a:rPr lang="es">
                <a:solidFill>
                  <a:schemeClr val="lt1"/>
                </a:solidFill>
                <a:latin typeface="Roboto"/>
                <a:ea typeface="Roboto"/>
                <a:cs typeface="Roboto"/>
                <a:sym typeface="Roboto"/>
              </a:rPr>
              <a:t>Cantoblanco</a:t>
            </a:r>
            <a:r>
              <a:rPr lang="es">
                <a:solidFill>
                  <a:schemeClr val="lt1"/>
                </a:solidFill>
                <a:latin typeface="Roboto"/>
                <a:ea typeface="Roboto"/>
                <a:cs typeface="Roboto"/>
                <a:sym typeface="Roboto"/>
              </a:rPr>
              <a:t>, Madrid 27/05/2021</a:t>
            </a:r>
            <a:endParaRPr>
              <a:solidFill>
                <a:schemeClr val="lt1"/>
              </a:solidFill>
              <a:latin typeface="Roboto"/>
              <a:ea typeface="Roboto"/>
              <a:cs typeface="Roboto"/>
              <a:sym typeface="Roboto"/>
            </a:endParaRPr>
          </a:p>
        </p:txBody>
      </p:sp>
      <p:pic>
        <p:nvPicPr>
          <p:cNvPr id="68" name="Google Shape;68;p13"/>
          <p:cNvPicPr preferRelativeResize="0"/>
          <p:nvPr/>
        </p:nvPicPr>
        <p:blipFill>
          <a:blip r:embed="rId5">
            <a:alphaModFix/>
          </a:blip>
          <a:stretch>
            <a:fillRect/>
          </a:stretch>
        </p:blipFill>
        <p:spPr>
          <a:xfrm>
            <a:off x="0" y="1878550"/>
            <a:ext cx="2526650" cy="2526650"/>
          </a:xfrm>
          <a:prstGeom prst="rect">
            <a:avLst/>
          </a:prstGeom>
          <a:noFill/>
          <a:ln>
            <a:noFill/>
          </a:ln>
        </p:spPr>
      </p:pic>
      <p:sp>
        <p:nvSpPr>
          <p:cNvPr id="69" name="Google Shape;69;p13"/>
          <p:cNvSpPr txBox="1"/>
          <p:nvPr/>
        </p:nvSpPr>
        <p:spPr>
          <a:xfrm>
            <a:off x="479525" y="4189200"/>
            <a:ext cx="1257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latin typeface="Roboto"/>
                <a:ea typeface="Roboto"/>
                <a:cs typeface="Roboto"/>
                <a:sym typeface="Roboto"/>
              </a:rPr>
              <a:t>Pablo Almarza</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s" sz="1000">
                <a:solidFill>
                  <a:schemeClr val="lt1"/>
                </a:solidFill>
                <a:latin typeface="Roboto"/>
                <a:ea typeface="Roboto"/>
                <a:cs typeface="Roboto"/>
                <a:sym typeface="Roboto"/>
              </a:rPr>
              <a:t>Miguel Arnaiz</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s" sz="1000">
                <a:solidFill>
                  <a:schemeClr val="lt1"/>
                </a:solidFill>
                <a:latin typeface="Roboto"/>
                <a:ea typeface="Roboto"/>
                <a:cs typeface="Roboto"/>
                <a:sym typeface="Roboto"/>
              </a:rPr>
              <a:t>Xiao Fernández</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s" sz="1000">
                <a:solidFill>
                  <a:schemeClr val="lt1"/>
                </a:solidFill>
                <a:latin typeface="Roboto"/>
                <a:ea typeface="Roboto"/>
                <a:cs typeface="Roboto"/>
                <a:sym typeface="Roboto"/>
              </a:rPr>
              <a:t>Carlos García</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s" sz="1000">
                <a:solidFill>
                  <a:schemeClr val="lt1"/>
                </a:solidFill>
                <a:latin typeface="Roboto"/>
                <a:ea typeface="Roboto"/>
                <a:cs typeface="Roboto"/>
                <a:sym typeface="Roboto"/>
              </a:rPr>
              <a:t>Samai García</a:t>
            </a:r>
            <a:endParaRPr sz="10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PLANNING</a:t>
            </a:r>
            <a:endParaRPr/>
          </a:p>
        </p:txBody>
      </p:sp>
      <p:pic>
        <p:nvPicPr>
          <p:cNvPr id="144" name="Google Shape;144;p22"/>
          <p:cNvPicPr preferRelativeResize="0"/>
          <p:nvPr/>
        </p:nvPicPr>
        <p:blipFill>
          <a:blip r:embed="rId3">
            <a:alphaModFix/>
          </a:blip>
          <a:stretch>
            <a:fillRect/>
          </a:stretch>
        </p:blipFill>
        <p:spPr>
          <a:xfrm>
            <a:off x="152400" y="1694450"/>
            <a:ext cx="8839204" cy="2831307"/>
          </a:xfrm>
          <a:prstGeom prst="rect">
            <a:avLst/>
          </a:prstGeom>
          <a:noFill/>
          <a:ln>
            <a:noFill/>
          </a:ln>
        </p:spPr>
      </p:pic>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PLANNING</a:t>
            </a:r>
            <a:endParaRPr/>
          </a:p>
        </p:txBody>
      </p:sp>
      <p:graphicFrame>
        <p:nvGraphicFramePr>
          <p:cNvPr id="151" name="Google Shape;151;p23"/>
          <p:cNvGraphicFramePr/>
          <p:nvPr/>
        </p:nvGraphicFramePr>
        <p:xfrm>
          <a:off x="714975" y="1645875"/>
          <a:ext cx="3000000" cy="3000000"/>
        </p:xfrm>
        <a:graphic>
          <a:graphicData uri="http://schemas.openxmlformats.org/drawingml/2006/table">
            <a:tbl>
              <a:tblPr>
                <a:noFill/>
                <a:tableStyleId>{4F88ED0C-3532-45E5-AD42-D989EF8B390E}</a:tableStyleId>
              </a:tblPr>
              <a:tblGrid>
                <a:gridCol w="2627850"/>
                <a:gridCol w="1614950"/>
                <a:gridCol w="1790725"/>
                <a:gridCol w="1680525"/>
              </a:tblGrid>
              <a:tr h="396200">
                <a:tc>
                  <a:txBody>
                    <a:bodyPr/>
                    <a:lstStyle/>
                    <a:p>
                      <a:pPr indent="0" lvl="0" marL="0" rtl="0" algn="ctr">
                        <a:spcBef>
                          <a:spcPts val="0"/>
                        </a:spcBef>
                        <a:spcAft>
                          <a:spcPts val="0"/>
                        </a:spcAft>
                        <a:buNone/>
                      </a:pPr>
                      <a:r>
                        <a:rPr b="1" lang="es">
                          <a:latin typeface="Roboto"/>
                          <a:ea typeface="Roboto"/>
                          <a:cs typeface="Roboto"/>
                          <a:sym typeface="Roboto"/>
                        </a:rPr>
                        <a:t>Material</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Cost</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Amount</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Total</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396200">
                <a:tc>
                  <a:txBody>
                    <a:bodyPr/>
                    <a:lstStyle/>
                    <a:p>
                      <a:pPr indent="0" lvl="0" marL="0" rtl="0" algn="l">
                        <a:spcBef>
                          <a:spcPts val="0"/>
                        </a:spcBef>
                        <a:spcAft>
                          <a:spcPts val="0"/>
                        </a:spcAft>
                        <a:buNone/>
                      </a:pPr>
                      <a:r>
                        <a:rPr lang="es">
                          <a:latin typeface="Roboto"/>
                          <a:ea typeface="Roboto"/>
                          <a:cs typeface="Roboto"/>
                          <a:sym typeface="Roboto"/>
                        </a:rPr>
                        <a:t>Equipment (HW/SW costs)</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1.050€/month</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405 days</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1</a:t>
                      </a:r>
                      <a:r>
                        <a:rPr lang="es">
                          <a:latin typeface="Roboto"/>
                          <a:ea typeface="Roboto"/>
                          <a:cs typeface="Roboto"/>
                          <a:sym typeface="Roboto"/>
                        </a:rPr>
                        <a:t>9.</a:t>
                      </a:r>
                      <a:r>
                        <a:rPr lang="es">
                          <a:latin typeface="Roboto"/>
                          <a:ea typeface="Roboto"/>
                          <a:cs typeface="Roboto"/>
                          <a:sym typeface="Roboto"/>
                        </a:rPr>
                        <a:t>330€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09575">
                <a:tc>
                  <a:txBody>
                    <a:bodyPr/>
                    <a:lstStyle/>
                    <a:p>
                      <a:pPr indent="0" lvl="0" marL="0" rtl="0" algn="l">
                        <a:spcBef>
                          <a:spcPts val="0"/>
                        </a:spcBef>
                        <a:spcAft>
                          <a:spcPts val="0"/>
                        </a:spcAft>
                        <a:buNone/>
                      </a:pPr>
                      <a:r>
                        <a:rPr lang="es">
                          <a:latin typeface="Roboto"/>
                          <a:ea typeface="Roboto"/>
                          <a:cs typeface="Roboto"/>
                          <a:sym typeface="Roboto"/>
                        </a:rPr>
                        <a:t>Development Workstation</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1.650€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3</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4.950€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rPr lang="es">
                          <a:latin typeface="Roboto"/>
                          <a:ea typeface="Roboto"/>
                          <a:cs typeface="Roboto"/>
                          <a:sym typeface="Roboto"/>
                        </a:rPr>
                        <a:t>Performance Workstation</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3.200€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1</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3.200€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09575">
                <a:tc>
                  <a:txBody>
                    <a:bodyPr/>
                    <a:lstStyle/>
                    <a:p>
                      <a:pPr indent="0" lvl="0" marL="0" rtl="0" algn="l">
                        <a:spcBef>
                          <a:spcPts val="0"/>
                        </a:spcBef>
                        <a:spcAft>
                          <a:spcPts val="0"/>
                        </a:spcAft>
                        <a:buNone/>
                      </a:pPr>
                      <a:r>
                        <a:rPr lang="es">
                          <a:latin typeface="Roboto"/>
                          <a:ea typeface="Roboto"/>
                          <a:cs typeface="Roboto"/>
                          <a:sym typeface="Roboto"/>
                        </a:rPr>
                        <a:t>Integrated development </a:t>
                      </a:r>
                      <a:r>
                        <a:rPr lang="es">
                          <a:latin typeface="Roboto"/>
                          <a:ea typeface="Roboto"/>
                          <a:cs typeface="Roboto"/>
                          <a:sym typeface="Roboto"/>
                        </a:rPr>
                        <a:t>environment</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1.100€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1</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a:latin typeface="Roboto"/>
                          <a:ea typeface="Roboto"/>
                          <a:cs typeface="Roboto"/>
                          <a:sym typeface="Roboto"/>
                        </a:rPr>
                        <a:t>1.100€</a:t>
                      </a:r>
                      <a:endParaRPr>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TOTAL</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s">
                          <a:latin typeface="Roboto"/>
                          <a:ea typeface="Roboto"/>
                          <a:cs typeface="Roboto"/>
                          <a:sym typeface="Roboto"/>
                        </a:rPr>
                        <a:t>28.580€</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bl>
          </a:graphicData>
        </a:graphic>
      </p:graphicFrame>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PLANNING</a:t>
            </a:r>
            <a:endParaRPr/>
          </a:p>
        </p:txBody>
      </p:sp>
      <p:graphicFrame>
        <p:nvGraphicFramePr>
          <p:cNvPr id="158" name="Google Shape;158;p24"/>
          <p:cNvGraphicFramePr/>
          <p:nvPr/>
        </p:nvGraphicFramePr>
        <p:xfrm>
          <a:off x="714975" y="1428750"/>
          <a:ext cx="3000000" cy="3000000"/>
        </p:xfrm>
        <a:graphic>
          <a:graphicData uri="http://schemas.openxmlformats.org/drawingml/2006/table">
            <a:tbl>
              <a:tblPr>
                <a:noFill/>
                <a:tableStyleId>{4F88ED0C-3532-45E5-AD42-D989EF8B390E}</a:tableStyleId>
              </a:tblPr>
              <a:tblGrid>
                <a:gridCol w="2132750"/>
                <a:gridCol w="1310700"/>
                <a:gridCol w="1453350"/>
                <a:gridCol w="1453350"/>
                <a:gridCol w="1363900"/>
              </a:tblGrid>
              <a:tr h="396200">
                <a:tc>
                  <a:txBody>
                    <a:bodyPr/>
                    <a:lstStyle/>
                    <a:p>
                      <a:pPr indent="0" lvl="0" marL="0" rtl="0" algn="ctr">
                        <a:spcBef>
                          <a:spcPts val="0"/>
                        </a:spcBef>
                        <a:spcAft>
                          <a:spcPts val="0"/>
                        </a:spcAft>
                        <a:buNone/>
                      </a:pPr>
                      <a:r>
                        <a:rPr b="1" lang="es">
                          <a:latin typeface="Roboto"/>
                          <a:ea typeface="Roboto"/>
                          <a:cs typeface="Roboto"/>
                          <a:sym typeface="Roboto"/>
                        </a:rPr>
                        <a:t>Employee</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Cost</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Working days</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Amount</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Total</a:t>
                      </a:r>
                      <a:endParaRPr b="1">
                        <a:latin typeface="Roboto"/>
                        <a:ea typeface="Roboto"/>
                        <a:cs typeface="Roboto"/>
                        <a:sym typeface="Roboto"/>
                      </a:endParaRPr>
                    </a:p>
                  </a:txBody>
                  <a:tcPr marT="91425" marB="91425" marR="91425" marL="91425">
                    <a:solidFill>
                      <a:schemeClr val="accent2"/>
                    </a:solidFill>
                  </a:tcPr>
                </a:tc>
              </a:tr>
              <a:tr h="396200">
                <a:tc>
                  <a:txBody>
                    <a:bodyPr/>
                    <a:lstStyle/>
                    <a:p>
                      <a:pPr indent="0" lvl="0" marL="0" rtl="0" algn="l">
                        <a:spcBef>
                          <a:spcPts val="0"/>
                        </a:spcBef>
                        <a:spcAft>
                          <a:spcPts val="0"/>
                        </a:spcAft>
                        <a:buNone/>
                      </a:pPr>
                      <a:r>
                        <a:rPr lang="es">
                          <a:latin typeface="Roboto"/>
                          <a:ea typeface="Roboto"/>
                          <a:cs typeface="Roboto"/>
                          <a:sym typeface="Roboto"/>
                        </a:rPr>
                        <a:t>System analyst</a:t>
                      </a:r>
                      <a:endParaRPr>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400 €/day</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264</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t>105.600€</a:t>
                      </a:r>
                      <a:endParaRPr/>
                    </a:p>
                  </a:txBody>
                  <a:tcPr marT="91425" marB="91425" marR="91425" marL="91425"/>
                </a:tc>
              </a:tr>
              <a:tr h="609575">
                <a:tc>
                  <a:txBody>
                    <a:bodyPr/>
                    <a:lstStyle/>
                    <a:p>
                      <a:pPr indent="0" lvl="0" marL="0" rtl="0" algn="l">
                        <a:spcBef>
                          <a:spcPts val="0"/>
                        </a:spcBef>
                        <a:spcAft>
                          <a:spcPts val="0"/>
                        </a:spcAft>
                        <a:buNone/>
                      </a:pPr>
                      <a:r>
                        <a:rPr lang="es">
                          <a:latin typeface="Roboto"/>
                          <a:ea typeface="Roboto"/>
                          <a:cs typeface="Roboto"/>
                          <a:sym typeface="Roboto"/>
                        </a:rPr>
                        <a:t>“Senior” designer</a:t>
                      </a:r>
                      <a:endParaRPr>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350€/day</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284</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t>99.400€</a:t>
                      </a:r>
                      <a:endParaRPr/>
                    </a:p>
                  </a:txBody>
                  <a:tcPr marT="91425" marB="91425" marR="91425" marL="91425"/>
                </a:tc>
              </a:tr>
              <a:tr h="396200">
                <a:tc>
                  <a:txBody>
                    <a:bodyPr/>
                    <a:lstStyle/>
                    <a:p>
                      <a:pPr indent="0" lvl="0" marL="0" rtl="0" algn="l">
                        <a:spcBef>
                          <a:spcPts val="0"/>
                        </a:spcBef>
                        <a:spcAft>
                          <a:spcPts val="0"/>
                        </a:spcAft>
                        <a:buNone/>
                      </a:pPr>
                      <a:r>
                        <a:rPr lang="es">
                          <a:latin typeface="Roboto"/>
                          <a:ea typeface="Roboto"/>
                          <a:cs typeface="Roboto"/>
                          <a:sym typeface="Roboto"/>
                        </a:rPr>
                        <a:t>“Junior” designer</a:t>
                      </a:r>
                      <a:endParaRPr>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200€/day</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284</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2</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t>113.600€</a:t>
                      </a:r>
                      <a:endParaRPr/>
                    </a:p>
                  </a:txBody>
                  <a:tcPr marT="91425" marB="91425" marR="91425" marL="91425"/>
                </a:tc>
              </a:tr>
              <a:tr h="609575">
                <a:tc>
                  <a:txBody>
                    <a:bodyPr/>
                    <a:lstStyle/>
                    <a:p>
                      <a:pPr indent="0" lvl="0" marL="0" rtl="0" algn="l">
                        <a:spcBef>
                          <a:spcPts val="0"/>
                        </a:spcBef>
                        <a:spcAft>
                          <a:spcPts val="0"/>
                        </a:spcAft>
                        <a:buNone/>
                      </a:pPr>
                      <a:r>
                        <a:rPr lang="es">
                          <a:latin typeface="Roboto"/>
                          <a:ea typeface="Roboto"/>
                          <a:cs typeface="Roboto"/>
                          <a:sym typeface="Roboto"/>
                        </a:rPr>
                        <a:t>System technician</a:t>
                      </a:r>
                      <a:endParaRPr>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300€/day</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40</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t>12.000€</a:t>
                      </a:r>
                      <a:endParaRPr/>
                    </a:p>
                  </a:txBody>
                  <a:tcPr marT="91425" marB="91425" marR="91425" marL="91425"/>
                </a:tc>
              </a:tr>
              <a:tr h="609575">
                <a:tc>
                  <a:txBody>
                    <a:bodyPr/>
                    <a:lstStyle/>
                    <a:p>
                      <a:pPr indent="0" lvl="0" marL="0" rtl="0" algn="l">
                        <a:spcBef>
                          <a:spcPts val="0"/>
                        </a:spcBef>
                        <a:spcAft>
                          <a:spcPts val="0"/>
                        </a:spcAft>
                        <a:buNone/>
                      </a:pPr>
                      <a:r>
                        <a:rPr lang="es">
                          <a:latin typeface="Roboto"/>
                          <a:ea typeface="Roboto"/>
                          <a:cs typeface="Roboto"/>
                          <a:sym typeface="Roboto"/>
                        </a:rPr>
                        <a:t>Project manager</a:t>
                      </a:r>
                      <a:endParaRPr>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a:latin typeface="Roboto"/>
                          <a:ea typeface="Roboto"/>
                          <a:cs typeface="Roboto"/>
                          <a:sym typeface="Roboto"/>
                        </a:rPr>
                        <a:t>400€/day</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405</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s">
                          <a:latin typeface="Roboto"/>
                          <a:ea typeface="Roboto"/>
                          <a:cs typeface="Roboto"/>
                          <a:sym typeface="Roboto"/>
                        </a:rPr>
                        <a:t>162.000€</a:t>
                      </a:r>
                      <a:endParaRPr>
                        <a:latin typeface="Roboto"/>
                        <a:ea typeface="Roboto"/>
                        <a:cs typeface="Roboto"/>
                        <a:sym typeface="Roboto"/>
                      </a:endParaRPr>
                    </a:p>
                  </a:txBody>
                  <a:tcPr marT="91425" marB="91425" marR="91425" marL="91425"/>
                </a:tc>
              </a:tr>
              <a:tr h="396200">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TOTAL</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lang="es">
                          <a:latin typeface="Roboto"/>
                          <a:ea typeface="Roboto"/>
                          <a:cs typeface="Roboto"/>
                          <a:sym typeface="Roboto"/>
                        </a:rPr>
                        <a:t>492.600€</a:t>
                      </a:r>
                      <a:endParaRPr>
                        <a:latin typeface="Roboto"/>
                        <a:ea typeface="Roboto"/>
                        <a:cs typeface="Roboto"/>
                        <a:sym typeface="Roboto"/>
                      </a:endParaRPr>
                    </a:p>
                  </a:txBody>
                  <a:tcPr marT="91425" marB="91425" marR="91425" marL="91425">
                    <a:solidFill>
                      <a:schemeClr val="accent2"/>
                    </a:solidFill>
                  </a:tcPr>
                </a:tc>
              </a:tr>
            </a:tbl>
          </a:graphicData>
        </a:graphic>
      </p:graphicFrame>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PLANNING</a:t>
            </a:r>
            <a:endParaRPr/>
          </a:p>
        </p:txBody>
      </p:sp>
      <p:graphicFrame>
        <p:nvGraphicFramePr>
          <p:cNvPr id="165" name="Google Shape;165;p25"/>
          <p:cNvGraphicFramePr/>
          <p:nvPr/>
        </p:nvGraphicFramePr>
        <p:xfrm>
          <a:off x="5155575" y="2130875"/>
          <a:ext cx="3000000" cy="3000000"/>
        </p:xfrm>
        <a:graphic>
          <a:graphicData uri="http://schemas.openxmlformats.org/drawingml/2006/table">
            <a:tbl>
              <a:tblPr>
                <a:noFill/>
                <a:tableStyleId>{4F88ED0C-3532-45E5-AD42-D989EF8B390E}</a:tableStyleId>
              </a:tblPr>
              <a:tblGrid>
                <a:gridCol w="1787375"/>
                <a:gridCol w="1719525"/>
              </a:tblGrid>
              <a:tr h="381000">
                <a:tc>
                  <a:txBody>
                    <a:bodyPr/>
                    <a:lstStyle/>
                    <a:p>
                      <a:pPr indent="0" lvl="0" marL="0" rtl="0" algn="ctr">
                        <a:spcBef>
                          <a:spcPts val="0"/>
                        </a:spcBef>
                        <a:spcAft>
                          <a:spcPts val="0"/>
                        </a:spcAft>
                        <a:buNone/>
                      </a:pPr>
                      <a:r>
                        <a:rPr b="1" lang="es">
                          <a:latin typeface="Roboto"/>
                          <a:ea typeface="Roboto"/>
                          <a:cs typeface="Roboto"/>
                          <a:sym typeface="Roboto"/>
                        </a:rPr>
                        <a:t>Increment</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Price</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s">
                          <a:latin typeface="Roboto"/>
                          <a:ea typeface="Roboto"/>
                          <a:cs typeface="Roboto"/>
                          <a:sym typeface="Roboto"/>
                        </a:rPr>
                        <a:t>Increment 1</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s">
                          <a:latin typeface="Roboto"/>
                          <a:ea typeface="Roboto"/>
                          <a:cs typeface="Roboto"/>
                          <a:sym typeface="Roboto"/>
                        </a:rPr>
                        <a:t>177.201,2</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Roboto"/>
                          <a:ea typeface="Roboto"/>
                          <a:cs typeface="Roboto"/>
                          <a:sym typeface="Roboto"/>
                        </a:rPr>
                        <a:t>Increment 2</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s">
                          <a:latin typeface="Roboto"/>
                          <a:ea typeface="Roboto"/>
                          <a:cs typeface="Roboto"/>
                          <a:sym typeface="Roboto"/>
                        </a:rPr>
                        <a:t>239.742,8</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a:latin typeface="Roboto"/>
                          <a:ea typeface="Roboto"/>
                          <a:cs typeface="Roboto"/>
                          <a:sym typeface="Roboto"/>
                        </a:rPr>
                        <a:t>Increment 3</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s">
                          <a:latin typeface="Roboto"/>
                          <a:ea typeface="Roboto"/>
                          <a:cs typeface="Roboto"/>
                          <a:sym typeface="Roboto"/>
                        </a:rPr>
                        <a:t>104.236</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
                          <a:latin typeface="Roboto"/>
                          <a:ea typeface="Roboto"/>
                          <a:cs typeface="Roboto"/>
                          <a:sym typeface="Roboto"/>
                        </a:rPr>
                        <a:t>TOTAL</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s">
                          <a:latin typeface="Roboto"/>
                          <a:ea typeface="Roboto"/>
                          <a:cs typeface="Roboto"/>
                          <a:sym typeface="Roboto"/>
                        </a:rPr>
                        <a:t>521.180€</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bl>
          </a:graphicData>
        </a:graphic>
      </p:graphicFrame>
      <p:pic>
        <p:nvPicPr>
          <p:cNvPr id="166" name="Google Shape;166;p25" title="Gráfico"/>
          <p:cNvPicPr preferRelativeResize="0"/>
          <p:nvPr/>
        </p:nvPicPr>
        <p:blipFill>
          <a:blip r:embed="rId3">
            <a:alphaModFix/>
          </a:blip>
          <a:stretch>
            <a:fillRect/>
          </a:stretch>
        </p:blipFill>
        <p:spPr>
          <a:xfrm>
            <a:off x="311725" y="1716037"/>
            <a:ext cx="4545651" cy="2810726"/>
          </a:xfrm>
          <a:prstGeom prst="rect">
            <a:avLst/>
          </a:prstGeom>
          <a:noFill/>
          <a:ln>
            <a:noFill/>
          </a:ln>
        </p:spPr>
      </p:pic>
      <p:sp>
        <p:nvSpPr>
          <p:cNvPr id="167" name="Google Shape;16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PLANNING</a:t>
            </a:r>
            <a:endParaRPr/>
          </a:p>
        </p:txBody>
      </p:sp>
      <p:sp>
        <p:nvSpPr>
          <p:cNvPr id="173" name="Google Shape;173;p26"/>
          <p:cNvSpPr txBox="1"/>
          <p:nvPr/>
        </p:nvSpPr>
        <p:spPr>
          <a:xfrm>
            <a:off x="719275" y="2008550"/>
            <a:ext cx="3935700" cy="2154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s" sz="1600">
                <a:latin typeface="Roboto"/>
                <a:ea typeface="Roboto"/>
                <a:cs typeface="Roboto"/>
                <a:sym typeface="Roboto"/>
              </a:rPr>
              <a:t>Quality Management Plan</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s" sz="1600">
                <a:latin typeface="Roboto"/>
                <a:ea typeface="Roboto"/>
                <a:cs typeface="Roboto"/>
                <a:sym typeface="Roboto"/>
              </a:rPr>
              <a:t>Risk Management Plan</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s" sz="1600">
                <a:latin typeface="Roboto"/>
                <a:ea typeface="Roboto"/>
                <a:cs typeface="Roboto"/>
                <a:sym typeface="Roboto"/>
              </a:rPr>
              <a:t>Acquisitions Management Plan</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s" sz="1600">
                <a:latin typeface="Roboto"/>
                <a:ea typeface="Roboto"/>
                <a:cs typeface="Roboto"/>
                <a:sym typeface="Roboto"/>
              </a:rPr>
              <a:t>Documentation Management Plan</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MONITORING AND CONTROL PROCEDURE</a:t>
            </a:r>
            <a:endParaRPr/>
          </a:p>
          <a:p>
            <a:pPr indent="0" lvl="0" marL="0" rtl="0" algn="l">
              <a:spcBef>
                <a:spcPts val="0"/>
              </a:spcBef>
              <a:spcAft>
                <a:spcPts val="0"/>
              </a:spcAft>
              <a:buNone/>
            </a:pPr>
            <a:r>
              <a:t/>
            </a:r>
            <a:endParaRPr/>
          </a:p>
        </p:txBody>
      </p:sp>
      <p:sp>
        <p:nvSpPr>
          <p:cNvPr id="180" name="Google Shape;180;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Configuration Management.</a:t>
            </a:r>
            <a:endParaRPr sz="1400"/>
          </a:p>
          <a:p>
            <a:pPr indent="0" lvl="0" marL="0" rtl="0" algn="l">
              <a:spcBef>
                <a:spcPts val="1200"/>
              </a:spcBef>
              <a:spcAft>
                <a:spcPts val="0"/>
              </a:spcAft>
              <a:buNone/>
            </a:pPr>
            <a:r>
              <a:rPr lang="es" sz="1400"/>
              <a:t>Progress Monitorization.</a:t>
            </a:r>
            <a:endParaRPr sz="1400"/>
          </a:p>
          <a:p>
            <a:pPr indent="0" lvl="0" marL="0" rtl="0" algn="l">
              <a:spcBef>
                <a:spcPts val="1200"/>
              </a:spcBef>
              <a:spcAft>
                <a:spcPts val="0"/>
              </a:spcAft>
              <a:buNone/>
            </a:pPr>
            <a:r>
              <a:rPr lang="es" sz="1400"/>
              <a:t>Verifications at each Phase.</a:t>
            </a:r>
            <a:endParaRPr sz="1400"/>
          </a:p>
          <a:p>
            <a:pPr indent="0" lvl="0" marL="0" rtl="0" algn="l">
              <a:spcBef>
                <a:spcPts val="1200"/>
              </a:spcBef>
              <a:spcAft>
                <a:spcPts val="1200"/>
              </a:spcAft>
              <a:buNone/>
            </a:pPr>
            <a:r>
              <a:rPr lang="es" sz="1400"/>
              <a:t>Testing and Validation.</a:t>
            </a:r>
            <a:endParaRPr sz="1400"/>
          </a:p>
        </p:txBody>
      </p:sp>
      <p:sp>
        <p:nvSpPr>
          <p:cNvPr id="181" name="Google Shape;18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PROJECT </a:t>
            </a:r>
            <a:r>
              <a:rPr lang="es"/>
              <a:t>MONITORING</a:t>
            </a:r>
            <a:r>
              <a:rPr lang="es"/>
              <a:t> AND CONTROL </a:t>
            </a:r>
            <a:r>
              <a:rPr lang="es"/>
              <a:t>PROCEDURE</a:t>
            </a:r>
            <a:endParaRPr/>
          </a:p>
        </p:txBody>
      </p:sp>
      <p:sp>
        <p:nvSpPr>
          <p:cNvPr id="187" name="Google Shape;187;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s" sz="1400"/>
              <a:t>Configuration Management</a:t>
            </a:r>
            <a:endParaRPr b="1" sz="1400"/>
          </a:p>
          <a:p>
            <a:pPr indent="0" lvl="0" marL="0" rtl="0" algn="l">
              <a:spcBef>
                <a:spcPts val="0"/>
              </a:spcBef>
              <a:spcAft>
                <a:spcPts val="0"/>
              </a:spcAft>
              <a:buNone/>
            </a:pPr>
            <a:r>
              <a:t/>
            </a:r>
            <a:endParaRPr sz="1400"/>
          </a:p>
          <a:p>
            <a:pPr indent="-311150" lvl="0" marL="457200" rtl="0" algn="l">
              <a:lnSpc>
                <a:spcPct val="150000"/>
              </a:lnSpc>
              <a:spcBef>
                <a:spcPts val="1200"/>
              </a:spcBef>
              <a:spcAft>
                <a:spcPts val="0"/>
              </a:spcAft>
              <a:buSzPts val="1300"/>
              <a:buChar char="➔"/>
            </a:pPr>
            <a:r>
              <a:rPr lang="es"/>
              <a:t>S</a:t>
            </a:r>
            <a:r>
              <a:rPr lang="es"/>
              <a:t>ystem and software requirements</a:t>
            </a:r>
            <a:endParaRPr/>
          </a:p>
          <a:p>
            <a:pPr indent="0" lvl="0" marL="45720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Char char="➔"/>
            </a:pPr>
            <a:r>
              <a:rPr lang="es"/>
              <a:t>D</a:t>
            </a:r>
            <a:r>
              <a:rPr lang="es"/>
              <a:t>esign documentation about the project</a:t>
            </a:r>
            <a:endParaRPr/>
          </a:p>
          <a:p>
            <a:pPr indent="0" lvl="0" marL="45720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Char char="➔"/>
            </a:pPr>
            <a:r>
              <a:rPr lang="es"/>
              <a:t>Databases and the verification by the user.</a:t>
            </a:r>
            <a:endParaRPr/>
          </a:p>
        </p:txBody>
      </p:sp>
      <p:pic>
        <p:nvPicPr>
          <p:cNvPr id="188" name="Google Shape;188;p28"/>
          <p:cNvPicPr preferRelativeResize="0"/>
          <p:nvPr/>
        </p:nvPicPr>
        <p:blipFill>
          <a:blip r:embed="rId3">
            <a:alphaModFix/>
          </a:blip>
          <a:stretch>
            <a:fillRect/>
          </a:stretch>
        </p:blipFill>
        <p:spPr>
          <a:xfrm>
            <a:off x="4437175" y="1578750"/>
            <a:ext cx="4395150" cy="2930100"/>
          </a:xfrm>
          <a:prstGeom prst="rect">
            <a:avLst/>
          </a:prstGeom>
          <a:noFill/>
          <a:ln>
            <a:noFill/>
          </a:ln>
        </p:spPr>
      </p:pic>
      <p:sp>
        <p:nvSpPr>
          <p:cNvPr id="189" name="Google Shape;18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PROJECT MONITORING AND CONTROL PROCEDURE</a:t>
            </a:r>
            <a:endParaRPr/>
          </a:p>
        </p:txBody>
      </p:sp>
      <p:graphicFrame>
        <p:nvGraphicFramePr>
          <p:cNvPr id="195" name="Google Shape;195;p29"/>
          <p:cNvGraphicFramePr/>
          <p:nvPr/>
        </p:nvGraphicFramePr>
        <p:xfrm>
          <a:off x="1198750" y="1542455"/>
          <a:ext cx="3000000" cy="3000000"/>
        </p:xfrm>
        <a:graphic>
          <a:graphicData uri="http://schemas.openxmlformats.org/drawingml/2006/table">
            <a:tbl>
              <a:tblPr>
                <a:noFill/>
                <a:tableStyleId>{4F88ED0C-3532-45E5-AD42-D989EF8B390E}</a:tableStyleId>
              </a:tblPr>
              <a:tblGrid>
                <a:gridCol w="1263400"/>
                <a:gridCol w="873125"/>
                <a:gridCol w="1049250"/>
                <a:gridCol w="1238900"/>
                <a:gridCol w="2321825"/>
              </a:tblGrid>
              <a:tr h="396200">
                <a:tc>
                  <a:txBody>
                    <a:bodyPr/>
                    <a:lstStyle/>
                    <a:p>
                      <a:pPr indent="0" lvl="0" marL="0" rtl="0" algn="ctr">
                        <a:spcBef>
                          <a:spcPts val="0"/>
                        </a:spcBef>
                        <a:spcAft>
                          <a:spcPts val="0"/>
                        </a:spcAft>
                        <a:buNone/>
                      </a:pPr>
                      <a:r>
                        <a:rPr b="1" lang="es">
                          <a:latin typeface="Roboto"/>
                          <a:ea typeface="Roboto"/>
                          <a:cs typeface="Roboto"/>
                          <a:sym typeface="Roboto"/>
                        </a:rPr>
                        <a:t>Phases</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Analyst</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Designers</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Technical Staff</a:t>
                      </a:r>
                      <a:endParaRPr b="1">
                        <a:latin typeface="Roboto"/>
                        <a:ea typeface="Roboto"/>
                        <a:cs typeface="Roboto"/>
                        <a:sym typeface="Roboto"/>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s">
                          <a:latin typeface="Roboto"/>
                          <a:ea typeface="Roboto"/>
                          <a:cs typeface="Roboto"/>
                          <a:sym typeface="Roboto"/>
                        </a:rPr>
                        <a:t>Documentation</a:t>
                      </a:r>
                      <a:endParaRPr b="1">
                        <a:latin typeface="Roboto"/>
                        <a:ea typeface="Roboto"/>
                        <a:cs typeface="Roboto"/>
                        <a:sym typeface="Roboto"/>
                      </a:endParaRPr>
                    </a:p>
                  </a:txBody>
                  <a:tcPr marT="91425" marB="91425" marR="91425" marL="91425">
                    <a:solidFill>
                      <a:schemeClr val="accent2"/>
                    </a:solidFill>
                  </a:tcPr>
                </a:tc>
              </a:tr>
              <a:tr h="591850">
                <a:tc>
                  <a:txBody>
                    <a:bodyPr/>
                    <a:lstStyle/>
                    <a:p>
                      <a:pPr indent="0" lvl="0" marL="0" rtl="0" algn="l">
                        <a:spcBef>
                          <a:spcPts val="0"/>
                        </a:spcBef>
                        <a:spcAft>
                          <a:spcPts val="0"/>
                        </a:spcAft>
                        <a:buNone/>
                      </a:pPr>
                      <a:r>
                        <a:rPr lang="es" sz="1200">
                          <a:latin typeface="Roboto"/>
                          <a:ea typeface="Roboto"/>
                          <a:cs typeface="Roboto"/>
                          <a:sym typeface="Roboto"/>
                        </a:rPr>
                        <a:t>Requirement Analysis</a:t>
                      </a:r>
                      <a:endParaRPr sz="1200">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DOCUFY-ARQ</a:t>
                      </a:r>
                      <a:endParaRPr sz="1200">
                        <a:latin typeface="Roboto"/>
                        <a:ea typeface="Roboto"/>
                        <a:cs typeface="Roboto"/>
                        <a:sym typeface="Roboto"/>
                      </a:endParaRPr>
                    </a:p>
                  </a:txBody>
                  <a:tcPr marT="91425" marB="91425" marR="91425" marL="91425" anchor="ctr"/>
                </a:tc>
              </a:tr>
              <a:tr h="307725">
                <a:tc>
                  <a:txBody>
                    <a:bodyPr/>
                    <a:lstStyle/>
                    <a:p>
                      <a:pPr indent="0" lvl="0" marL="0" rtl="0" algn="l">
                        <a:spcBef>
                          <a:spcPts val="0"/>
                        </a:spcBef>
                        <a:spcAft>
                          <a:spcPts val="0"/>
                        </a:spcAft>
                        <a:buNone/>
                      </a:pPr>
                      <a:r>
                        <a:rPr lang="es" sz="1200">
                          <a:latin typeface="Roboto"/>
                          <a:ea typeface="Roboto"/>
                          <a:cs typeface="Roboto"/>
                          <a:sym typeface="Roboto"/>
                        </a:rPr>
                        <a:t>Design</a:t>
                      </a:r>
                      <a:endParaRPr sz="1200">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DOCUFY-DES</a:t>
                      </a:r>
                      <a:endParaRPr sz="1200">
                        <a:latin typeface="Roboto"/>
                        <a:ea typeface="Roboto"/>
                        <a:cs typeface="Roboto"/>
                        <a:sym typeface="Roboto"/>
                      </a:endParaRPr>
                    </a:p>
                  </a:txBody>
                  <a:tcPr marT="91425" marB="91425" marR="91425" marL="91425" anchor="ctr"/>
                </a:tc>
              </a:tr>
              <a:tr h="503875">
                <a:tc>
                  <a:txBody>
                    <a:bodyPr/>
                    <a:lstStyle/>
                    <a:p>
                      <a:pPr indent="0" lvl="0" marL="0" rtl="0" algn="l">
                        <a:spcBef>
                          <a:spcPts val="0"/>
                        </a:spcBef>
                        <a:spcAft>
                          <a:spcPts val="0"/>
                        </a:spcAft>
                        <a:buNone/>
                      </a:pPr>
                      <a:r>
                        <a:rPr lang="es" sz="1200">
                          <a:latin typeface="Roboto"/>
                          <a:ea typeface="Roboto"/>
                          <a:cs typeface="Roboto"/>
                          <a:sym typeface="Roboto"/>
                        </a:rPr>
                        <a:t>Coding and Unit Testing</a:t>
                      </a:r>
                      <a:endParaRPr sz="1200">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Code</a:t>
                      </a:r>
                      <a:endParaRPr sz="1200">
                        <a:latin typeface="Roboto"/>
                        <a:ea typeface="Roboto"/>
                        <a:cs typeface="Roboto"/>
                        <a:sym typeface="Roboto"/>
                      </a:endParaRPr>
                    </a:p>
                  </a:txBody>
                  <a:tcPr marT="91425" marB="91425" marR="91425" marL="91425" anchor="ctr"/>
                </a:tc>
              </a:tr>
              <a:tr h="435550">
                <a:tc>
                  <a:txBody>
                    <a:bodyPr/>
                    <a:lstStyle/>
                    <a:p>
                      <a:pPr indent="0" lvl="0" marL="0" rtl="0" algn="l">
                        <a:spcBef>
                          <a:spcPts val="0"/>
                        </a:spcBef>
                        <a:spcAft>
                          <a:spcPts val="0"/>
                        </a:spcAft>
                        <a:buNone/>
                      </a:pPr>
                      <a:r>
                        <a:rPr lang="es" sz="1200">
                          <a:latin typeface="Roboto"/>
                          <a:ea typeface="Roboto"/>
                          <a:cs typeface="Roboto"/>
                          <a:sym typeface="Roboto"/>
                        </a:rPr>
                        <a:t>Integration Testing</a:t>
                      </a:r>
                      <a:endParaRPr sz="1200">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DOCUFY-TST</a:t>
                      </a:r>
                      <a:endParaRPr sz="1200">
                        <a:latin typeface="Roboto"/>
                        <a:ea typeface="Roboto"/>
                        <a:cs typeface="Roboto"/>
                        <a:sym typeface="Roboto"/>
                      </a:endParaRPr>
                    </a:p>
                  </a:txBody>
                  <a:tcPr marT="91425" marB="91425" marR="91425" marL="91425" anchor="ctr"/>
                </a:tc>
              </a:tr>
              <a:tr h="445225">
                <a:tc>
                  <a:txBody>
                    <a:bodyPr/>
                    <a:lstStyle/>
                    <a:p>
                      <a:pPr indent="0" lvl="0" marL="0" rtl="0" algn="l">
                        <a:spcBef>
                          <a:spcPts val="0"/>
                        </a:spcBef>
                        <a:spcAft>
                          <a:spcPts val="0"/>
                        </a:spcAft>
                        <a:buNone/>
                      </a:pPr>
                      <a:r>
                        <a:rPr lang="es" sz="1200">
                          <a:latin typeface="Roboto"/>
                          <a:ea typeface="Roboto"/>
                          <a:cs typeface="Roboto"/>
                          <a:sym typeface="Roboto"/>
                        </a:rPr>
                        <a:t>Installation</a:t>
                      </a:r>
                      <a:endParaRPr sz="1200">
                        <a:latin typeface="Roboto"/>
                        <a:ea typeface="Roboto"/>
                        <a:cs typeface="Roboto"/>
                        <a:sym typeface="Roboto"/>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x</a:t>
                      </a:r>
                      <a:endParaRPr sz="1200">
                        <a:latin typeface="Roboto"/>
                        <a:ea typeface="Roboto"/>
                        <a:cs typeface="Roboto"/>
                        <a:sym typeface="Roboto"/>
                      </a:endParaRPr>
                    </a:p>
                  </a:txBody>
                  <a:tcPr marT="91425" marB="91425" marR="91425" marL="91425" anchor="ctr">
                    <a:solidFill>
                      <a:srgbClr val="FCE5CD"/>
                    </a:solidFill>
                  </a:tcPr>
                </a:tc>
                <a:tc>
                  <a:txBody>
                    <a:bodyPr/>
                    <a:lstStyle/>
                    <a:p>
                      <a:pPr indent="0" lvl="0" marL="0" rtl="0" algn="ctr">
                        <a:spcBef>
                          <a:spcPts val="0"/>
                        </a:spcBef>
                        <a:spcAft>
                          <a:spcPts val="0"/>
                        </a:spcAft>
                        <a:buNone/>
                      </a:pPr>
                      <a:r>
                        <a:rPr lang="es" sz="1200">
                          <a:latin typeface="Roboto"/>
                          <a:ea typeface="Roboto"/>
                          <a:cs typeface="Roboto"/>
                          <a:sym typeface="Roboto"/>
                        </a:rPr>
                        <a:t>DOCUFY-UM</a:t>
                      </a:r>
                      <a:endParaRPr sz="1200">
                        <a:latin typeface="Roboto"/>
                        <a:ea typeface="Roboto"/>
                        <a:cs typeface="Roboto"/>
                        <a:sym typeface="Roboto"/>
                      </a:endParaRPr>
                    </a:p>
                    <a:p>
                      <a:pPr indent="0" lvl="0" marL="0" rtl="0" algn="ctr">
                        <a:spcBef>
                          <a:spcPts val="0"/>
                        </a:spcBef>
                        <a:spcAft>
                          <a:spcPts val="0"/>
                        </a:spcAft>
                        <a:buNone/>
                      </a:pPr>
                      <a:r>
                        <a:rPr lang="es" sz="1200">
                          <a:latin typeface="Roboto"/>
                          <a:ea typeface="Roboto"/>
                          <a:cs typeface="Roboto"/>
                          <a:sym typeface="Roboto"/>
                        </a:rPr>
                        <a:t>DOCUFY-TM</a:t>
                      </a:r>
                      <a:endParaRPr sz="1200">
                        <a:latin typeface="Roboto"/>
                        <a:ea typeface="Roboto"/>
                        <a:cs typeface="Roboto"/>
                        <a:sym typeface="Roboto"/>
                      </a:endParaRPr>
                    </a:p>
                  </a:txBody>
                  <a:tcPr marT="91425" marB="91425" marR="91425" marL="91425" anchor="ctr"/>
                </a:tc>
              </a:tr>
            </a:tbl>
          </a:graphicData>
        </a:graphic>
      </p:graphicFrame>
      <p:sp>
        <p:nvSpPr>
          <p:cNvPr id="196" name="Google Shape;19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PROJECT MONITORING AND CONTROL PROCEDURE</a:t>
            </a:r>
            <a:endParaRPr/>
          </a:p>
        </p:txBody>
      </p:sp>
      <p:sp>
        <p:nvSpPr>
          <p:cNvPr id="202" name="Google Shape;202;p30"/>
          <p:cNvSpPr txBox="1"/>
          <p:nvPr>
            <p:ph idx="1" type="body"/>
          </p:nvPr>
        </p:nvSpPr>
        <p:spPr>
          <a:xfrm>
            <a:off x="416500" y="1467600"/>
            <a:ext cx="4612800" cy="34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dk1"/>
                </a:solidFill>
              </a:rPr>
              <a:t>Testing and Validation</a:t>
            </a:r>
            <a:endParaRPr sz="1400">
              <a:solidFill>
                <a:schemeClr val="dk1"/>
              </a:solidFill>
            </a:endParaRPr>
          </a:p>
          <a:p>
            <a:pPr indent="-311150" lvl="0" marL="457200" rtl="0" algn="l">
              <a:spcBef>
                <a:spcPts val="1200"/>
              </a:spcBef>
              <a:spcAft>
                <a:spcPts val="0"/>
              </a:spcAft>
              <a:buClr>
                <a:schemeClr val="dk1"/>
              </a:buClr>
              <a:buSzPts val="1300"/>
              <a:buChar char="➔"/>
            </a:pPr>
            <a:r>
              <a:rPr lang="es">
                <a:solidFill>
                  <a:schemeClr val="dk1"/>
                </a:solidFill>
              </a:rPr>
              <a:t>Unitary tests: black-box and white-box tests</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s">
                <a:solidFill>
                  <a:schemeClr val="dk1"/>
                </a:solidFill>
              </a:rPr>
              <a:t>Integration tests</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s">
                <a:solidFill>
                  <a:schemeClr val="dk1"/>
                </a:solidFill>
              </a:rPr>
              <a:t>Validation tests</a:t>
            </a:r>
            <a:endParaRPr>
              <a:solidFill>
                <a:schemeClr val="dk1"/>
              </a:solidFill>
            </a:endParaRPr>
          </a:p>
          <a:p>
            <a:pPr indent="0" lvl="0" marL="0" rtl="0" algn="l">
              <a:spcBef>
                <a:spcPts val="1200"/>
              </a:spcBef>
              <a:spcAft>
                <a:spcPts val="0"/>
              </a:spcAft>
              <a:buNone/>
            </a:pPr>
            <a:r>
              <a:t/>
            </a:r>
            <a:endParaRPr>
              <a:solidFill>
                <a:schemeClr val="dk1"/>
              </a:solidFill>
            </a:endParaRPr>
          </a:p>
          <a:p>
            <a:pPr indent="-311150" lvl="0" marL="457200" rtl="0" algn="l">
              <a:spcBef>
                <a:spcPts val="1200"/>
              </a:spcBef>
              <a:spcAft>
                <a:spcPts val="0"/>
              </a:spcAft>
              <a:buClr>
                <a:schemeClr val="dk1"/>
              </a:buClr>
              <a:buSzPts val="1300"/>
              <a:buChar char="➔"/>
            </a:pPr>
            <a:r>
              <a:rPr lang="es">
                <a:solidFill>
                  <a:schemeClr val="dk1"/>
                </a:solidFill>
              </a:rPr>
              <a:t>Acceptance tests</a:t>
            </a:r>
            <a:endParaRPr>
              <a:solidFill>
                <a:schemeClr val="dk1"/>
              </a:solidFill>
            </a:endParaRPr>
          </a:p>
        </p:txBody>
      </p:sp>
      <p:pic>
        <p:nvPicPr>
          <p:cNvPr id="203" name="Google Shape;203;p30"/>
          <p:cNvPicPr preferRelativeResize="0"/>
          <p:nvPr/>
        </p:nvPicPr>
        <p:blipFill>
          <a:blip r:embed="rId3">
            <a:alphaModFix/>
          </a:blip>
          <a:stretch>
            <a:fillRect/>
          </a:stretch>
        </p:blipFill>
        <p:spPr>
          <a:xfrm>
            <a:off x="4705450" y="2096175"/>
            <a:ext cx="3809899" cy="1904950"/>
          </a:xfrm>
          <a:prstGeom prst="rect">
            <a:avLst/>
          </a:prstGeom>
          <a:noFill/>
          <a:ln>
            <a:noFill/>
          </a:ln>
        </p:spPr>
      </p:pic>
      <p:sp>
        <p:nvSpPr>
          <p:cNvPr id="204" name="Google Shape;20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GENERAL REFLECTION ASPECTS</a:t>
            </a:r>
            <a:endParaRPr/>
          </a:p>
        </p:txBody>
      </p:sp>
      <p:sp>
        <p:nvSpPr>
          <p:cNvPr id="210" name="Google Shape;210;p31"/>
          <p:cNvSpPr txBox="1"/>
          <p:nvPr>
            <p:ph idx="1" type="body"/>
          </p:nvPr>
        </p:nvSpPr>
        <p:spPr>
          <a:xfrm>
            <a:off x="4644675" y="238125"/>
            <a:ext cx="4166400" cy="3200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Difficulties encountered</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Improvable aspects</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Acquired knowledge</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Cohesion and teamwork</a:t>
            </a:r>
            <a:endParaRPr sz="1400"/>
          </a:p>
        </p:txBody>
      </p:sp>
      <p:pic>
        <p:nvPicPr>
          <p:cNvPr id="211" name="Google Shape;211;p31"/>
          <p:cNvPicPr preferRelativeResize="0"/>
          <p:nvPr/>
        </p:nvPicPr>
        <p:blipFill>
          <a:blip r:embed="rId3">
            <a:alphaModFix/>
          </a:blip>
          <a:stretch>
            <a:fillRect/>
          </a:stretch>
        </p:blipFill>
        <p:spPr>
          <a:xfrm>
            <a:off x="5521663" y="3179775"/>
            <a:ext cx="2412426" cy="1745725"/>
          </a:xfrm>
          <a:prstGeom prst="rect">
            <a:avLst/>
          </a:prstGeom>
          <a:noFill/>
          <a:ln>
            <a:noFill/>
          </a:ln>
        </p:spPr>
      </p:pic>
      <p:sp>
        <p:nvSpPr>
          <p:cNvPr id="212" name="Google Shape;21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42250" y="5925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CONTENT</a:t>
            </a:r>
            <a:endParaRPr/>
          </a:p>
        </p:txBody>
      </p:sp>
      <p:sp>
        <p:nvSpPr>
          <p:cNvPr id="75" name="Google Shape;75;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Introduction</a:t>
            </a:r>
            <a:endParaRPr sz="1400"/>
          </a:p>
          <a:p>
            <a:pPr indent="-317500" lvl="0" marL="457200" rtl="0" algn="l">
              <a:spcBef>
                <a:spcPts val="0"/>
              </a:spcBef>
              <a:spcAft>
                <a:spcPts val="0"/>
              </a:spcAft>
              <a:buSzPts val="1400"/>
              <a:buChar char="●"/>
            </a:pPr>
            <a:r>
              <a:rPr lang="es" sz="1400"/>
              <a:t>Project Definition</a:t>
            </a:r>
            <a:endParaRPr sz="1400"/>
          </a:p>
          <a:p>
            <a:pPr indent="-317500" lvl="0" marL="457200" rtl="0" algn="l">
              <a:spcBef>
                <a:spcPts val="0"/>
              </a:spcBef>
              <a:spcAft>
                <a:spcPts val="0"/>
              </a:spcAft>
              <a:buSzPts val="1400"/>
              <a:buChar char="●"/>
            </a:pPr>
            <a:r>
              <a:rPr lang="es" sz="1400"/>
              <a:t>Project Estimation </a:t>
            </a:r>
            <a:endParaRPr sz="1400"/>
          </a:p>
          <a:p>
            <a:pPr indent="-317500" lvl="0" marL="457200" rtl="0" algn="l">
              <a:spcBef>
                <a:spcPts val="0"/>
              </a:spcBef>
              <a:spcAft>
                <a:spcPts val="0"/>
              </a:spcAft>
              <a:buSzPts val="1400"/>
              <a:buChar char="●"/>
            </a:pPr>
            <a:r>
              <a:rPr lang="es" sz="1400"/>
              <a:t>Project Planning </a:t>
            </a:r>
            <a:endParaRPr sz="1400"/>
          </a:p>
          <a:p>
            <a:pPr indent="-317500" lvl="0" marL="457200" rtl="0" algn="l">
              <a:spcBef>
                <a:spcPts val="0"/>
              </a:spcBef>
              <a:spcAft>
                <a:spcPts val="0"/>
              </a:spcAft>
              <a:buSzPts val="1400"/>
              <a:buChar char="●"/>
            </a:pPr>
            <a:r>
              <a:rPr lang="es" sz="1400"/>
              <a:t>Project Monitoring and Control Procedure</a:t>
            </a:r>
            <a:endParaRPr sz="1400"/>
          </a:p>
          <a:p>
            <a:pPr indent="-317500" lvl="0" marL="457200" rtl="0" algn="l">
              <a:spcBef>
                <a:spcPts val="0"/>
              </a:spcBef>
              <a:spcAft>
                <a:spcPts val="0"/>
              </a:spcAft>
              <a:buSzPts val="1400"/>
              <a:buChar char="●"/>
            </a:pPr>
            <a:r>
              <a:rPr lang="es" sz="1400"/>
              <a:t>General reflection aspects </a:t>
            </a:r>
            <a:endParaRPr sz="1400"/>
          </a:p>
          <a:p>
            <a:pPr indent="-317500" lvl="0" marL="457200" rtl="0" algn="l">
              <a:spcBef>
                <a:spcPts val="0"/>
              </a:spcBef>
              <a:spcAft>
                <a:spcPts val="0"/>
              </a:spcAft>
              <a:buSzPts val="1400"/>
              <a:buChar char="●"/>
            </a:pPr>
            <a:r>
              <a:rPr lang="es" sz="1400"/>
              <a:t>Specific reflection aspects </a:t>
            </a:r>
            <a:endParaRPr sz="1400"/>
          </a:p>
          <a:p>
            <a:pPr indent="-317500" lvl="0" marL="457200" rtl="0" algn="l">
              <a:spcBef>
                <a:spcPts val="0"/>
              </a:spcBef>
              <a:spcAft>
                <a:spcPts val="0"/>
              </a:spcAft>
              <a:buSzPts val="1400"/>
              <a:buChar char="●"/>
            </a:pPr>
            <a:r>
              <a:rPr lang="es" sz="1400"/>
              <a:t>Conclusions</a:t>
            </a:r>
            <a:endParaRPr sz="1400"/>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SPECIFIC REFLECTION ASPECTS</a:t>
            </a:r>
            <a:endParaRPr/>
          </a:p>
          <a:p>
            <a:pPr indent="0" lvl="0" marL="0" rtl="0" algn="l">
              <a:spcBef>
                <a:spcPts val="0"/>
              </a:spcBef>
              <a:spcAft>
                <a:spcPts val="0"/>
              </a:spcAft>
              <a:buNone/>
            </a:pPr>
            <a:r>
              <a:t/>
            </a:r>
            <a:endParaRPr/>
          </a:p>
        </p:txBody>
      </p:sp>
      <p:sp>
        <p:nvSpPr>
          <p:cNvPr id="218" name="Google Shape;218;p32"/>
          <p:cNvSpPr txBox="1"/>
          <p:nvPr>
            <p:ph idx="1" type="body"/>
          </p:nvPr>
        </p:nvSpPr>
        <p:spPr>
          <a:xfrm>
            <a:off x="4349475" y="0"/>
            <a:ext cx="4574700" cy="46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1200"/>
              </a:spcBef>
              <a:spcAft>
                <a:spcPts val="0"/>
              </a:spcAft>
              <a:buSzPts val="1600"/>
              <a:buChar char="●"/>
            </a:pPr>
            <a:r>
              <a:rPr lang="es" sz="1600"/>
              <a:t>Quality of the planned project (adaptation, completeness, and coherence between the different parts of the Project Plan).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s" sz="1600"/>
              <a:t>Procedure carried out to develop the Project Plan</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s" sz="1600"/>
              <a:t>Team Management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s" sz="1600"/>
              <a:t>Individual contribution</a:t>
            </a:r>
            <a:endParaRPr sz="1600"/>
          </a:p>
        </p:txBody>
      </p:sp>
      <p:sp>
        <p:nvSpPr>
          <p:cNvPr id="219" name="Google Shape;21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CONCLUSIONS</a:t>
            </a:r>
            <a:endParaRPr/>
          </a:p>
        </p:txBody>
      </p:sp>
      <p:sp>
        <p:nvSpPr>
          <p:cNvPr id="225" name="Google Shape;225;p33"/>
          <p:cNvSpPr/>
          <p:nvPr/>
        </p:nvSpPr>
        <p:spPr>
          <a:xfrm>
            <a:off x="876300" y="2209800"/>
            <a:ext cx="3248100" cy="1514400"/>
          </a:xfrm>
          <a:prstGeom prst="flowChartAlternateProcess">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000">
                <a:solidFill>
                  <a:schemeClr val="dk1"/>
                </a:solidFill>
              </a:rPr>
              <a:t>Working days: 405</a:t>
            </a:r>
            <a:endParaRPr sz="2000">
              <a:solidFill>
                <a:schemeClr val="dk1"/>
              </a:solidFill>
            </a:endParaRPr>
          </a:p>
        </p:txBody>
      </p:sp>
      <p:sp>
        <p:nvSpPr>
          <p:cNvPr id="226" name="Google Shape;226;p33"/>
          <p:cNvSpPr/>
          <p:nvPr/>
        </p:nvSpPr>
        <p:spPr>
          <a:xfrm>
            <a:off x="5305425" y="2219325"/>
            <a:ext cx="3057600" cy="15144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2000"/>
              <a:t>Cost: € 521.180</a:t>
            </a:r>
            <a:endParaRPr sz="2000"/>
          </a:p>
        </p:txBody>
      </p:sp>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INTRODUCTION</a:t>
            </a:r>
            <a:endParaRPr/>
          </a:p>
        </p:txBody>
      </p:sp>
      <p:sp>
        <p:nvSpPr>
          <p:cNvPr id="82" name="Google Shape;82;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Project Definition</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Project Estimation</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Project Planning</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s" sz="1400"/>
              <a:t>Project Monitoring and Control Procedure</a:t>
            </a:r>
            <a:endParaRPr sz="1400"/>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DEFINITION: OBJECTIVES</a:t>
            </a:r>
            <a:endParaRPr/>
          </a:p>
        </p:txBody>
      </p:sp>
      <p:pic>
        <p:nvPicPr>
          <p:cNvPr id="89" name="Google Shape;89;p16"/>
          <p:cNvPicPr preferRelativeResize="0"/>
          <p:nvPr/>
        </p:nvPicPr>
        <p:blipFill rotWithShape="1">
          <a:blip r:embed="rId3">
            <a:alphaModFix/>
          </a:blip>
          <a:srcRect b="7149" l="0" r="0" t="0"/>
          <a:stretch/>
        </p:blipFill>
        <p:spPr>
          <a:xfrm>
            <a:off x="537200" y="1297925"/>
            <a:ext cx="2440325" cy="1512100"/>
          </a:xfrm>
          <a:prstGeom prst="rect">
            <a:avLst/>
          </a:prstGeom>
          <a:noFill/>
          <a:ln>
            <a:noFill/>
          </a:ln>
        </p:spPr>
      </p:pic>
      <p:pic>
        <p:nvPicPr>
          <p:cNvPr id="90" name="Google Shape;90;p16"/>
          <p:cNvPicPr preferRelativeResize="0"/>
          <p:nvPr/>
        </p:nvPicPr>
        <p:blipFill rotWithShape="1">
          <a:blip r:embed="rId4">
            <a:alphaModFix/>
          </a:blip>
          <a:srcRect b="17461" l="0" r="0" t="21162"/>
          <a:stretch/>
        </p:blipFill>
        <p:spPr>
          <a:xfrm>
            <a:off x="3586800" y="1480225"/>
            <a:ext cx="1954950" cy="1260175"/>
          </a:xfrm>
          <a:prstGeom prst="rect">
            <a:avLst/>
          </a:prstGeom>
          <a:noFill/>
          <a:ln>
            <a:noFill/>
          </a:ln>
        </p:spPr>
      </p:pic>
      <p:pic>
        <p:nvPicPr>
          <p:cNvPr id="91" name="Google Shape;91;p16"/>
          <p:cNvPicPr preferRelativeResize="0"/>
          <p:nvPr/>
        </p:nvPicPr>
        <p:blipFill rotWithShape="1">
          <a:blip r:embed="rId5">
            <a:alphaModFix/>
          </a:blip>
          <a:srcRect b="20718" l="2037" r="0" t="11484"/>
          <a:stretch/>
        </p:blipFill>
        <p:spPr>
          <a:xfrm>
            <a:off x="911987" y="3322625"/>
            <a:ext cx="1690750" cy="1260175"/>
          </a:xfrm>
          <a:prstGeom prst="rect">
            <a:avLst/>
          </a:prstGeom>
          <a:noFill/>
          <a:ln>
            <a:noFill/>
          </a:ln>
        </p:spPr>
      </p:pic>
      <p:pic>
        <p:nvPicPr>
          <p:cNvPr id="92" name="Google Shape;92;p16"/>
          <p:cNvPicPr preferRelativeResize="0"/>
          <p:nvPr/>
        </p:nvPicPr>
        <p:blipFill>
          <a:blip r:embed="rId6">
            <a:alphaModFix/>
          </a:blip>
          <a:stretch>
            <a:fillRect/>
          </a:stretch>
        </p:blipFill>
        <p:spPr>
          <a:xfrm>
            <a:off x="3790438" y="3210237"/>
            <a:ext cx="1440438" cy="1440438"/>
          </a:xfrm>
          <a:prstGeom prst="rect">
            <a:avLst/>
          </a:prstGeom>
          <a:noFill/>
          <a:ln>
            <a:noFill/>
          </a:ln>
        </p:spPr>
      </p:pic>
      <p:sp>
        <p:nvSpPr>
          <p:cNvPr id="93" name="Google Shape;93;p16"/>
          <p:cNvSpPr txBox="1"/>
          <p:nvPr/>
        </p:nvSpPr>
        <p:spPr>
          <a:xfrm>
            <a:off x="1086413" y="2810025"/>
            <a:ext cx="13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Create teams</a:t>
            </a:r>
            <a:endParaRPr>
              <a:latin typeface="Roboto"/>
              <a:ea typeface="Roboto"/>
              <a:cs typeface="Roboto"/>
              <a:sym typeface="Roboto"/>
            </a:endParaRPr>
          </a:p>
        </p:txBody>
      </p:sp>
      <p:sp>
        <p:nvSpPr>
          <p:cNvPr id="94" name="Google Shape;94;p16"/>
          <p:cNvSpPr txBox="1"/>
          <p:nvPr/>
        </p:nvSpPr>
        <p:spPr>
          <a:xfrm>
            <a:off x="1290875" y="4695200"/>
            <a:ext cx="9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Schedule</a:t>
            </a:r>
            <a:endParaRPr>
              <a:latin typeface="Roboto"/>
              <a:ea typeface="Roboto"/>
              <a:cs typeface="Roboto"/>
              <a:sym typeface="Roboto"/>
            </a:endParaRPr>
          </a:p>
        </p:txBody>
      </p:sp>
      <p:sp>
        <p:nvSpPr>
          <p:cNvPr id="95" name="Google Shape;95;p16"/>
          <p:cNvSpPr txBox="1"/>
          <p:nvPr/>
        </p:nvSpPr>
        <p:spPr>
          <a:xfrm>
            <a:off x="4031463" y="4650675"/>
            <a:ext cx="11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Deliver files</a:t>
            </a:r>
            <a:endParaRPr>
              <a:latin typeface="Roboto"/>
              <a:ea typeface="Roboto"/>
              <a:cs typeface="Roboto"/>
              <a:sym typeface="Roboto"/>
            </a:endParaRPr>
          </a:p>
        </p:txBody>
      </p:sp>
      <p:sp>
        <p:nvSpPr>
          <p:cNvPr id="96" name="Google Shape;96;p16"/>
          <p:cNvSpPr txBox="1"/>
          <p:nvPr/>
        </p:nvSpPr>
        <p:spPr>
          <a:xfrm>
            <a:off x="3840275" y="2810025"/>
            <a:ext cx="16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Plan meetings</a:t>
            </a:r>
            <a:endParaRPr>
              <a:latin typeface="Roboto"/>
              <a:ea typeface="Roboto"/>
              <a:cs typeface="Roboto"/>
              <a:sym typeface="Roboto"/>
            </a:endParaRPr>
          </a:p>
        </p:txBody>
      </p:sp>
      <p:pic>
        <p:nvPicPr>
          <p:cNvPr id="97" name="Google Shape;97;p16"/>
          <p:cNvPicPr preferRelativeResize="0"/>
          <p:nvPr/>
        </p:nvPicPr>
        <p:blipFill rotWithShape="1">
          <a:blip r:embed="rId7">
            <a:alphaModFix/>
          </a:blip>
          <a:srcRect b="11657" l="5902" r="12123" t="3989"/>
          <a:stretch/>
        </p:blipFill>
        <p:spPr>
          <a:xfrm>
            <a:off x="6700250" y="1333975"/>
            <a:ext cx="1440000" cy="1440000"/>
          </a:xfrm>
          <a:prstGeom prst="rect">
            <a:avLst/>
          </a:prstGeom>
          <a:noFill/>
          <a:ln>
            <a:noFill/>
          </a:ln>
        </p:spPr>
      </p:pic>
      <p:sp>
        <p:nvSpPr>
          <p:cNvPr id="98" name="Google Shape;98;p16"/>
          <p:cNvSpPr txBox="1"/>
          <p:nvPr/>
        </p:nvSpPr>
        <p:spPr>
          <a:xfrm>
            <a:off x="6700250" y="2810025"/>
            <a:ext cx="15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Track objectives</a:t>
            </a:r>
            <a:endParaRPr>
              <a:latin typeface="Roboto"/>
              <a:ea typeface="Roboto"/>
              <a:cs typeface="Roboto"/>
              <a:sym typeface="Roboto"/>
            </a:endParaRPr>
          </a:p>
        </p:txBody>
      </p:sp>
      <p:pic>
        <p:nvPicPr>
          <p:cNvPr id="99" name="Google Shape;99;p16"/>
          <p:cNvPicPr preferRelativeResize="0"/>
          <p:nvPr/>
        </p:nvPicPr>
        <p:blipFill>
          <a:blip r:embed="rId8">
            <a:alphaModFix/>
          </a:blip>
          <a:stretch>
            <a:fillRect/>
          </a:stretch>
        </p:blipFill>
        <p:spPr>
          <a:xfrm>
            <a:off x="6760088" y="3322625"/>
            <a:ext cx="1440000" cy="1440000"/>
          </a:xfrm>
          <a:prstGeom prst="rect">
            <a:avLst/>
          </a:prstGeom>
          <a:noFill/>
          <a:ln>
            <a:noFill/>
          </a:ln>
        </p:spPr>
      </p:pic>
      <p:sp>
        <p:nvSpPr>
          <p:cNvPr id="100" name="Google Shape;100;p16"/>
          <p:cNvSpPr txBox="1"/>
          <p:nvPr/>
        </p:nvSpPr>
        <p:spPr>
          <a:xfrm>
            <a:off x="6593000" y="4695200"/>
            <a:ext cx="16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Statistics tracking</a:t>
            </a:r>
            <a:endParaRPr>
              <a:latin typeface="Roboto"/>
              <a:ea typeface="Roboto"/>
              <a:cs typeface="Roboto"/>
              <a:sym typeface="Roboto"/>
            </a:endParaRPr>
          </a:p>
        </p:txBody>
      </p:sp>
      <p:sp>
        <p:nvSpPr>
          <p:cNvPr id="101" name="Google Shape;10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DEFINITION: SUBSYSTEMS</a:t>
            </a:r>
            <a:endParaRPr/>
          </a:p>
        </p:txBody>
      </p:sp>
      <p:pic>
        <p:nvPicPr>
          <p:cNvPr id="107" name="Google Shape;107;p17"/>
          <p:cNvPicPr preferRelativeResize="0"/>
          <p:nvPr/>
        </p:nvPicPr>
        <p:blipFill>
          <a:blip r:embed="rId3">
            <a:alphaModFix/>
          </a:blip>
          <a:stretch>
            <a:fillRect/>
          </a:stretch>
        </p:blipFill>
        <p:spPr>
          <a:xfrm>
            <a:off x="1233475" y="1341450"/>
            <a:ext cx="6677026" cy="3587650"/>
          </a:xfrm>
          <a:prstGeom prst="rect">
            <a:avLst/>
          </a:prstGeom>
          <a:noFill/>
          <a:ln>
            <a:noFill/>
          </a:ln>
        </p:spPr>
      </p:pic>
      <p:sp>
        <p:nvSpPr>
          <p:cNvPr id="108" name="Google Shape;10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ESTIMATION AND PLANNING</a:t>
            </a:r>
            <a:endParaRPr/>
          </a:p>
          <a:p>
            <a:pPr indent="0" lvl="0" marL="0" rtl="0" algn="l">
              <a:spcBef>
                <a:spcPts val="0"/>
              </a:spcBef>
              <a:spcAft>
                <a:spcPts val="0"/>
              </a:spcAft>
              <a:buNone/>
            </a:pPr>
            <a:r>
              <a:t/>
            </a:r>
            <a:endParaRPr/>
          </a:p>
        </p:txBody>
      </p:sp>
      <p:sp>
        <p:nvSpPr>
          <p:cNvPr id="114" name="Google Shape;114;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Complexity factors</a:t>
            </a:r>
            <a:endParaRPr sz="1400"/>
          </a:p>
          <a:p>
            <a:pPr indent="-317500" lvl="0" marL="457200" rtl="0" algn="l">
              <a:spcBef>
                <a:spcPts val="0"/>
              </a:spcBef>
              <a:spcAft>
                <a:spcPts val="0"/>
              </a:spcAft>
              <a:buSzPts val="1400"/>
              <a:buChar char="●"/>
            </a:pPr>
            <a:r>
              <a:rPr lang="es" sz="1400"/>
              <a:t>Subsystems</a:t>
            </a:r>
            <a:endParaRPr sz="1400"/>
          </a:p>
          <a:p>
            <a:pPr indent="-317500" lvl="0" marL="457200" rtl="0" algn="l">
              <a:spcBef>
                <a:spcPts val="0"/>
              </a:spcBef>
              <a:spcAft>
                <a:spcPts val="0"/>
              </a:spcAft>
              <a:buSzPts val="1400"/>
              <a:buChar char="●"/>
            </a:pPr>
            <a:r>
              <a:rPr lang="es" sz="1400"/>
              <a:t>Personnel assignation</a:t>
            </a:r>
            <a:endParaRPr sz="1400"/>
          </a:p>
          <a:p>
            <a:pPr indent="-317500" lvl="0" marL="457200" rtl="0" algn="l">
              <a:spcBef>
                <a:spcPts val="0"/>
              </a:spcBef>
              <a:spcAft>
                <a:spcPts val="0"/>
              </a:spcAft>
              <a:buSzPts val="1400"/>
              <a:buChar char="●"/>
            </a:pPr>
            <a:r>
              <a:rPr lang="es" sz="1400"/>
              <a:t>Gantt chart</a:t>
            </a:r>
            <a:endParaRPr sz="1400"/>
          </a:p>
          <a:p>
            <a:pPr indent="-317500" lvl="0" marL="457200" rtl="0" algn="l">
              <a:spcBef>
                <a:spcPts val="0"/>
              </a:spcBef>
              <a:spcAft>
                <a:spcPts val="0"/>
              </a:spcAft>
              <a:buSzPts val="1400"/>
              <a:buChar char="●"/>
            </a:pPr>
            <a:r>
              <a:rPr lang="es" sz="1400"/>
              <a:t>Material resources</a:t>
            </a:r>
            <a:endParaRPr sz="1400"/>
          </a:p>
          <a:p>
            <a:pPr indent="-317500" lvl="0" marL="457200" rtl="0" algn="l">
              <a:spcBef>
                <a:spcPts val="0"/>
              </a:spcBef>
              <a:spcAft>
                <a:spcPts val="0"/>
              </a:spcAft>
              <a:buSzPts val="1400"/>
              <a:buChar char="●"/>
            </a:pPr>
            <a:r>
              <a:rPr lang="es" sz="1400"/>
              <a:t>Human resources</a:t>
            </a:r>
            <a:endParaRPr sz="1400"/>
          </a:p>
          <a:p>
            <a:pPr indent="-317500" lvl="0" marL="457200" rtl="0" algn="l">
              <a:spcBef>
                <a:spcPts val="0"/>
              </a:spcBef>
              <a:spcAft>
                <a:spcPts val="0"/>
              </a:spcAft>
              <a:buSzPts val="1400"/>
              <a:buChar char="●"/>
            </a:pPr>
            <a:r>
              <a:rPr lang="es" sz="1400"/>
              <a:t>Cost of each increment</a:t>
            </a:r>
            <a:endParaRPr sz="1400"/>
          </a:p>
        </p:txBody>
      </p:sp>
      <p:sp>
        <p:nvSpPr>
          <p:cNvPr id="115" name="Google Shape;11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ESTIMATION</a:t>
            </a:r>
            <a:endParaRPr/>
          </a:p>
        </p:txBody>
      </p:sp>
      <p:sp>
        <p:nvSpPr>
          <p:cNvPr id="121" name="Google Shape;121;p19"/>
          <p:cNvSpPr txBox="1"/>
          <p:nvPr>
            <p:ph idx="1" type="body"/>
          </p:nvPr>
        </p:nvSpPr>
        <p:spPr>
          <a:xfrm>
            <a:off x="311700" y="1505700"/>
            <a:ext cx="28623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400"/>
              <a:t>Function Point estimation: </a:t>
            </a:r>
            <a:r>
              <a:rPr lang="es" sz="1400"/>
              <a:t>Measure software size based on user-meaningful functions.</a:t>
            </a:r>
            <a:endParaRPr sz="1400"/>
          </a:p>
          <a:p>
            <a:pPr indent="0" lvl="0" marL="0" rtl="0" algn="l">
              <a:spcBef>
                <a:spcPts val="1200"/>
              </a:spcBef>
              <a:spcAft>
                <a:spcPts val="0"/>
              </a:spcAft>
              <a:buNone/>
            </a:pPr>
            <a:r>
              <a:rPr b="1" lang="es" sz="1400"/>
              <a:t>Value adjustment factor: </a:t>
            </a:r>
            <a:endParaRPr b="1" sz="1400"/>
          </a:p>
          <a:p>
            <a:pPr indent="0" lvl="0" marL="0" rtl="0" algn="l">
              <a:spcBef>
                <a:spcPts val="1200"/>
              </a:spcBef>
              <a:spcAft>
                <a:spcPts val="0"/>
              </a:spcAft>
              <a:buNone/>
            </a:pPr>
            <a:r>
              <a:rPr lang="es" sz="1400"/>
              <a:t>Based on 14 general characteristics of the system.</a:t>
            </a:r>
            <a:endParaRPr sz="1400"/>
          </a:p>
          <a:p>
            <a:pPr indent="0" lvl="0" marL="0" rtl="0" algn="l">
              <a:spcBef>
                <a:spcPts val="1200"/>
              </a:spcBef>
              <a:spcAft>
                <a:spcPts val="1200"/>
              </a:spcAft>
              <a:buNone/>
            </a:pPr>
            <a:r>
              <a:rPr i="1" lang="es" sz="1200"/>
              <a:t>AF = (TDI x 0,01) + 0,65</a:t>
            </a:r>
            <a:r>
              <a:rPr b="1" lang="es" sz="1200"/>
              <a:t> </a:t>
            </a:r>
            <a:r>
              <a:rPr lang="es" sz="1200"/>
              <a:t>= </a:t>
            </a:r>
            <a:r>
              <a:rPr b="1" lang="es" sz="1200"/>
              <a:t>0,92 </a:t>
            </a:r>
            <a:endParaRPr sz="1400"/>
          </a:p>
        </p:txBody>
      </p:sp>
      <p:graphicFrame>
        <p:nvGraphicFramePr>
          <p:cNvPr id="122" name="Google Shape;122;p19"/>
          <p:cNvGraphicFramePr/>
          <p:nvPr/>
        </p:nvGraphicFramePr>
        <p:xfrm>
          <a:off x="3581913" y="1403150"/>
          <a:ext cx="3000000" cy="3000000"/>
        </p:xfrm>
        <a:graphic>
          <a:graphicData uri="http://schemas.openxmlformats.org/drawingml/2006/table">
            <a:tbl>
              <a:tblPr>
                <a:noFill/>
                <a:tableStyleId>{4F88ED0C-3532-45E5-AD42-D989EF8B390E}</a:tableStyleId>
              </a:tblPr>
              <a:tblGrid>
                <a:gridCol w="1860700"/>
                <a:gridCol w="560500"/>
              </a:tblGrid>
              <a:tr h="396200">
                <a:tc>
                  <a:txBody>
                    <a:bodyPr/>
                    <a:lstStyle/>
                    <a:p>
                      <a:pPr indent="0" lvl="0" marL="0" rtl="0" algn="l">
                        <a:spcBef>
                          <a:spcPts val="0"/>
                        </a:spcBef>
                        <a:spcAft>
                          <a:spcPts val="0"/>
                        </a:spcAft>
                        <a:buNone/>
                      </a:pPr>
                      <a:r>
                        <a:rPr b="1" lang="es">
                          <a:latin typeface="Roboto"/>
                          <a:ea typeface="Roboto"/>
                          <a:cs typeface="Roboto"/>
                          <a:sym typeface="Roboto"/>
                        </a:rPr>
                        <a:t>Complexity Factors</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s">
                          <a:latin typeface="Roboto"/>
                          <a:ea typeface="Roboto"/>
                          <a:cs typeface="Roboto"/>
                          <a:sym typeface="Roboto"/>
                        </a:rPr>
                        <a:t>TDI</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Data Communications</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5</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Distributed Data Processing</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4</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Performance</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4</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Heavily Used Configuration</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2</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Transaction Rate</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Online Data Entry</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5</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End-User Efficiency</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3</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23" name="Google Shape;123;p19"/>
          <p:cNvGraphicFramePr/>
          <p:nvPr/>
        </p:nvGraphicFramePr>
        <p:xfrm>
          <a:off x="6411113" y="1590600"/>
          <a:ext cx="3000000" cy="3000000"/>
        </p:xfrm>
        <a:graphic>
          <a:graphicData uri="http://schemas.openxmlformats.org/drawingml/2006/table">
            <a:tbl>
              <a:tblPr>
                <a:noFill/>
                <a:tableStyleId>{4F88ED0C-3532-45E5-AD42-D989EF8B390E}</a:tableStyleId>
              </a:tblPr>
              <a:tblGrid>
                <a:gridCol w="1860700"/>
                <a:gridCol w="560500"/>
              </a:tblGrid>
              <a:tr h="3962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On-line Update</a:t>
                      </a:r>
                      <a:endParaRPr b="1"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4</a:t>
                      </a:r>
                      <a:endParaRPr b="1"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Complex Processing</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Reusability</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Installation Ease</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Operational Ease</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Multiple Sites</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s" sz="1200">
                          <a:latin typeface="Roboto"/>
                          <a:ea typeface="Roboto"/>
                          <a:cs typeface="Roboto"/>
                          <a:sym typeface="Roboto"/>
                        </a:rPr>
                        <a:t>Facilitate Change</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lang="es" sz="1200">
                          <a:latin typeface="Roboto"/>
                          <a:ea typeface="Roboto"/>
                          <a:cs typeface="Roboto"/>
                          <a:sym typeface="Roboto"/>
                        </a:rPr>
                        <a:t>0</a:t>
                      </a:r>
                      <a:endParaRPr sz="1200">
                        <a:latin typeface="Roboto"/>
                        <a:ea typeface="Roboto"/>
                        <a:cs typeface="Roboto"/>
                        <a:sym typeface="Roboto"/>
                      </a:endParaRPr>
                    </a:p>
                  </a:txBody>
                  <a:tcPr marT="91425" marB="91425" marR="28575" marL="28575" anchor="b">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a:latin typeface="Roboto"/>
                          <a:ea typeface="Roboto"/>
                          <a:cs typeface="Roboto"/>
                          <a:sym typeface="Roboto"/>
                        </a:rPr>
                        <a:t>TOTAL</a:t>
                      </a:r>
                      <a:endParaRPr>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rPr b="1" lang="es">
                          <a:latin typeface="Roboto"/>
                          <a:ea typeface="Roboto"/>
                          <a:cs typeface="Roboto"/>
                          <a:sym typeface="Roboto"/>
                        </a:rPr>
                        <a:t>27,0</a:t>
                      </a:r>
                      <a:endParaRPr b="1">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bl>
          </a:graphicData>
        </a:graphic>
      </p:graphicFrame>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05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ESTIMATION</a:t>
            </a:r>
            <a:endParaRPr/>
          </a:p>
        </p:txBody>
      </p:sp>
      <p:graphicFrame>
        <p:nvGraphicFramePr>
          <p:cNvPr id="130" name="Google Shape;130;p20"/>
          <p:cNvGraphicFramePr/>
          <p:nvPr/>
        </p:nvGraphicFramePr>
        <p:xfrm>
          <a:off x="1020763" y="1510675"/>
          <a:ext cx="3000000" cy="3000000"/>
        </p:xfrm>
        <a:graphic>
          <a:graphicData uri="http://schemas.openxmlformats.org/drawingml/2006/table">
            <a:tbl>
              <a:tblPr>
                <a:noFill/>
                <a:tableStyleId>{4F88ED0C-3532-45E5-AD42-D989EF8B390E}</a:tableStyleId>
              </a:tblPr>
              <a:tblGrid>
                <a:gridCol w="1093575"/>
                <a:gridCol w="1044025"/>
                <a:gridCol w="1121050"/>
                <a:gridCol w="1281275"/>
                <a:gridCol w="1281275"/>
                <a:gridCol w="1281275"/>
              </a:tblGrid>
              <a:tr h="381000">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Subsystem</a:t>
                      </a:r>
                      <a:endParaRPr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A</a:t>
                      </a:r>
                      <a:r>
                        <a:rPr b="1" lang="es" sz="1300">
                          <a:latin typeface="Roboto"/>
                          <a:ea typeface="Roboto"/>
                          <a:cs typeface="Roboto"/>
                          <a:sym typeface="Roboto"/>
                        </a:rPr>
                        <a:t>djusted FP</a:t>
                      </a:r>
                      <a:endParaRPr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Effort (person-day)</a:t>
                      </a:r>
                      <a:endParaRPr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Duration in days</a:t>
                      </a:r>
                      <a:endParaRPr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Code Lines</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Documentation pages</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b="1" lang="es" sz="1200">
                          <a:latin typeface="Roboto"/>
                          <a:ea typeface="Roboto"/>
                          <a:cs typeface="Roboto"/>
                          <a:sym typeface="Roboto"/>
                        </a:rPr>
                        <a:t>Team management</a:t>
                      </a:r>
                      <a:endParaRPr b="1"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100"/>
                        <a:t>83,72</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33,36</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100</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2427,88</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41,86</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Roboto"/>
                          <a:ea typeface="Roboto"/>
                          <a:cs typeface="Roboto"/>
                          <a:sym typeface="Roboto"/>
                        </a:rPr>
                        <a:t>Meeting scheduling</a:t>
                      </a:r>
                      <a:endParaRPr b="1"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200">
                          <a:latin typeface="Roboto"/>
                          <a:ea typeface="Roboto"/>
                          <a:cs typeface="Roboto"/>
                          <a:sym typeface="Roboto"/>
                        </a:rPr>
                        <a:t>12,88</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5,13</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41</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373,52</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6,44</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Roboto"/>
                          <a:ea typeface="Roboto"/>
                          <a:cs typeface="Roboto"/>
                          <a:sym typeface="Roboto"/>
                        </a:rPr>
                        <a:t>Meeting management</a:t>
                      </a:r>
                      <a:endParaRPr b="1"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200">
                          <a:latin typeface="Roboto"/>
                          <a:ea typeface="Roboto"/>
                          <a:cs typeface="Roboto"/>
                          <a:sym typeface="Roboto"/>
                        </a:rPr>
                        <a:t>125,12</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49,86</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184</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3628,48</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62,56</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Roboto"/>
                          <a:ea typeface="Roboto"/>
                          <a:cs typeface="Roboto"/>
                          <a:sym typeface="Roboto"/>
                        </a:rPr>
                        <a:t>Meeting tool</a:t>
                      </a:r>
                      <a:endParaRPr b="1"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200">
                          <a:latin typeface="Roboto"/>
                          <a:ea typeface="Roboto"/>
                          <a:cs typeface="Roboto"/>
                          <a:sym typeface="Roboto"/>
                        </a:rPr>
                        <a:t>19,32</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7,7</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21</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560,28</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9,66</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s" sz="1200">
                          <a:latin typeface="Roboto"/>
                          <a:ea typeface="Roboto"/>
                          <a:cs typeface="Roboto"/>
                          <a:sym typeface="Roboto"/>
                        </a:rPr>
                        <a:t>Statics management</a:t>
                      </a:r>
                      <a:endParaRPr b="1"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200">
                          <a:latin typeface="Roboto"/>
                          <a:ea typeface="Roboto"/>
                          <a:cs typeface="Roboto"/>
                          <a:sym typeface="Roboto"/>
                        </a:rPr>
                        <a:t>34,96</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13,93</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59</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1013,84</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s" sz="1200">
                          <a:latin typeface="Roboto"/>
                          <a:ea typeface="Roboto"/>
                          <a:cs typeface="Roboto"/>
                          <a:sym typeface="Roboto"/>
                        </a:rPr>
                        <a:t>17,48</a:t>
                      </a:r>
                      <a:endParaRPr sz="12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266700">
                <a:tc>
                  <a:txBody>
                    <a:bodyPr/>
                    <a:lstStyle/>
                    <a:p>
                      <a:pPr indent="0" lvl="0" marL="0" rtl="0" algn="ctr">
                        <a:lnSpc>
                          <a:spcPct val="115000"/>
                        </a:lnSpc>
                        <a:spcBef>
                          <a:spcPts val="0"/>
                        </a:spcBef>
                        <a:spcAft>
                          <a:spcPts val="0"/>
                        </a:spcAft>
                        <a:buNone/>
                      </a:pPr>
                      <a:r>
                        <a:rPr b="1" lang="es" sz="1300">
                          <a:latin typeface="Roboto"/>
                          <a:ea typeface="Roboto"/>
                          <a:cs typeface="Roboto"/>
                          <a:sym typeface="Roboto"/>
                        </a:rPr>
                        <a:t>TOTAL</a:t>
                      </a:r>
                      <a:endParaRPr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sz="1300">
                          <a:latin typeface="Roboto"/>
                          <a:ea typeface="Roboto"/>
                          <a:cs typeface="Roboto"/>
                          <a:sym typeface="Roboto"/>
                        </a:rPr>
                        <a:t>276</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sz="1300">
                          <a:latin typeface="Roboto"/>
                          <a:ea typeface="Roboto"/>
                          <a:cs typeface="Roboto"/>
                          <a:sym typeface="Roboto"/>
                        </a:rPr>
                        <a:t>109,98</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sz="1300">
                          <a:latin typeface="Roboto"/>
                          <a:ea typeface="Roboto"/>
                          <a:cs typeface="Roboto"/>
                          <a:sym typeface="Roboto"/>
                        </a:rPr>
                        <a:t>405</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sz="1300">
                          <a:latin typeface="Roboto"/>
                          <a:ea typeface="Roboto"/>
                          <a:cs typeface="Roboto"/>
                          <a:sym typeface="Roboto"/>
                        </a:rPr>
                        <a:t>8004</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sz="1300">
                          <a:latin typeface="Roboto"/>
                          <a:ea typeface="Roboto"/>
                          <a:cs typeface="Roboto"/>
                          <a:sym typeface="Roboto"/>
                        </a:rPr>
                        <a:t>138</a:t>
                      </a:r>
                      <a:endParaRPr b="1" sz="1300">
                        <a:latin typeface="Roboto"/>
                        <a:ea typeface="Roboto"/>
                        <a:cs typeface="Roboto"/>
                        <a:sym typeface="Roboto"/>
                      </a:endParaRPr>
                    </a:p>
                  </a:txBody>
                  <a:tcPr marT="63500" marB="63500" marR="63500" marL="63500">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bl>
          </a:graphicData>
        </a:graphic>
      </p:graphicFrame>
      <p:sp>
        <p:nvSpPr>
          <p:cNvPr id="131" name="Google Shape;13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PROJECT PLANNING</a:t>
            </a:r>
            <a:endParaRPr/>
          </a:p>
        </p:txBody>
      </p:sp>
      <p:graphicFrame>
        <p:nvGraphicFramePr>
          <p:cNvPr id="137" name="Google Shape;137;p21"/>
          <p:cNvGraphicFramePr/>
          <p:nvPr/>
        </p:nvGraphicFramePr>
        <p:xfrm>
          <a:off x="952525" y="1500750"/>
          <a:ext cx="3000000" cy="3000000"/>
        </p:xfrm>
        <a:graphic>
          <a:graphicData uri="http://schemas.openxmlformats.org/drawingml/2006/table">
            <a:tbl>
              <a:tblPr>
                <a:noFill/>
                <a:tableStyleId>{4F88ED0C-3532-45E5-AD42-D989EF8B390E}</a:tableStyleId>
              </a:tblPr>
              <a:tblGrid>
                <a:gridCol w="3619500"/>
                <a:gridCol w="3619500"/>
              </a:tblGrid>
              <a:tr h="381000">
                <a:tc>
                  <a:txBody>
                    <a:bodyPr/>
                    <a:lstStyle/>
                    <a:p>
                      <a:pPr indent="0" lvl="0" marL="0" rtl="0" algn="ctr">
                        <a:spcBef>
                          <a:spcPts val="0"/>
                        </a:spcBef>
                        <a:spcAft>
                          <a:spcPts val="0"/>
                        </a:spcAft>
                        <a:buNone/>
                      </a:pPr>
                      <a:r>
                        <a:rPr b="1" lang="es" sz="1500">
                          <a:latin typeface="Roboto"/>
                          <a:ea typeface="Roboto"/>
                          <a:cs typeface="Roboto"/>
                          <a:sym typeface="Roboto"/>
                        </a:rPr>
                        <a:t>Activity Performed</a:t>
                      </a:r>
                      <a:endParaRPr b="1" sz="1500">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s" sz="1500">
                          <a:latin typeface="Roboto"/>
                          <a:ea typeface="Roboto"/>
                          <a:cs typeface="Roboto"/>
                          <a:sym typeface="Roboto"/>
                        </a:rPr>
                        <a:t>Personal Assignation</a:t>
                      </a:r>
                      <a:endParaRPr b="1" sz="1500">
                        <a:latin typeface="Roboto"/>
                        <a:ea typeface="Roboto"/>
                        <a:cs typeface="Roboto"/>
                        <a:sym typeface="Roboto"/>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s" sz="1500">
                          <a:latin typeface="Roboto"/>
                          <a:ea typeface="Roboto"/>
                          <a:cs typeface="Roboto"/>
                          <a:sym typeface="Roboto"/>
                        </a:rPr>
                        <a:t>Requirements Analysis </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500">
                          <a:latin typeface="Roboto"/>
                          <a:ea typeface="Roboto"/>
                          <a:cs typeface="Roboto"/>
                          <a:sym typeface="Roboto"/>
                        </a:rPr>
                        <a:t>Systems Analyst </a:t>
                      </a:r>
                      <a:endParaRPr sz="1500">
                        <a:latin typeface="Roboto"/>
                        <a:ea typeface="Roboto"/>
                        <a:cs typeface="Roboto"/>
                        <a:sym typeface="Roboto"/>
                      </a:endParaRPr>
                    </a:p>
                    <a:p>
                      <a:pPr indent="0" lvl="0" marL="0" rtl="0" algn="ctr">
                        <a:spcBef>
                          <a:spcPts val="0"/>
                        </a:spcBef>
                        <a:spcAft>
                          <a:spcPts val="0"/>
                        </a:spcAft>
                        <a:buNone/>
                      </a:pPr>
                      <a:r>
                        <a:rPr lang="es" sz="1500">
                          <a:latin typeface="Roboto"/>
                          <a:ea typeface="Roboto"/>
                          <a:cs typeface="Roboto"/>
                          <a:sym typeface="Roboto"/>
                        </a:rPr>
                        <a:t>Designers</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Roboto"/>
                          <a:ea typeface="Roboto"/>
                          <a:cs typeface="Roboto"/>
                          <a:sym typeface="Roboto"/>
                        </a:rPr>
                        <a:t>Design</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500">
                          <a:latin typeface="Roboto"/>
                          <a:ea typeface="Roboto"/>
                          <a:cs typeface="Roboto"/>
                          <a:sym typeface="Roboto"/>
                        </a:rPr>
                        <a:t>Designers</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Roboto"/>
                          <a:ea typeface="Roboto"/>
                          <a:cs typeface="Roboto"/>
                          <a:sym typeface="Roboto"/>
                        </a:rPr>
                        <a:t>Coding and Unit Tests </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500">
                          <a:latin typeface="Roboto"/>
                          <a:ea typeface="Roboto"/>
                          <a:cs typeface="Roboto"/>
                          <a:sym typeface="Roboto"/>
                        </a:rPr>
                        <a:t>Systems Analyst </a:t>
                      </a:r>
                      <a:endParaRPr sz="1500">
                        <a:latin typeface="Roboto"/>
                        <a:ea typeface="Roboto"/>
                        <a:cs typeface="Roboto"/>
                        <a:sym typeface="Roboto"/>
                      </a:endParaRPr>
                    </a:p>
                    <a:p>
                      <a:pPr indent="0" lvl="0" marL="0" rtl="0" algn="ctr">
                        <a:spcBef>
                          <a:spcPts val="0"/>
                        </a:spcBef>
                        <a:spcAft>
                          <a:spcPts val="0"/>
                        </a:spcAft>
                        <a:buNone/>
                      </a:pPr>
                      <a:r>
                        <a:rPr lang="es" sz="1500">
                          <a:latin typeface="Roboto"/>
                          <a:ea typeface="Roboto"/>
                          <a:cs typeface="Roboto"/>
                          <a:sym typeface="Roboto"/>
                        </a:rPr>
                        <a:t>Designers</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Roboto"/>
                          <a:ea typeface="Roboto"/>
                          <a:cs typeface="Roboto"/>
                          <a:sym typeface="Roboto"/>
                        </a:rPr>
                        <a:t>Integration Tests</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500">
                          <a:latin typeface="Roboto"/>
                          <a:ea typeface="Roboto"/>
                          <a:cs typeface="Roboto"/>
                          <a:sym typeface="Roboto"/>
                        </a:rPr>
                        <a:t>Systems Analyst </a:t>
                      </a:r>
                      <a:endParaRPr sz="1500">
                        <a:latin typeface="Roboto"/>
                        <a:ea typeface="Roboto"/>
                        <a:cs typeface="Roboto"/>
                        <a:sym typeface="Roboto"/>
                      </a:endParaRPr>
                    </a:p>
                    <a:p>
                      <a:pPr indent="0" lvl="0" marL="0" rtl="0" algn="ctr">
                        <a:spcBef>
                          <a:spcPts val="0"/>
                        </a:spcBef>
                        <a:spcAft>
                          <a:spcPts val="0"/>
                        </a:spcAft>
                        <a:buNone/>
                      </a:pPr>
                      <a:r>
                        <a:rPr lang="es" sz="1500">
                          <a:latin typeface="Roboto"/>
                          <a:ea typeface="Roboto"/>
                          <a:cs typeface="Roboto"/>
                          <a:sym typeface="Roboto"/>
                        </a:rPr>
                        <a:t>Designers</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s" sz="1500">
                          <a:latin typeface="Roboto"/>
                          <a:ea typeface="Roboto"/>
                          <a:cs typeface="Roboto"/>
                          <a:sym typeface="Roboto"/>
                        </a:rPr>
                        <a:t>Installation</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s" sz="1500">
                          <a:latin typeface="Roboto"/>
                          <a:ea typeface="Roboto"/>
                          <a:cs typeface="Roboto"/>
                          <a:sym typeface="Roboto"/>
                        </a:rPr>
                        <a:t>Systems Analyst </a:t>
                      </a:r>
                      <a:endParaRPr sz="1500">
                        <a:latin typeface="Roboto"/>
                        <a:ea typeface="Roboto"/>
                        <a:cs typeface="Roboto"/>
                        <a:sym typeface="Roboto"/>
                      </a:endParaRPr>
                    </a:p>
                    <a:p>
                      <a:pPr indent="0" lvl="0" marL="0" rtl="0" algn="ctr">
                        <a:spcBef>
                          <a:spcPts val="0"/>
                        </a:spcBef>
                        <a:spcAft>
                          <a:spcPts val="0"/>
                        </a:spcAft>
                        <a:buNone/>
                      </a:pPr>
                      <a:r>
                        <a:rPr lang="es" sz="1500">
                          <a:latin typeface="Roboto"/>
                          <a:ea typeface="Roboto"/>
                          <a:cs typeface="Roboto"/>
                          <a:sym typeface="Roboto"/>
                        </a:rPr>
                        <a:t>Systems Technician</a:t>
                      </a:r>
                      <a:endParaRPr sz="1500">
                        <a:latin typeface="Roboto"/>
                        <a:ea typeface="Roboto"/>
                        <a:cs typeface="Roboto"/>
                        <a:sym typeface="Roboto"/>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38" name="Google Shape;13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r>
              <a:rPr lang="es"/>
              <a:t>/21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