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Курсовая работа </a:t>
            </a:r>
            <a:r>
              <a:rPr lang="ru-RU" sz="3600" dirty="0" smtClean="0"/>
              <a:t>по .</a:t>
            </a:r>
            <a:r>
              <a:rPr lang="en-US" sz="3600" dirty="0"/>
              <a:t>NET Framework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тему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b="1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«База </a:t>
            </a:r>
            <a:r>
              <a:rPr lang="ru-RU" b="1" dirty="0" smtClean="0">
                <a:effectLst/>
              </a:rPr>
              <a:t>сотрудников»</a:t>
            </a:r>
            <a:endParaRPr lang="en-US" b="1" dirty="0" smtClean="0">
              <a:effectLst/>
            </a:endParaRPr>
          </a:p>
          <a:p>
            <a:pPr algn="r"/>
            <a:r>
              <a:rPr lang="ru-RU" sz="1800" dirty="0" err="1" smtClean="0">
                <a:effectLst/>
              </a:rPr>
              <a:t>Скрыпника</a:t>
            </a:r>
            <a:r>
              <a:rPr lang="ru-RU" sz="1800" dirty="0" smtClean="0">
                <a:effectLst/>
              </a:rPr>
              <a:t> Даниила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026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5822" y="553720"/>
            <a:ext cx="4726305" cy="285496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98536" y="1205890"/>
            <a:ext cx="4450439" cy="317627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015940" y="486793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Чтобы просмотреть подробную информацию о сотруднике</a:t>
            </a:r>
          </a:p>
          <a:p>
            <a:pPr algn="l"/>
            <a:r>
              <a:rPr lang="ru-RU" sz="2800" dirty="0" smtClean="0"/>
              <a:t>необходимо выполнить двойной щелчок по панельки с сотрудником</a:t>
            </a:r>
            <a:endParaRPr lang="ru-RU" sz="2800" dirty="0"/>
          </a:p>
        </p:txBody>
      </p:sp>
      <p:sp>
        <p:nvSpPr>
          <p:cNvPr id="8" name="Двойная стрелка влево/вправо 7"/>
          <p:cNvSpPr/>
          <p:nvPr/>
        </p:nvSpPr>
        <p:spPr>
          <a:xfrm>
            <a:off x="4848225" y="2409826"/>
            <a:ext cx="2000250" cy="9525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6486" y="297946"/>
            <a:ext cx="6448232" cy="444838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35126" y="5060804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Для редактирования сотрудника, необходимо клацнуть</a:t>
            </a:r>
            <a:br>
              <a:rPr lang="ru-RU" sz="2800" dirty="0" smtClean="0"/>
            </a:br>
            <a:r>
              <a:rPr lang="ru-RU" sz="2800" dirty="0" smtClean="0"/>
              <a:t>на «карандашик»</a:t>
            </a:r>
            <a:endParaRPr lang="ru-RU" sz="2800" dirty="0"/>
          </a:p>
        </p:txBody>
      </p:sp>
      <p:sp>
        <p:nvSpPr>
          <p:cNvPr id="7" name="Овал 6"/>
          <p:cNvSpPr/>
          <p:nvPr/>
        </p:nvSpPr>
        <p:spPr>
          <a:xfrm>
            <a:off x="1822991" y="2467367"/>
            <a:ext cx="221063" cy="211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1473200" y="2541125"/>
            <a:ext cx="279400" cy="635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126" y="270510"/>
            <a:ext cx="8977630" cy="4337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35126" y="50608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Если пользователь вошел как </a:t>
            </a:r>
            <a:r>
              <a:rPr lang="en-US" sz="2800" dirty="0" smtClean="0"/>
              <a:t>director</a:t>
            </a:r>
            <a:r>
              <a:rPr lang="ru-RU" sz="2800" dirty="0" smtClean="0"/>
              <a:t>, ф-</a:t>
            </a:r>
            <a:r>
              <a:rPr lang="ru-RU" sz="2800" dirty="0" err="1" smtClean="0"/>
              <a:t>ции</a:t>
            </a:r>
            <a:r>
              <a:rPr lang="ru-RU" sz="2800" dirty="0" smtClean="0"/>
              <a:t> редактирования</a:t>
            </a:r>
          </a:p>
          <a:p>
            <a:pPr algn="l"/>
            <a:r>
              <a:rPr lang="ru-RU" sz="2800" dirty="0" smtClean="0"/>
              <a:t>и добавления сотрудников </a:t>
            </a:r>
            <a:r>
              <a:rPr lang="ru-RU" sz="3200" b="1" dirty="0" smtClean="0"/>
              <a:t>не доступны</a:t>
            </a:r>
            <a:endParaRPr lang="ru-RU" sz="3200" b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238625" y="2676525"/>
            <a:ext cx="381000" cy="2000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553325" y="3352800"/>
            <a:ext cx="9525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872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47625"/>
            <a:ext cx="91059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481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ru-RU" sz="4000" b="1" dirty="0"/>
              <a:t>База сотрудников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effectLst/>
              </a:rPr>
              <a:t>Программа просматривает список сотрудников и список их сертификаций, а также просматривает информацию о начислениях по зарплате. Программа также позволяет редактировать сотрудников, но под определенными правами. </a:t>
            </a:r>
            <a:endParaRPr lang="ru-RU" dirty="0" smtClean="0">
              <a:effectLst/>
            </a:endParaRPr>
          </a:p>
          <a:p>
            <a:pPr lvl="1"/>
            <a:r>
              <a:rPr lang="ru-RU" dirty="0">
                <a:effectLst/>
              </a:rPr>
              <a:t>О сотруднике необходимо хранить следующую информацию (ФИО,  пол, адрес, телефон, дата рождения, специальность, зарплата, фотография). Для каждого сотрудника также храниться список его сертификаций.</a:t>
            </a:r>
            <a:endParaRPr lang="ru-RU" sz="1600" dirty="0">
              <a:effectLst/>
            </a:endParaRPr>
          </a:p>
          <a:p>
            <a:pPr lvl="1"/>
            <a:r>
              <a:rPr lang="ru-RU" dirty="0" smtClean="0">
                <a:effectLst/>
              </a:rPr>
              <a:t>База </a:t>
            </a:r>
            <a:r>
              <a:rPr lang="ru-RU" dirty="0">
                <a:effectLst/>
              </a:rPr>
              <a:t>данных содержит двух пользователей – </a:t>
            </a:r>
            <a:r>
              <a:rPr lang="ru-RU" dirty="0" err="1">
                <a:effectLst/>
              </a:rPr>
              <a:t>director</a:t>
            </a:r>
            <a:r>
              <a:rPr lang="ru-RU" dirty="0">
                <a:effectLst/>
              </a:rPr>
              <a:t> и </a:t>
            </a:r>
            <a:r>
              <a:rPr lang="en-US" dirty="0">
                <a:effectLst/>
              </a:rPr>
              <a:t>admin</a:t>
            </a:r>
            <a:r>
              <a:rPr lang="ru-RU" dirty="0">
                <a:effectLst/>
              </a:rPr>
              <a:t>. Директор может только просматривать сотрудников и их сертификации (просматривать соответствующие представления и/или выполнять соответствующие хранимые процедуры). Администратор может не только просматривать, но и редактировать сотрудников.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Программа должна предусматривать поиск сотрудника по фамилии, имени, отчеству, полу, возрасту, специальности и по любой комбинации из всего выше перечисленного.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При добавлении сотрудника вводиться путь к фотографии, фотография копируется в специальную папку, а в базе храниться путь к этому файлу.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Если при добавлении фотография не выбрана, то сотруднику присваивается стандартная фотография силуэта мужчины или женщины в зависимости от выбранного пола. 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Программа должна выдавать отчет о начислении зарплаты с итогами по каждой специальности и по всей фирме. Отчет выводится в </a:t>
            </a:r>
            <a:r>
              <a:rPr lang="ru-RU" dirty="0" err="1">
                <a:effectLst/>
              </a:rPr>
              <a:t>ListView</a:t>
            </a:r>
            <a:r>
              <a:rPr lang="ru-RU" dirty="0">
                <a:effectLst/>
              </a:rPr>
              <a:t> на отдельном немодальном окне.</a:t>
            </a:r>
            <a:endParaRPr lang="ru-RU" sz="1600" dirty="0">
              <a:effectLst/>
            </a:endParaRPr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913795" y="2566219"/>
            <a:ext cx="4922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913795" y="3652683"/>
            <a:ext cx="4922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913795" y="4114800"/>
            <a:ext cx="4922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913795" y="5029199"/>
            <a:ext cx="4922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244" y="1580050"/>
            <a:ext cx="5810864" cy="49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124" y="-206477"/>
            <a:ext cx="10353762" cy="970450"/>
          </a:xfrm>
        </p:spPr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45" y="763973"/>
            <a:ext cx="6095337" cy="60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258" y="173199"/>
            <a:ext cx="10353762" cy="970450"/>
          </a:xfrm>
        </p:spPr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7" y="1015950"/>
            <a:ext cx="10421983" cy="882932"/>
          </a:xfrm>
        </p:spPr>
        <p:txBody>
          <a:bodyPr/>
          <a:lstStyle/>
          <a:p>
            <a:r>
              <a:rPr lang="ru-RU" dirty="0" smtClean="0"/>
              <a:t>В данном проекте используется паттерн </a:t>
            </a:r>
            <a:r>
              <a:rPr lang="en-US" dirty="0" smtClean="0"/>
              <a:t>MVVM</a:t>
            </a:r>
            <a:r>
              <a:rPr lang="ru-RU" dirty="0" smtClean="0"/>
              <a:t>, который состоит из Модели (</a:t>
            </a:r>
            <a:r>
              <a:rPr lang="en-US" dirty="0" smtClean="0"/>
              <a:t>Model)</a:t>
            </a:r>
            <a:r>
              <a:rPr lang="ru-RU" dirty="0" smtClean="0"/>
              <a:t>, представления модели </a:t>
            </a:r>
            <a:r>
              <a:rPr lang="en-US" dirty="0" smtClean="0"/>
              <a:t>(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и представления </a:t>
            </a:r>
            <a:r>
              <a:rPr lang="en-US" dirty="0" smtClean="0"/>
              <a:t>(View)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29" y="3932441"/>
            <a:ext cx="4743450" cy="2486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52" y="1865094"/>
            <a:ext cx="9312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err="1">
                <a:solidFill>
                  <a:schemeClr val="tx2"/>
                </a:solidFill>
              </a:rPr>
              <a:t>Model</a:t>
            </a:r>
            <a:endParaRPr lang="ru-RU" sz="1600" b="1" dirty="0">
              <a:solidFill>
                <a:schemeClr val="tx2"/>
              </a:solidFill>
            </a:endParaRPr>
          </a:p>
          <a:p>
            <a:r>
              <a:rPr lang="ru-RU" sz="1600" dirty="0">
                <a:solidFill>
                  <a:schemeClr val="tx2"/>
                </a:solidFill>
              </a:rPr>
              <a:t>Модель описывает используемые в приложении данные. Модели могут содержать логику,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непосредственно </a:t>
            </a:r>
            <a:r>
              <a:rPr lang="ru-RU" sz="1600" dirty="0">
                <a:solidFill>
                  <a:schemeClr val="tx2"/>
                </a:solidFill>
              </a:rPr>
              <a:t>связанную этими данными, например, логику </a:t>
            </a:r>
            <a:r>
              <a:rPr lang="ru-RU" sz="1600" dirty="0" err="1">
                <a:solidFill>
                  <a:schemeClr val="tx2"/>
                </a:solidFill>
              </a:rPr>
              <a:t>валидации</a:t>
            </a:r>
            <a:r>
              <a:rPr lang="ru-RU" sz="1600" dirty="0">
                <a:solidFill>
                  <a:schemeClr val="tx2"/>
                </a:solidFill>
              </a:rPr>
              <a:t> свойств модели.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В </a:t>
            </a:r>
            <a:r>
              <a:rPr lang="ru-RU" sz="1600" dirty="0">
                <a:solidFill>
                  <a:schemeClr val="tx2"/>
                </a:solidFill>
              </a:rPr>
              <a:t>то же время модель не должна содержать никакой логики, связанной с отображением данных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и </a:t>
            </a:r>
            <a:r>
              <a:rPr lang="ru-RU" sz="1600" dirty="0">
                <a:solidFill>
                  <a:schemeClr val="tx2"/>
                </a:solidFill>
              </a:rPr>
              <a:t>взаимодействием с визуальными элементами управления.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5852" y="3177208"/>
            <a:ext cx="7823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chemeClr val="tx2"/>
                </a:solidFill>
              </a:rPr>
              <a:t>View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определяет </a:t>
            </a:r>
            <a:r>
              <a:rPr lang="ru-RU" dirty="0">
                <a:solidFill>
                  <a:schemeClr val="tx2"/>
                </a:solidFill>
              </a:rPr>
              <a:t>визуальный интерфейс, через который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пользователь </a:t>
            </a:r>
            <a:r>
              <a:rPr lang="ru-RU" dirty="0">
                <a:solidFill>
                  <a:schemeClr val="tx2"/>
                </a:solidFill>
              </a:rPr>
              <a:t>взаимодействует с приложением. Применительно к WPF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представление </a:t>
            </a:r>
            <a:r>
              <a:rPr lang="ru-RU" dirty="0">
                <a:solidFill>
                  <a:schemeClr val="tx2"/>
                </a:solidFill>
              </a:rPr>
              <a:t>- это код в </a:t>
            </a:r>
            <a:r>
              <a:rPr lang="ru-RU" dirty="0" err="1">
                <a:solidFill>
                  <a:schemeClr val="tx2"/>
                </a:solidFill>
              </a:rPr>
              <a:t>xaml</a:t>
            </a:r>
            <a:r>
              <a:rPr lang="ru-RU" dirty="0">
                <a:solidFill>
                  <a:schemeClr val="tx2"/>
                </a:solidFill>
              </a:rPr>
              <a:t>, который определяет интерфейс в </a:t>
            </a:r>
            <a:r>
              <a:rPr lang="ru-RU" dirty="0" smtClean="0">
                <a:solidFill>
                  <a:schemeClr val="tx2"/>
                </a:solidFill>
              </a:rPr>
              <a:t>виде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кнопок</a:t>
            </a:r>
            <a:r>
              <a:rPr lang="ru-RU" dirty="0">
                <a:solidFill>
                  <a:schemeClr val="tx2"/>
                </a:solidFill>
              </a:rPr>
              <a:t>, текстовых полей и прочих визуальных элементов.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05852" y="4424470"/>
            <a:ext cx="74243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chemeClr val="tx2"/>
                </a:solidFill>
              </a:rPr>
              <a:t>ViewModel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связывает </a:t>
            </a:r>
            <a:r>
              <a:rPr lang="ru-RU" dirty="0">
                <a:solidFill>
                  <a:schemeClr val="tx2"/>
                </a:solidFill>
              </a:rPr>
              <a:t>модель и представление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через </a:t>
            </a:r>
            <a:r>
              <a:rPr lang="ru-RU" dirty="0">
                <a:solidFill>
                  <a:schemeClr val="tx2"/>
                </a:solidFill>
              </a:rPr>
              <a:t>механизм привязки данных. Если в модели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изменяются </a:t>
            </a:r>
            <a:r>
              <a:rPr lang="ru-RU" dirty="0">
                <a:solidFill>
                  <a:schemeClr val="tx2"/>
                </a:solidFill>
              </a:rPr>
              <a:t>значения </a:t>
            </a:r>
            <a:r>
              <a:rPr lang="ru-RU" dirty="0" smtClean="0">
                <a:solidFill>
                  <a:schemeClr val="tx2"/>
                </a:solidFill>
              </a:rPr>
              <a:t>свойств</a:t>
            </a:r>
            <a:r>
              <a:rPr lang="ru-RU" dirty="0">
                <a:solidFill>
                  <a:schemeClr val="tx2"/>
                </a:solidFill>
              </a:rPr>
              <a:t>, при реализации моделью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интерфейса </a:t>
            </a:r>
            <a:r>
              <a:rPr lang="ru-RU" dirty="0" err="1" smtClean="0">
                <a:solidFill>
                  <a:schemeClr val="tx2"/>
                </a:solidFill>
              </a:rPr>
              <a:t>INotifyPropertyChanged</a:t>
            </a:r>
            <a:r>
              <a:rPr lang="ru-RU" dirty="0" smtClean="0">
                <a:solidFill>
                  <a:schemeClr val="tx2"/>
                </a:solidFill>
              </a:rPr>
              <a:t> автоматически </a:t>
            </a:r>
            <a:r>
              <a:rPr lang="ru-RU" dirty="0">
                <a:solidFill>
                  <a:schemeClr val="tx2"/>
                </a:solidFill>
              </a:rPr>
              <a:t>идет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изменение отображаемых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данных </a:t>
            </a:r>
            <a:r>
              <a:rPr lang="ru-RU" dirty="0">
                <a:solidFill>
                  <a:schemeClr val="tx2"/>
                </a:solidFill>
              </a:rPr>
              <a:t>в представлении, </a:t>
            </a:r>
            <a:r>
              <a:rPr lang="ru-RU" dirty="0" smtClean="0">
                <a:solidFill>
                  <a:schemeClr val="tx2"/>
                </a:solidFill>
              </a:rPr>
              <a:t>хотя </a:t>
            </a:r>
            <a:r>
              <a:rPr lang="ru-RU" dirty="0">
                <a:solidFill>
                  <a:schemeClr val="tx2"/>
                </a:solidFill>
              </a:rPr>
              <a:t>напрямую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модель </a:t>
            </a:r>
            <a:r>
              <a:rPr lang="ru-RU" dirty="0">
                <a:solidFill>
                  <a:schemeClr val="tx2"/>
                </a:solidFill>
              </a:rPr>
              <a:t>и представление </a:t>
            </a:r>
            <a:r>
              <a:rPr lang="ru-RU" dirty="0" smtClean="0">
                <a:solidFill>
                  <a:schemeClr val="tx2"/>
                </a:solidFill>
              </a:rPr>
              <a:t>не </a:t>
            </a:r>
            <a:r>
              <a:rPr lang="ru-RU" dirty="0">
                <a:solidFill>
                  <a:schemeClr val="tx2"/>
                </a:solidFill>
              </a:rPr>
              <a:t>связаны.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1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27" y="1796359"/>
            <a:ext cx="2368522" cy="4059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1394" y="1796359"/>
            <a:ext cx="7251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проекте есть три папки под каждую из </a:t>
            </a:r>
            <a:r>
              <a:rPr lang="ru-RU" dirty="0"/>
              <a:t>э</a:t>
            </a:r>
            <a:r>
              <a:rPr lang="ru-RU" dirty="0" smtClean="0"/>
              <a:t>лементов паттерна</a:t>
            </a:r>
          </a:p>
          <a:p>
            <a:r>
              <a:rPr lang="en-US" dirty="0" smtClean="0"/>
              <a:t>MVVM</a:t>
            </a:r>
            <a:r>
              <a:rPr lang="ru-RU" dirty="0" smtClean="0"/>
              <a:t>. Модель – это мои данные из базы данных (таблицы</a:t>
            </a:r>
            <a:r>
              <a:rPr lang="en-US" dirty="0" smtClean="0"/>
              <a:t>: Users</a:t>
            </a:r>
          </a:p>
          <a:p>
            <a:r>
              <a:rPr lang="en-US" dirty="0" smtClean="0"/>
              <a:t>Certificates, </a:t>
            </a:r>
            <a:r>
              <a:rPr lang="en-US" dirty="0" err="1" smtClean="0"/>
              <a:t>StaffAndCertificates</a:t>
            </a:r>
            <a:r>
              <a:rPr lang="en-US" dirty="0" smtClean="0"/>
              <a:t>, Workers </a:t>
            </a:r>
            <a:r>
              <a:rPr lang="ru-RU" dirty="0" smtClean="0"/>
              <a:t>и </a:t>
            </a:r>
            <a:r>
              <a:rPr lang="en-US" dirty="0" err="1" smtClean="0"/>
              <a:t>Specialities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Представления – это файлы с разметкой </a:t>
            </a:r>
            <a:r>
              <a:rPr lang="en-US" dirty="0" err="1" smtClean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7538" y="1516381"/>
            <a:ext cx="689368" cy="97045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9" y="404608"/>
            <a:ext cx="5218238" cy="319399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61734" y="2827263"/>
            <a:ext cx="5708034" cy="350373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537538" y="4093906"/>
            <a:ext cx="68936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24" y="337996"/>
            <a:ext cx="6146624" cy="40592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41945" y="3461017"/>
            <a:ext cx="4597400" cy="308229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500007" y="1801517"/>
            <a:ext cx="68936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500007" y="4397233"/>
            <a:ext cx="68936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98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3838" y="12625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Вывод сотрудников в зависимости от </a:t>
            </a:r>
            <a:br>
              <a:rPr lang="ru-RU" sz="2800" dirty="0" smtClean="0"/>
            </a:br>
            <a:r>
              <a:rPr lang="ru-RU" sz="2800" dirty="0" smtClean="0"/>
              <a:t>выбранной специальности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7811" y="253390"/>
            <a:ext cx="4450439" cy="317627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83044" y="2738967"/>
            <a:ext cx="3942080" cy="357060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49265" y="412035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Окно добавления сотрудника</a:t>
            </a:r>
          </a:p>
          <a:p>
            <a:pPr algn="l"/>
            <a:r>
              <a:rPr lang="ru-RU" sz="2800" dirty="0" smtClean="0"/>
              <a:t>Открывается при нажатии на кнопку «+»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7" name="Стрелка влево 6"/>
          <p:cNvSpPr/>
          <p:nvPr/>
        </p:nvSpPr>
        <p:spPr>
          <a:xfrm>
            <a:off x="3352801" y="2901584"/>
            <a:ext cx="342900" cy="1083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292</TotalTime>
  <Words>461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Грифель</vt:lpstr>
      <vt:lpstr>Курсовая работа по .NET Framework</vt:lpstr>
      <vt:lpstr>База сотрудников </vt:lpstr>
      <vt:lpstr>Диаграмма вариантов использования</vt:lpstr>
      <vt:lpstr>Структура базы данных</vt:lpstr>
      <vt:lpstr>MVVM</vt:lpstr>
      <vt:lpstr>Структура проекта</vt:lpstr>
      <vt:lpstr>1</vt:lpstr>
      <vt:lpstr>Презентация PowerPoint</vt:lpstr>
      <vt:lpstr>Вывод сотрудников в зависимости от  выбранной специальности</vt:lpstr>
      <vt:lpstr>Презентация PowerPoint</vt:lpstr>
      <vt:lpstr>Для редактирования сотрудника, необходимо клацнуть на «карандашик»</vt:lpstr>
      <vt:lpstr>Презентация PowerPoint</vt:lpstr>
      <vt:lpstr>Презентация PowerPoint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по.NET Framework</dc:title>
  <dc:creator>q</dc:creator>
  <cp:lastModifiedBy>q</cp:lastModifiedBy>
  <cp:revision>19</cp:revision>
  <dcterms:created xsi:type="dcterms:W3CDTF">2019-05-13T13:06:32Z</dcterms:created>
  <dcterms:modified xsi:type="dcterms:W3CDTF">2019-05-20T11:41:58Z</dcterms:modified>
</cp:coreProperties>
</file>