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882" autoAdjust="0"/>
    <p:restoredTop sz="82956" autoAdjust="0"/>
  </p:normalViewPr>
  <p:slideViewPr>
    <p:cSldViewPr snapToGrid="0" snapToObjects="1">
      <p:cViewPr>
        <p:scale>
          <a:sx n="33" d="100"/>
          <a:sy n="33" d="100"/>
        </p:scale>
        <p:origin x="3064" y="-3784"/>
      </p:cViewPr>
      <p:guideLst>
        <p:guide orient="horz" pos="13824"/>
        <p:guide pos="10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42A28-6529-F648-AC23-E0745EC9D52A}" type="datetime1">
              <a:rPr lang="en-US" smtClean="0"/>
              <a:pPr/>
              <a:t>7/3/17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B87F6-FB6A-9F48-A20A-11AC30CCEF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69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A81AE-C005-6A41-966C-372932C62553}" type="datetime1">
              <a:rPr lang="en-US" smtClean="0"/>
              <a:pPr/>
              <a:t>7/3/17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AC230-11B9-EE4B-9543-55A6D6D356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5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000" dirty="0" smtClean="0"/>
              <a:t>.  For joint likelihood analyses using all four event types the impact of these systematics is reduced since the errors for each type </a:t>
            </a:r>
          </a:p>
          <a:p>
            <a:endParaRPr lang="en-US" sz="6000" dirty="0" smtClean="0"/>
          </a:p>
          <a:p>
            <a:pPr algn="just"/>
            <a:r>
              <a:rPr lang="en-US" sz="6000" dirty="0" smtClean="0"/>
              <a:t>The larger systematic uncertainties for the PSF and EDISP types is directly related to the Data/MC </a:t>
            </a:r>
            <a:r>
              <a:rPr lang="en-US" sz="6000" dirty="0" err="1" smtClean="0"/>
              <a:t>greement</a:t>
            </a:r>
            <a:r>
              <a:rPr lang="en-US" sz="6000" dirty="0" smtClean="0"/>
              <a:t> of the variables that</a:t>
            </a:r>
          </a:p>
          <a:p>
            <a:pPr algn="just"/>
            <a:endParaRPr lang="en-US" sz="6000" dirty="0" smtClean="0"/>
          </a:p>
          <a:p>
            <a:pPr algn="just"/>
            <a:endParaRPr lang="en-US" sz="6000" dirty="0" smtClean="0"/>
          </a:p>
          <a:p>
            <a:pPr algn="just"/>
            <a:r>
              <a:rPr lang="en-US" sz="6000" dirty="0" smtClean="0"/>
              <a:t>The larger systematic uncertainties for the PSF and EDISP types can be attributed to </a:t>
            </a:r>
          </a:p>
          <a:p>
            <a:pPr algn="just"/>
            <a:endParaRPr lang="en-US" sz="6000" dirty="0" smtClean="0"/>
          </a:p>
          <a:p>
            <a:pPr algn="just"/>
            <a:r>
              <a:rPr lang="en-US" sz="6000" dirty="0" smtClean="0"/>
              <a:t>the larger number of variables that are used in the PSF and EDISP type selections versus the FRONT/BACK selection which depends only on the conversion layer.  </a:t>
            </a:r>
          </a:p>
          <a:p>
            <a:pPr algn="just"/>
            <a:endParaRPr lang="en-US" sz="6000" dirty="0" smtClean="0"/>
          </a:p>
          <a:p>
            <a:pPr algn="just"/>
            <a:endParaRPr lang="en-US" sz="6000" dirty="0" smtClean="0"/>
          </a:p>
          <a:p>
            <a:pPr algn="just"/>
            <a:r>
              <a:rPr lang="en-US" sz="6000" dirty="0" smtClean="0"/>
              <a:t>To account for this larger uncertainty, the LAT team currently recommends a larger systematic uncertainty band (+/- 10% between 100 MeV and 10 </a:t>
            </a:r>
            <a:r>
              <a:rPr lang="en-US" sz="6000" dirty="0" err="1" smtClean="0"/>
              <a:t>GeV</a:t>
            </a:r>
            <a:r>
              <a:rPr lang="en-US" sz="6000" dirty="0" smtClean="0"/>
              <a:t>) for analyses using only a single PSF or EDISP event type.  </a:t>
            </a:r>
          </a:p>
          <a:p>
            <a:pPr algn="just"/>
            <a:endParaRPr lang="en-US" sz="6000" dirty="0" smtClean="0"/>
          </a:p>
          <a:p>
            <a:pPr algn="just"/>
            <a:r>
              <a:rPr lang="en-US" sz="6000" dirty="0" smtClean="0"/>
              <a:t> allows for variation in the efficiency </a:t>
            </a:r>
          </a:p>
          <a:p>
            <a:pPr algn="just"/>
            <a:endParaRPr lang="en-US" sz="6000" dirty="0" smtClean="0"/>
          </a:p>
          <a:p>
            <a:pPr algn="just"/>
            <a:r>
              <a:rPr lang="en-US" sz="6000" dirty="0" smtClean="0"/>
              <a:t>Measured efficiencies are computed in a two-dimensional grid binned in both energy and incidence angle </a:t>
            </a:r>
          </a:p>
          <a:p>
            <a:pPr algn="just"/>
            <a:r>
              <a:rPr lang="en-US" sz="6000" dirty="0" smtClean="0"/>
              <a:t>The data to which  </a:t>
            </a:r>
            <a:r>
              <a:rPr lang="en-US" sz="6000" dirty="0" err="1" smtClean="0"/>
              <a:t>R</a:t>
            </a:r>
            <a:r>
              <a:rPr lang="en-US" sz="6000" baseline="-25000" dirty="0" err="1" smtClean="0"/>
              <a:t>data</a:t>
            </a:r>
            <a:r>
              <a:rPr lang="en-US" sz="6000" baseline="-25000" smtClean="0"/>
              <a:t> </a:t>
            </a:r>
            <a:r>
              <a:rPr lang="en-US" sz="6000" smtClean="0"/>
              <a:t>is fit are</a:t>
            </a:r>
          </a:p>
          <a:p>
            <a:pPr algn="just"/>
            <a:endParaRPr lang="en-US" sz="6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AC230-11B9-EE4B-9543-55A6D6D356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9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ctr" defTabSz="2087941" rtl="0" eaLnBrk="1" latinLnBrk="0" hangingPunct="1">
        <a:spcBef>
          <a:spcPct val="0"/>
        </a:spcBef>
        <a:buNone/>
        <a:defRPr sz="9600" b="1" i="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1565956" indent="-1565956" algn="l" defTabSz="2087941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2087941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2087941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2087941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2087941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hyperlink" Target="https://github.com/fermiPy/fermipy" TargetMode="External"/><Relationship Id="rId8" Type="http://schemas.openxmlformats.org/officeDocument/2006/relationships/hyperlink" Target="http://fermipy.readthedocs.org/" TargetMode="External"/><Relationship Id="rId9" Type="http://schemas.openxmlformats.org/officeDocument/2006/relationships/hyperlink" Target="https://gamma-astro-data-formats.readthedocs.io/" TargetMode="External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001" y="18987754"/>
            <a:ext cx="8348869" cy="6496171"/>
          </a:xfrm>
          <a:prstGeom prst="rect">
            <a:avLst/>
          </a:prstGeom>
        </p:spPr>
      </p:pic>
      <p:sp>
        <p:nvSpPr>
          <p:cNvPr id="29" name="Title 4"/>
          <p:cNvSpPr txBox="1">
            <a:spLocks/>
          </p:cNvSpPr>
          <p:nvPr/>
        </p:nvSpPr>
        <p:spPr>
          <a:xfrm>
            <a:off x="5140334" y="555703"/>
            <a:ext cx="22094521" cy="341859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9600" b="1" dirty="0" smtClean="0">
                <a:latin typeface="Verdana"/>
                <a:ea typeface="+mj-ea"/>
                <a:cs typeface="Verdana"/>
              </a:rPr>
              <a:t> </a:t>
            </a:r>
            <a:r>
              <a:rPr lang="en-US" sz="7200" dirty="0" err="1"/>
              <a:t>Fermipy</a:t>
            </a:r>
            <a:r>
              <a:rPr lang="en-US" sz="7200" dirty="0"/>
              <a:t>: An open-source Python package for analysis of Fermi-LAT Data </a:t>
            </a:r>
            <a:endParaRPr lang="en-US" sz="7200" dirty="0"/>
          </a:p>
          <a:p>
            <a:pPr lvl="0" algn="ctr">
              <a:spcBef>
                <a:spcPct val="0"/>
              </a:spcBef>
              <a:defRPr/>
            </a:pPr>
            <a:endParaRPr kumimoji="0" lang="en-US" sz="7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5680369" y="3311159"/>
            <a:ext cx="211950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3762375"/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Matthew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Wood</a:t>
            </a:r>
            <a:r>
              <a:rPr lang="en-US" sz="4800" baseline="30000" dirty="0" smtClean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, Regina Caputo</a:t>
            </a:r>
            <a:r>
              <a:rPr lang="en-US" sz="4800" baseline="300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Eric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Charles</a:t>
            </a:r>
            <a:r>
              <a:rPr lang="en-US" sz="4800" baseline="30000" dirty="0" smtClean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4800" dirty="0" err="1" smtClean="0">
                <a:latin typeface="Calibri" charset="0"/>
                <a:ea typeface="Calibri" charset="0"/>
                <a:cs typeface="Calibri" charset="0"/>
              </a:rPr>
              <a:t>Mattia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Di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Mauro</a:t>
            </a:r>
            <a:r>
              <a:rPr lang="en-US" sz="4800" baseline="30000" dirty="0" smtClean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Jeffrey Magill</a:t>
            </a:r>
            <a:r>
              <a:rPr lang="en-US" sz="4800" baseline="30000" dirty="0" smtClean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, and Jeremy Perkins</a:t>
            </a:r>
            <a:r>
              <a:rPr lang="en-US" sz="4800" baseline="300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on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behalf of the Fermi-LAT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Collaboration</a:t>
            </a:r>
          </a:p>
          <a:p>
            <a:pPr algn="ctr" defTabSz="3762375"/>
            <a:r>
              <a:rPr lang="en-US" sz="4800" baseline="30000" dirty="0" smtClean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SLAC/KIPAC, </a:t>
            </a:r>
            <a:r>
              <a:rPr lang="en-US" sz="4800" baseline="300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NASA/GSFC, </a:t>
            </a:r>
            <a:r>
              <a:rPr lang="en-US" sz="4800" baseline="30000" dirty="0" smtClean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UMD - College Park</a:t>
            </a:r>
            <a:endParaRPr lang="en-US" sz="4800" baseline="300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2" name="Picture 498" descr="268411main_fermi_logo_HI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57200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tangle 64"/>
          <p:cNvSpPr/>
          <p:nvPr/>
        </p:nvSpPr>
        <p:spPr>
          <a:xfrm>
            <a:off x="914399" y="5746684"/>
            <a:ext cx="31546801" cy="49243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rtlCol="0" anchor="t" anchorCtr="0"/>
          <a:lstStyle/>
          <a:p>
            <a:r>
              <a:rPr lang="en-US" sz="4400" b="1" i="1" dirty="0" smtClean="0">
                <a:solidFill>
                  <a:srgbClr val="000000"/>
                </a:solidFill>
                <a:cs typeface="Arial"/>
              </a:rPr>
              <a:t>Abstract</a:t>
            </a:r>
            <a:r>
              <a:rPr lang="en-US" sz="4400" b="1" i="1" dirty="0" smtClean="0">
                <a:solidFill>
                  <a:schemeClr val="tx1"/>
                </a:solidFill>
                <a:cs typeface="Arial"/>
              </a:rPr>
              <a:t>: </a:t>
            </a:r>
            <a:r>
              <a:rPr lang="en-US" sz="4400" i="1" dirty="0" err="1">
                <a:solidFill>
                  <a:schemeClr val="tx1"/>
                </a:solidFill>
              </a:rPr>
              <a:t>Fermipy</a:t>
            </a:r>
            <a:r>
              <a:rPr lang="en-US" sz="4400" i="1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is an open-source python framework that facilitates analysis of data collected by the </a:t>
            </a:r>
            <a:r>
              <a:rPr lang="en-US" sz="4400" i="1" dirty="0">
                <a:solidFill>
                  <a:schemeClr val="tx1"/>
                </a:solidFill>
              </a:rPr>
              <a:t>Fermi </a:t>
            </a:r>
            <a:r>
              <a:rPr lang="en-US" sz="4400" dirty="0">
                <a:solidFill>
                  <a:schemeClr val="tx1"/>
                </a:solidFill>
              </a:rPr>
              <a:t>Large Area Telescope (LAT). </a:t>
            </a:r>
            <a:r>
              <a:rPr lang="en-US" sz="4400" i="1" dirty="0" err="1">
                <a:solidFill>
                  <a:schemeClr val="tx1"/>
                </a:solidFill>
              </a:rPr>
              <a:t>Fermipy</a:t>
            </a:r>
            <a:r>
              <a:rPr lang="en-US" sz="4400" i="1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is built on the </a:t>
            </a:r>
            <a:r>
              <a:rPr lang="en-US" sz="4400" i="1" dirty="0">
                <a:solidFill>
                  <a:schemeClr val="tx1"/>
                </a:solidFill>
              </a:rPr>
              <a:t>Fermi </a:t>
            </a:r>
            <a:r>
              <a:rPr lang="en-US" sz="4400" i="1" dirty="0" err="1">
                <a:solidFill>
                  <a:schemeClr val="tx1"/>
                </a:solidFill>
              </a:rPr>
              <a:t>ScienceTools</a:t>
            </a:r>
            <a:r>
              <a:rPr lang="en-US" sz="4400" dirty="0">
                <a:solidFill>
                  <a:schemeClr val="tx1"/>
                </a:solidFill>
              </a:rPr>
              <a:t>, the publicly available software suite provided by NASA for the LAT mission. </a:t>
            </a:r>
            <a:r>
              <a:rPr lang="en-US" sz="4400" i="1" dirty="0" err="1">
                <a:solidFill>
                  <a:schemeClr val="tx1"/>
                </a:solidFill>
              </a:rPr>
              <a:t>Fermipy</a:t>
            </a:r>
            <a:r>
              <a:rPr lang="en-US" sz="4400" i="1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provides a high-level interface for analyzing LAT data in a simple and reproducible way. The current feature set </a:t>
            </a:r>
            <a:r>
              <a:rPr lang="en-US" sz="4400" dirty="0" smtClean="0">
                <a:solidFill>
                  <a:schemeClr val="tx1"/>
                </a:solidFill>
              </a:rPr>
              <a:t>includes </a:t>
            </a:r>
            <a:r>
              <a:rPr lang="en-US" sz="4400" dirty="0">
                <a:solidFill>
                  <a:schemeClr val="tx1"/>
                </a:solidFill>
              </a:rPr>
              <a:t>methods for extracting spectral energy distributions and </a:t>
            </a:r>
            <a:r>
              <a:rPr lang="en-US" sz="4400" dirty="0" err="1">
                <a:solidFill>
                  <a:schemeClr val="tx1"/>
                </a:solidFill>
              </a:rPr>
              <a:t>lightcurves</a:t>
            </a:r>
            <a:r>
              <a:rPr lang="en-US" sz="4400" dirty="0">
                <a:solidFill>
                  <a:schemeClr val="tx1"/>
                </a:solidFill>
              </a:rPr>
              <a:t>, generating test </a:t>
            </a:r>
            <a:r>
              <a:rPr lang="en-US" sz="4400" dirty="0" smtClean="0">
                <a:solidFill>
                  <a:schemeClr val="tx1"/>
                </a:solidFill>
              </a:rPr>
              <a:t>statistic </a:t>
            </a:r>
            <a:r>
              <a:rPr lang="en-US" sz="4400" dirty="0">
                <a:solidFill>
                  <a:schemeClr val="tx1"/>
                </a:solidFill>
              </a:rPr>
              <a:t>maps, finding new source candidates, and fitting source position and extension. </a:t>
            </a:r>
            <a:r>
              <a:rPr lang="en-US" sz="4400" i="1" dirty="0" err="1">
                <a:solidFill>
                  <a:schemeClr val="tx1"/>
                </a:solidFill>
              </a:rPr>
              <a:t>Fermipy</a:t>
            </a:r>
            <a:r>
              <a:rPr lang="en-US" sz="4400" i="1" dirty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leverages </a:t>
            </a:r>
            <a:r>
              <a:rPr lang="en-US" sz="4400" dirty="0">
                <a:solidFill>
                  <a:schemeClr val="tx1"/>
                </a:solidFill>
              </a:rPr>
              <a:t>functionality from other scientific python packages including </a:t>
            </a:r>
            <a:r>
              <a:rPr lang="en-US" sz="4400" dirty="0" err="1">
                <a:solidFill>
                  <a:schemeClr val="tx1"/>
                </a:solidFill>
              </a:rPr>
              <a:t>NumPy</a:t>
            </a:r>
            <a:r>
              <a:rPr lang="en-US" sz="4400" dirty="0">
                <a:solidFill>
                  <a:schemeClr val="tx1"/>
                </a:solidFill>
              </a:rPr>
              <a:t>, </a:t>
            </a:r>
            <a:r>
              <a:rPr lang="en-US" sz="4400" dirty="0" err="1">
                <a:solidFill>
                  <a:schemeClr val="tx1"/>
                </a:solidFill>
              </a:rPr>
              <a:t>SciPy</a:t>
            </a:r>
            <a:r>
              <a:rPr lang="en-US" sz="4400" dirty="0">
                <a:solidFill>
                  <a:schemeClr val="tx1"/>
                </a:solidFill>
              </a:rPr>
              <a:t>, </a:t>
            </a:r>
            <a:r>
              <a:rPr lang="en-US" sz="4400" dirty="0" err="1">
                <a:solidFill>
                  <a:schemeClr val="tx1"/>
                </a:solidFill>
              </a:rPr>
              <a:t>Matplotlib</a:t>
            </a:r>
            <a:r>
              <a:rPr lang="en-US" sz="4400" dirty="0">
                <a:solidFill>
                  <a:schemeClr val="tx1"/>
                </a:solidFill>
              </a:rPr>
              <a:t>, and </a:t>
            </a:r>
            <a:r>
              <a:rPr lang="en-US" sz="4400" dirty="0" err="1">
                <a:solidFill>
                  <a:schemeClr val="tx1"/>
                </a:solidFill>
              </a:rPr>
              <a:t>Astropy</a:t>
            </a:r>
            <a:r>
              <a:rPr lang="en-US" sz="4400" dirty="0">
                <a:solidFill>
                  <a:schemeClr val="tx1"/>
                </a:solidFill>
              </a:rPr>
              <a:t> and is organized as a community-developed package following an open-source </a:t>
            </a:r>
            <a:r>
              <a:rPr lang="en-US" sz="4400" dirty="0" smtClean="0">
                <a:solidFill>
                  <a:schemeClr val="tx1"/>
                </a:solidFill>
              </a:rPr>
              <a:t>development </a:t>
            </a:r>
            <a:r>
              <a:rPr lang="en-US" sz="4400" dirty="0">
                <a:solidFill>
                  <a:schemeClr val="tx1"/>
                </a:solidFill>
              </a:rPr>
              <a:t>model. We review the current functionality of </a:t>
            </a:r>
            <a:r>
              <a:rPr lang="en-US" sz="4400" i="1" dirty="0" err="1">
                <a:solidFill>
                  <a:schemeClr val="tx1"/>
                </a:solidFill>
              </a:rPr>
              <a:t>Fermipy</a:t>
            </a:r>
            <a:r>
              <a:rPr lang="en-US" sz="4400" i="1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and plans for future development. </a:t>
            </a:r>
            <a:endParaRPr lang="en-US" sz="4400" dirty="0">
              <a:solidFill>
                <a:schemeClr val="tx1"/>
              </a:solidFill>
            </a:endParaRPr>
          </a:p>
          <a:p>
            <a:endParaRPr lang="en-US" sz="4400" dirty="0" smtClean="0">
              <a:solidFill>
                <a:schemeClr val="tx1"/>
              </a:solidFill>
              <a:cs typeface="Arial"/>
            </a:endParaRPr>
          </a:p>
        </p:txBody>
      </p:sp>
      <p:pic>
        <p:nvPicPr>
          <p:cNvPr id="26" name="Picture 25" descr="slac_logo_2008_blac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86024" y="3374667"/>
            <a:ext cx="4575176" cy="1654533"/>
          </a:xfrm>
          <a:prstGeom prst="rect">
            <a:avLst/>
          </a:prstGeom>
        </p:spPr>
      </p:pic>
      <p:pic>
        <p:nvPicPr>
          <p:cNvPr id="28" name="Picture 27" descr="kipac_logo.ep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0888" y="479502"/>
            <a:ext cx="4537700" cy="218749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6207297" y="11118370"/>
            <a:ext cx="16184299" cy="15829927"/>
          </a:xfrm>
          <a:prstGeom prst="roundRect">
            <a:avLst>
              <a:gd name="adj" fmla="val 345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Advanced Features</a:t>
            </a:r>
          </a:p>
          <a:p>
            <a:pPr algn="ctr"/>
            <a:endParaRPr lang="en-US" sz="4400" dirty="0">
              <a:solidFill>
                <a:schemeClr val="tx1"/>
              </a:solidFill>
            </a:endParaRPr>
          </a:p>
          <a:p>
            <a:r>
              <a:rPr lang="en-US" sz="4400" i="1" dirty="0" err="1" smtClean="0">
                <a:solidFill>
                  <a:schemeClr val="tx1"/>
                </a:solidFill>
              </a:rPr>
              <a:t>Fermipy</a:t>
            </a:r>
            <a:r>
              <a:rPr lang="en-US" sz="4400" dirty="0" smtClean="0">
                <a:solidFill>
                  <a:schemeClr val="tx1"/>
                </a:solidFill>
              </a:rPr>
              <a:t> provides a number of methods for more complex analysis tasks: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solidFill>
                  <a:schemeClr val="tx1"/>
                </a:solidFill>
              </a:rPr>
              <a:t>Extracting Spectral Energy Distributions (</a:t>
            </a:r>
            <a:r>
              <a:rPr lang="en-US" sz="4400" dirty="0" err="1" smtClean="0">
                <a:solidFill>
                  <a:schemeClr val="tx1"/>
                </a:solidFill>
              </a:rPr>
              <a:t>sed</a:t>
            </a:r>
            <a:r>
              <a:rPr lang="en-US" sz="4400" dirty="0" smtClean="0">
                <a:solidFill>
                  <a:schemeClr val="tx1"/>
                </a:solidFill>
              </a:rPr>
              <a:t>)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solidFill>
                  <a:schemeClr val="tx1"/>
                </a:solidFill>
              </a:rPr>
              <a:t>Finding new source candidates (</a:t>
            </a:r>
            <a:r>
              <a:rPr lang="en-US" sz="4400" dirty="0" err="1" smtClean="0">
                <a:solidFill>
                  <a:schemeClr val="tx1"/>
                </a:solidFill>
              </a:rPr>
              <a:t>find_sources</a:t>
            </a:r>
            <a:r>
              <a:rPr lang="en-US" sz="4400" dirty="0" smtClean="0">
                <a:solidFill>
                  <a:schemeClr val="tx1"/>
                </a:solidFill>
              </a:rPr>
              <a:t>)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solidFill>
                  <a:schemeClr val="tx1"/>
                </a:solidFill>
              </a:rPr>
              <a:t>Localizing a source (localize)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solidFill>
                  <a:schemeClr val="tx1"/>
                </a:solidFill>
              </a:rPr>
              <a:t>Fitting spatial extension (extension)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solidFill>
                  <a:schemeClr val="tx1"/>
                </a:solidFill>
              </a:rPr>
              <a:t>Extracting a </a:t>
            </a:r>
            <a:r>
              <a:rPr lang="en-US" sz="4400" dirty="0" err="1" smtClean="0">
                <a:solidFill>
                  <a:schemeClr val="tx1"/>
                </a:solidFill>
              </a:rPr>
              <a:t>lightcurve</a:t>
            </a:r>
            <a:r>
              <a:rPr lang="en-US" sz="4400" dirty="0" smtClean="0">
                <a:solidFill>
                  <a:schemeClr val="tx1"/>
                </a:solidFill>
              </a:rPr>
              <a:t> (</a:t>
            </a:r>
            <a:r>
              <a:rPr lang="en-US" sz="4400" dirty="0" err="1" smtClean="0">
                <a:solidFill>
                  <a:schemeClr val="tx1"/>
                </a:solidFill>
              </a:rPr>
              <a:t>lightcurve</a:t>
            </a:r>
            <a:r>
              <a:rPr lang="en-US" sz="4400" dirty="0" smtClean="0">
                <a:solidFill>
                  <a:schemeClr val="tx1"/>
                </a:solidFill>
              </a:rPr>
              <a:t>)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solidFill>
                  <a:schemeClr val="tx1"/>
                </a:solidFill>
              </a:rPr>
              <a:t>Generating Test Statistic (TS) and residual maps (</a:t>
            </a:r>
            <a:r>
              <a:rPr lang="en-US" sz="4400" dirty="0" err="1" smtClean="0">
                <a:solidFill>
                  <a:schemeClr val="tx1"/>
                </a:solidFill>
              </a:rPr>
              <a:t>tsmap</a:t>
            </a:r>
            <a:r>
              <a:rPr lang="en-US" sz="4400" dirty="0" smtClean="0">
                <a:solidFill>
                  <a:schemeClr val="tx1"/>
                </a:solidFill>
              </a:rPr>
              <a:t> and </a:t>
            </a:r>
            <a:r>
              <a:rPr lang="en-US" sz="4400" dirty="0" err="1" smtClean="0">
                <a:solidFill>
                  <a:schemeClr val="tx1"/>
                </a:solidFill>
              </a:rPr>
              <a:t>residmap</a:t>
            </a:r>
            <a:r>
              <a:rPr lang="en-US" sz="4400" dirty="0" smtClean="0">
                <a:solidFill>
                  <a:schemeClr val="tx1"/>
                </a:solidFill>
              </a:rPr>
              <a:t>)</a:t>
            </a:r>
          </a:p>
          <a:p>
            <a:pPr marL="685800" indent="-685800">
              <a:buFont typeface="Arial" charset="0"/>
              <a:buChar char="•"/>
            </a:pPr>
            <a:endParaRPr lang="en-US" sz="4800" dirty="0" smtClean="0">
              <a:solidFill>
                <a:schemeClr val="tx1"/>
              </a:solidFill>
            </a:endParaRPr>
          </a:p>
          <a:p>
            <a:pPr marL="685800" indent="-685800">
              <a:buFont typeface="Arial" charset="0"/>
              <a:buChar char="•"/>
            </a:pPr>
            <a:endParaRPr lang="en-US" sz="4800" dirty="0" smtClean="0">
              <a:solidFill>
                <a:schemeClr val="tx1"/>
              </a:solidFill>
            </a:endParaRPr>
          </a:p>
          <a:p>
            <a:pPr marL="685800" indent="-685800">
              <a:buFont typeface="Arial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14396" y="38783127"/>
            <a:ext cx="15004626" cy="4320047"/>
          </a:xfrm>
          <a:prstGeom prst="roundRect">
            <a:avLst>
              <a:gd name="adj" fmla="val 111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References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[1] </a:t>
            </a:r>
            <a:r>
              <a:rPr lang="en-US" sz="2800" dirty="0" smtClean="0">
                <a:solidFill>
                  <a:schemeClr val="tx1"/>
                </a:solidFill>
                <a:hlinkClick r:id="rId7"/>
              </a:rPr>
              <a:t>https</a:t>
            </a:r>
            <a:r>
              <a:rPr lang="en-US" sz="2800" dirty="0">
                <a:solidFill>
                  <a:schemeClr val="tx1"/>
                </a:solidFill>
                <a:hlinkClick r:id="rId7"/>
              </a:rPr>
              <a:t>://</a:t>
            </a:r>
            <a:r>
              <a:rPr lang="en-US" sz="2800" dirty="0" smtClean="0">
                <a:solidFill>
                  <a:schemeClr val="tx1"/>
                </a:solidFill>
                <a:hlinkClick r:id="rId7"/>
              </a:rPr>
              <a:t>github.com/fermiPy/fermipy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[2] </a:t>
            </a:r>
            <a:r>
              <a:rPr lang="en-US" sz="2800" dirty="0" smtClean="0">
                <a:solidFill>
                  <a:schemeClr val="tx1"/>
                </a:solidFill>
                <a:hlinkClick r:id="rId8"/>
              </a:rPr>
              <a:t>http://fermipy.readthedocs.org/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[3] C. </a:t>
            </a:r>
            <a:r>
              <a:rPr lang="en-US" sz="2800" dirty="0" err="1" smtClean="0">
                <a:solidFill>
                  <a:schemeClr val="tx1"/>
                </a:solidFill>
              </a:rPr>
              <a:t>Deil</a:t>
            </a:r>
            <a:r>
              <a:rPr lang="en-US" sz="2800" dirty="0" smtClean="0">
                <a:solidFill>
                  <a:schemeClr val="tx1"/>
                </a:solidFill>
              </a:rPr>
              <a:t> et al. , </a:t>
            </a:r>
            <a:r>
              <a:rPr lang="en-US" sz="2800" i="1" dirty="0" err="1" smtClean="0">
                <a:solidFill>
                  <a:schemeClr val="tx1"/>
                </a:solidFill>
              </a:rPr>
              <a:t>Gammapy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mr-IN" sz="2800" i="1" dirty="0" smtClean="0">
                <a:solidFill>
                  <a:schemeClr val="tx1"/>
                </a:solidFill>
              </a:rPr>
              <a:t>–</a:t>
            </a:r>
            <a:r>
              <a:rPr lang="en-US" sz="2800" i="1" dirty="0" smtClean="0">
                <a:solidFill>
                  <a:schemeClr val="tx1"/>
                </a:solidFill>
              </a:rPr>
              <a:t> A prototype for the CTA Science Tools, </a:t>
            </a:r>
            <a:r>
              <a:rPr lang="en-US" sz="2800" dirty="0" smtClean="0">
                <a:solidFill>
                  <a:schemeClr val="tx1"/>
                </a:solidFill>
              </a:rPr>
              <a:t>July, 2017.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[4] </a:t>
            </a:r>
            <a:r>
              <a:rPr lang="en-US" sz="2800" dirty="0">
                <a:solidFill>
                  <a:schemeClr val="tx1"/>
                </a:solidFill>
              </a:rPr>
              <a:t>G. </a:t>
            </a:r>
            <a:r>
              <a:rPr lang="en-US" sz="2800" dirty="0" err="1" smtClean="0">
                <a:solidFill>
                  <a:schemeClr val="tx1"/>
                </a:solidFill>
              </a:rPr>
              <a:t>Vianello</a:t>
            </a:r>
            <a:r>
              <a:rPr lang="en-US" sz="2800" dirty="0" smtClean="0">
                <a:solidFill>
                  <a:schemeClr val="tx1"/>
                </a:solidFill>
              </a:rPr>
              <a:t> et al., </a:t>
            </a:r>
            <a:r>
              <a:rPr lang="en-US" sz="2800" i="1" dirty="0">
                <a:solidFill>
                  <a:schemeClr val="tx1"/>
                </a:solidFill>
              </a:rPr>
              <a:t>The Multi-Mission </a:t>
            </a:r>
            <a:r>
              <a:rPr lang="en-US" sz="2800" i="1" dirty="0" smtClean="0">
                <a:solidFill>
                  <a:schemeClr val="tx1"/>
                </a:solidFill>
              </a:rPr>
              <a:t>Maximum </a:t>
            </a:r>
            <a:r>
              <a:rPr lang="en-US" sz="2800" i="1" dirty="0">
                <a:solidFill>
                  <a:schemeClr val="tx1"/>
                </a:solidFill>
              </a:rPr>
              <a:t>Likelihood framework (3ML</a:t>
            </a:r>
            <a:r>
              <a:rPr lang="en-US" sz="2800" i="1" dirty="0" smtClean="0">
                <a:solidFill>
                  <a:schemeClr val="tx1"/>
                </a:solidFill>
              </a:rPr>
              <a:t>)</a:t>
            </a:r>
            <a:r>
              <a:rPr lang="en-US" sz="2800" dirty="0" smtClean="0">
                <a:solidFill>
                  <a:schemeClr val="tx1"/>
                </a:solidFill>
              </a:rPr>
              <a:t>,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July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2015, 1507.08343.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[5] </a:t>
            </a:r>
            <a:r>
              <a:rPr lang="en-US" sz="2800" dirty="0">
                <a:solidFill>
                  <a:schemeClr val="tx1"/>
                </a:solidFill>
              </a:rPr>
              <a:t>J. </a:t>
            </a:r>
            <a:r>
              <a:rPr lang="en-US" sz="2800" dirty="0" err="1">
                <a:solidFill>
                  <a:schemeClr val="tx1"/>
                </a:solidFill>
              </a:rPr>
              <a:t>Knö</a:t>
            </a:r>
            <a:r>
              <a:rPr lang="en-US" sz="2800" dirty="0" err="1" smtClean="0">
                <a:solidFill>
                  <a:schemeClr val="tx1"/>
                </a:solidFill>
              </a:rPr>
              <a:t>dlseder</a:t>
            </a:r>
            <a:r>
              <a:rPr lang="en-US" sz="2800" dirty="0" smtClean="0">
                <a:solidFill>
                  <a:schemeClr val="tx1"/>
                </a:solidFill>
              </a:rPr>
              <a:t> et al., </a:t>
            </a:r>
            <a:r>
              <a:rPr lang="en-US" sz="2800" i="1" dirty="0" err="1" smtClean="0">
                <a:solidFill>
                  <a:schemeClr val="tx1"/>
                </a:solidFill>
              </a:rPr>
              <a:t>GammaLib</a:t>
            </a:r>
            <a:r>
              <a:rPr lang="en-US" sz="2800" i="1" dirty="0" smtClean="0">
                <a:solidFill>
                  <a:schemeClr val="tx1"/>
                </a:solidFill>
              </a:rPr>
              <a:t> and </a:t>
            </a:r>
            <a:r>
              <a:rPr lang="en-US" sz="2800" i="1" dirty="0" err="1" smtClean="0">
                <a:solidFill>
                  <a:schemeClr val="tx1"/>
                </a:solidFill>
              </a:rPr>
              <a:t>ctools</a:t>
            </a:r>
            <a:r>
              <a:rPr lang="en-US" sz="2800" i="1" dirty="0" smtClean="0">
                <a:solidFill>
                  <a:schemeClr val="tx1"/>
                </a:solidFill>
              </a:rPr>
              <a:t>. A software framework for the analysis of astronomical gamma-ray data</a:t>
            </a:r>
            <a:r>
              <a:rPr lang="en-US" sz="2800" dirty="0" smtClean="0">
                <a:solidFill>
                  <a:schemeClr val="tx1"/>
                </a:solidFill>
              </a:rPr>
              <a:t>, A&amp;A 593, Aug., 2016, A1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1606.00393.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[6] </a:t>
            </a:r>
            <a:r>
              <a:rPr lang="en-US" sz="2800" dirty="0">
                <a:solidFill>
                  <a:schemeClr val="tx1"/>
                </a:solidFill>
                <a:hlinkClick r:id="rId9"/>
              </a:rPr>
              <a:t>https://</a:t>
            </a:r>
            <a:r>
              <a:rPr lang="en-US" sz="2800" dirty="0" smtClean="0">
                <a:solidFill>
                  <a:schemeClr val="tx1"/>
                </a:solidFill>
                <a:hlinkClick r:id="rId9"/>
              </a:rPr>
              <a:t>gamma-</a:t>
            </a:r>
            <a:r>
              <a:rPr lang="en-US" sz="2800" dirty="0" err="1" smtClean="0">
                <a:solidFill>
                  <a:schemeClr val="tx1"/>
                </a:solidFill>
                <a:hlinkClick r:id="rId9"/>
              </a:rPr>
              <a:t>astro</a:t>
            </a:r>
            <a:r>
              <a:rPr lang="en-US" sz="2800" dirty="0" smtClean="0">
                <a:solidFill>
                  <a:schemeClr val="tx1"/>
                </a:solidFill>
                <a:hlinkClick r:id="rId9"/>
              </a:rPr>
              <a:t>-data-</a:t>
            </a:r>
            <a:r>
              <a:rPr lang="en-US" sz="2800" dirty="0" err="1" smtClean="0">
                <a:solidFill>
                  <a:schemeClr val="tx1"/>
                </a:solidFill>
                <a:hlinkClick r:id="rId9"/>
              </a:rPr>
              <a:t>formats.readthedocs.io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14396" y="11118371"/>
            <a:ext cx="15004626" cy="9912829"/>
          </a:xfrm>
          <a:prstGeom prst="roundRect">
            <a:avLst>
              <a:gd name="adj" fmla="val 359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</a:rPr>
              <a:t>Fermipy</a:t>
            </a:r>
            <a:r>
              <a:rPr lang="en-US" sz="6000" b="1" dirty="0" smtClean="0">
                <a:solidFill>
                  <a:schemeClr val="tx1"/>
                </a:solidFill>
              </a:rPr>
              <a:t> Package</a:t>
            </a:r>
          </a:p>
          <a:p>
            <a:pPr algn="ctr"/>
            <a:endParaRPr lang="en-US" sz="4400" dirty="0">
              <a:solidFill>
                <a:schemeClr val="tx1"/>
              </a:solidFill>
            </a:endParaRPr>
          </a:p>
          <a:p>
            <a:r>
              <a:rPr lang="en-US" sz="4400" i="1" dirty="0" err="1" smtClean="0">
                <a:solidFill>
                  <a:schemeClr val="tx1"/>
                </a:solidFill>
              </a:rPr>
              <a:t>Fermipy</a:t>
            </a:r>
            <a:r>
              <a:rPr lang="en-US" sz="4400" dirty="0" smtClean="0">
                <a:solidFill>
                  <a:schemeClr val="tx1"/>
                </a:solidFill>
              </a:rPr>
              <a:t> is a python package built on the </a:t>
            </a:r>
            <a:r>
              <a:rPr lang="en-US" sz="4400" i="1" dirty="0" smtClean="0">
                <a:solidFill>
                  <a:schemeClr val="tx1"/>
                </a:solidFill>
              </a:rPr>
              <a:t>Fermi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i="1" dirty="0" smtClean="0">
                <a:solidFill>
                  <a:schemeClr val="tx1"/>
                </a:solidFill>
              </a:rPr>
              <a:t>Science Tools </a:t>
            </a:r>
            <a:r>
              <a:rPr lang="en-US" sz="4400" dirty="0" smtClean="0">
                <a:solidFill>
                  <a:schemeClr val="tx1"/>
                </a:solidFill>
              </a:rPr>
              <a:t>that facilitates high-level analysis of LAT data.  </a:t>
            </a:r>
            <a:r>
              <a:rPr lang="en-US" sz="4400" i="1" dirty="0" err="1" smtClean="0">
                <a:solidFill>
                  <a:schemeClr val="tx1"/>
                </a:solidFill>
              </a:rPr>
              <a:t>Fermipy</a:t>
            </a:r>
            <a:r>
              <a:rPr lang="en-US" sz="4400" dirty="0" smtClean="0">
                <a:solidFill>
                  <a:schemeClr val="tx1"/>
                </a:solidFill>
              </a:rPr>
              <a:t> is organized around an open-source development model: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solidFill>
                  <a:schemeClr val="tx1"/>
                </a:solidFill>
              </a:rPr>
              <a:t>Leverages large and growing ecosystem of open-source python libraries (</a:t>
            </a:r>
            <a:r>
              <a:rPr lang="en-US" sz="4400" dirty="0" err="1" smtClean="0">
                <a:solidFill>
                  <a:schemeClr val="tx1"/>
                </a:solidFill>
              </a:rPr>
              <a:t>Numpy</a:t>
            </a:r>
            <a:r>
              <a:rPr lang="en-US" sz="4400" dirty="0" smtClean="0">
                <a:solidFill>
                  <a:schemeClr val="tx1"/>
                </a:solidFill>
              </a:rPr>
              <a:t>, </a:t>
            </a:r>
            <a:r>
              <a:rPr lang="en-US" sz="4400" dirty="0" err="1" smtClean="0">
                <a:solidFill>
                  <a:schemeClr val="tx1"/>
                </a:solidFill>
              </a:rPr>
              <a:t>Scipy</a:t>
            </a:r>
            <a:r>
              <a:rPr lang="en-US" sz="4400" dirty="0" smtClean="0">
                <a:solidFill>
                  <a:schemeClr val="tx1"/>
                </a:solidFill>
              </a:rPr>
              <a:t>, </a:t>
            </a:r>
            <a:r>
              <a:rPr lang="en-US" sz="4400" dirty="0" err="1" smtClean="0">
                <a:solidFill>
                  <a:schemeClr val="tx1"/>
                </a:solidFill>
              </a:rPr>
              <a:t>Astropy</a:t>
            </a:r>
            <a:r>
              <a:rPr lang="en-US" sz="4400" dirty="0" smtClean="0">
                <a:solidFill>
                  <a:schemeClr val="tx1"/>
                </a:solidFill>
              </a:rPr>
              <a:t>, </a:t>
            </a:r>
            <a:r>
              <a:rPr lang="en-US" sz="4400" dirty="0" err="1" smtClean="0">
                <a:solidFill>
                  <a:schemeClr val="tx1"/>
                </a:solidFill>
              </a:rPr>
              <a:t>Matplotlib</a:t>
            </a:r>
            <a:r>
              <a:rPr lang="en-US" sz="4400" dirty="0" smtClean="0">
                <a:solidFill>
                  <a:schemeClr val="tx1"/>
                </a:solidFill>
              </a:rPr>
              <a:t>)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solidFill>
                  <a:schemeClr val="tx1"/>
                </a:solidFill>
              </a:rPr>
              <a:t>Developed on GitHub [1]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solidFill>
                  <a:schemeClr val="tx1"/>
                </a:solidFill>
              </a:rPr>
              <a:t>Easily installed with pip or </a:t>
            </a:r>
            <a:r>
              <a:rPr lang="en-US" sz="4400" dirty="0" err="1" smtClean="0">
                <a:solidFill>
                  <a:schemeClr val="tx1"/>
                </a:solidFill>
              </a:rPr>
              <a:t>conda</a:t>
            </a:r>
            <a:r>
              <a:rPr lang="en-US" sz="4400" dirty="0" smtClean="0">
                <a:solidFill>
                  <a:schemeClr val="tx1"/>
                </a:solidFill>
              </a:rPr>
              <a:t> package managers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400" dirty="0" smtClean="0">
                <a:solidFill>
                  <a:schemeClr val="tx1"/>
                </a:solidFill>
              </a:rPr>
              <a:t>Community input and contributions accepted via Pull Request and </a:t>
            </a:r>
            <a:r>
              <a:rPr lang="en-US" sz="4400" dirty="0" err="1" smtClean="0">
                <a:solidFill>
                  <a:schemeClr val="tx1"/>
                </a:solidFill>
              </a:rPr>
              <a:t>Github</a:t>
            </a:r>
            <a:r>
              <a:rPr lang="en-US" sz="4400" dirty="0" smtClean="0">
                <a:solidFill>
                  <a:schemeClr val="tx1"/>
                </a:solidFill>
              </a:rPr>
              <a:t> Issues</a:t>
            </a:r>
            <a:endParaRPr lang="en-US" sz="4400" dirty="0">
              <a:solidFill>
                <a:schemeClr val="tx1"/>
              </a:solidFill>
            </a:endParaRPr>
          </a:p>
          <a:p>
            <a:r>
              <a:rPr lang="en-US" sz="4400" dirty="0" smtClean="0">
                <a:solidFill>
                  <a:schemeClr val="tx1"/>
                </a:solidFill>
              </a:rPr>
              <a:t>See the online documentation</a:t>
            </a:r>
            <a:r>
              <a:rPr lang="en-US" sz="4400" baseline="300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[2] for a complete description of the package as well as tutorials.  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849" y="19156041"/>
            <a:ext cx="8559090" cy="6248371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914395" y="21359253"/>
            <a:ext cx="15004627" cy="17121954"/>
          </a:xfrm>
          <a:prstGeom prst="roundRect">
            <a:avLst>
              <a:gd name="adj" fmla="val 370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Analysis Workflow</a:t>
            </a:r>
          </a:p>
          <a:p>
            <a:pPr algn="ctr"/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sz="4400" dirty="0" smtClean="0">
                <a:solidFill>
                  <a:schemeClr val="tx1"/>
                </a:solidFill>
              </a:rPr>
              <a:t>To perform an analysis, a user composes a YAML configuration file and python script.  The analysis is controlled with an analysis state object that manages the data and model preparation and provides a set of high-level methods. A basic analysis of a source can typically be performed with a 10-20 line python script.  Analysis results can be serialized to FITS or </a:t>
            </a:r>
            <a:r>
              <a:rPr lang="en-US" sz="4400" dirty="0" err="1" smtClean="0">
                <a:solidFill>
                  <a:schemeClr val="tx1"/>
                </a:solidFill>
              </a:rPr>
              <a:t>numpy</a:t>
            </a:r>
            <a:r>
              <a:rPr lang="en-US" sz="4400" dirty="0" smtClean="0">
                <a:solidFill>
                  <a:schemeClr val="tx1"/>
                </a:solidFill>
              </a:rPr>
              <a:t> files for subsequent post-processing or visualization.</a:t>
            </a:r>
          </a:p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6207297" y="39836035"/>
            <a:ext cx="16184299" cy="326713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Acknowledgements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i="1" dirty="0">
                <a:solidFill>
                  <a:schemeClr val="tx1"/>
                </a:solidFill>
              </a:rPr>
              <a:t>Fermi</a:t>
            </a:r>
            <a:r>
              <a:rPr lang="en-US" sz="2800" dirty="0">
                <a:solidFill>
                  <a:schemeClr val="tx1"/>
                </a:solidFill>
              </a:rPr>
              <a:t>-LAT Collaboration acknowledges support for LAT development, operation and </a:t>
            </a:r>
            <a:r>
              <a:rPr lang="en-US" sz="2800" dirty="0" smtClean="0">
                <a:solidFill>
                  <a:schemeClr val="tx1"/>
                </a:solidFill>
              </a:rPr>
              <a:t>data </a:t>
            </a:r>
            <a:r>
              <a:rPr lang="en-US" sz="2800" dirty="0">
                <a:solidFill>
                  <a:schemeClr val="tx1"/>
                </a:solidFill>
              </a:rPr>
              <a:t>analysis from NASA and DOE (United States), CEA/</a:t>
            </a:r>
            <a:r>
              <a:rPr lang="en-US" sz="2800" dirty="0" err="1">
                <a:solidFill>
                  <a:schemeClr val="tx1"/>
                </a:solidFill>
              </a:rPr>
              <a:t>Irfu</a:t>
            </a:r>
            <a:r>
              <a:rPr lang="en-US" sz="2800" dirty="0">
                <a:solidFill>
                  <a:schemeClr val="tx1"/>
                </a:solidFill>
              </a:rPr>
              <a:t> and IN2P3/CNRS (France), ASI </a:t>
            </a:r>
            <a:r>
              <a:rPr lang="en-US" sz="2800" dirty="0" smtClean="0">
                <a:solidFill>
                  <a:schemeClr val="tx1"/>
                </a:solidFill>
              </a:rPr>
              <a:t>and </a:t>
            </a:r>
            <a:r>
              <a:rPr lang="en-US" sz="2800" dirty="0">
                <a:solidFill>
                  <a:schemeClr val="tx1"/>
                </a:solidFill>
              </a:rPr>
              <a:t>INFN (Italy), MEXT, KEK, and JAXA (Japan), and the K.A. Wallenberg Foundation, the </a:t>
            </a:r>
            <a:r>
              <a:rPr lang="en-US" sz="2800" dirty="0" smtClean="0">
                <a:solidFill>
                  <a:schemeClr val="tx1"/>
                </a:solidFill>
              </a:rPr>
              <a:t>Swedish </a:t>
            </a:r>
            <a:r>
              <a:rPr lang="en-US" sz="2800" dirty="0">
                <a:solidFill>
                  <a:schemeClr val="tx1"/>
                </a:solidFill>
              </a:rPr>
              <a:t>Research Council and the National Space Board (Sweden). Science analysis support in </a:t>
            </a: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operations phase from INAF (Italy) and CNES (France) is also gratefully acknowledged. 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b="1" baseline="300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6207297" y="27272974"/>
            <a:ext cx="16184299" cy="12238384"/>
          </a:xfrm>
          <a:prstGeom prst="roundRect">
            <a:avLst>
              <a:gd name="adj" fmla="val 402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Conclusions and Future Outlook</a:t>
            </a:r>
          </a:p>
          <a:p>
            <a:endParaRPr lang="en-US" sz="4400" dirty="0" smtClean="0">
              <a:solidFill>
                <a:schemeClr val="tx1"/>
              </a:solidFill>
            </a:endParaRPr>
          </a:p>
          <a:p>
            <a:r>
              <a:rPr lang="en-US" sz="4400" dirty="0" smtClean="0">
                <a:solidFill>
                  <a:schemeClr val="tx1"/>
                </a:solidFill>
              </a:rPr>
              <a:t>Building on the excellent ecosystem of open-source python scientific libraries, </a:t>
            </a:r>
            <a:r>
              <a:rPr lang="en-US" sz="4400" i="1" dirty="0" err="1" smtClean="0">
                <a:solidFill>
                  <a:schemeClr val="tx1"/>
                </a:solidFill>
              </a:rPr>
              <a:t>Fermipy</a:t>
            </a:r>
            <a:r>
              <a:rPr lang="en-US" sz="4400" dirty="0" smtClean="0">
                <a:solidFill>
                  <a:schemeClr val="tx1"/>
                </a:solidFill>
              </a:rPr>
              <a:t> provides a powerful and flexible framework for LAT data analysis.  Although the feature set is now relatively mature, development of </a:t>
            </a:r>
            <a:r>
              <a:rPr lang="en-US" sz="4400" i="1" dirty="0" err="1" smtClean="0">
                <a:solidFill>
                  <a:schemeClr val="tx1"/>
                </a:solidFill>
              </a:rPr>
              <a:t>Fermipy</a:t>
            </a:r>
            <a:r>
              <a:rPr lang="en-US" sz="4400" dirty="0" smtClean="0">
                <a:solidFill>
                  <a:schemeClr val="tx1"/>
                </a:solidFill>
              </a:rPr>
              <a:t> is still active.  Future </a:t>
            </a:r>
            <a:r>
              <a:rPr lang="en-US" sz="4400" dirty="0">
                <a:solidFill>
                  <a:schemeClr val="tx1"/>
                </a:solidFill>
              </a:rPr>
              <a:t>releases will </a:t>
            </a:r>
            <a:endParaRPr lang="en-US" sz="4400" dirty="0">
              <a:solidFill>
                <a:schemeClr val="tx1"/>
              </a:solidFill>
            </a:endParaRPr>
          </a:p>
          <a:p>
            <a:r>
              <a:rPr lang="en-US" sz="4400" dirty="0" smtClean="0">
                <a:solidFill>
                  <a:schemeClr val="tx1"/>
                </a:solidFill>
              </a:rPr>
              <a:t>focus </a:t>
            </a:r>
            <a:r>
              <a:rPr lang="en-US" sz="4400" dirty="0">
                <a:solidFill>
                  <a:schemeClr val="tx1"/>
                </a:solidFill>
              </a:rPr>
              <a:t>on the following areas: </a:t>
            </a:r>
            <a:endParaRPr lang="en-US" sz="44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Support for analyzing data </a:t>
            </a:r>
            <a:r>
              <a:rPr lang="en-US" sz="4400" dirty="0" err="1">
                <a:solidFill>
                  <a:schemeClr val="tx1"/>
                </a:solidFill>
              </a:rPr>
              <a:t>pixelized</a:t>
            </a:r>
            <a:r>
              <a:rPr lang="en-US" sz="4400" dirty="0">
                <a:solidFill>
                  <a:schemeClr val="tx1"/>
                </a:solidFill>
              </a:rPr>
              <a:t> with </a:t>
            </a:r>
            <a:r>
              <a:rPr lang="en-US" sz="4400" dirty="0" err="1">
                <a:solidFill>
                  <a:schemeClr val="tx1"/>
                </a:solidFill>
              </a:rPr>
              <a:t>HEALPix</a:t>
            </a:r>
            <a:r>
              <a:rPr lang="en-US" sz="4400" dirty="0" smtClean="0">
                <a:solidFill>
                  <a:schemeClr val="tx1"/>
                </a:solidFill>
              </a:rPr>
              <a:t>.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dirty="0" smtClean="0">
                <a:solidFill>
                  <a:schemeClr val="tx1"/>
                </a:solidFill>
              </a:rPr>
              <a:t>Improved </a:t>
            </a:r>
            <a:r>
              <a:rPr lang="en-US" sz="4400" dirty="0">
                <a:solidFill>
                  <a:schemeClr val="tx1"/>
                </a:solidFill>
              </a:rPr>
              <a:t>integration with other open-source gamma-ray analysis software such as </a:t>
            </a:r>
            <a:r>
              <a:rPr lang="en-US" sz="4400" i="1" dirty="0" err="1">
                <a:solidFill>
                  <a:schemeClr val="tx1"/>
                </a:solidFill>
              </a:rPr>
              <a:t>Gammapy</a:t>
            </a:r>
            <a:r>
              <a:rPr lang="en-US" sz="4400" i="1" dirty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[3], </a:t>
            </a:r>
            <a:r>
              <a:rPr lang="en-US" sz="4400" i="1" dirty="0">
                <a:solidFill>
                  <a:schemeClr val="tx1"/>
                </a:solidFill>
              </a:rPr>
              <a:t>3ML </a:t>
            </a:r>
            <a:r>
              <a:rPr lang="en-US" sz="4400" dirty="0" smtClean="0">
                <a:solidFill>
                  <a:schemeClr val="tx1"/>
                </a:solidFill>
              </a:rPr>
              <a:t>[4], </a:t>
            </a:r>
            <a:r>
              <a:rPr lang="en-US" sz="4400" dirty="0">
                <a:solidFill>
                  <a:schemeClr val="tx1"/>
                </a:solidFill>
              </a:rPr>
              <a:t>and </a:t>
            </a:r>
            <a:r>
              <a:rPr lang="en-US" sz="4400" i="1" dirty="0" err="1">
                <a:solidFill>
                  <a:schemeClr val="tx1"/>
                </a:solidFill>
              </a:rPr>
              <a:t>Gammalib</a:t>
            </a:r>
            <a:r>
              <a:rPr lang="en-US" sz="4400" i="1" dirty="0">
                <a:solidFill>
                  <a:schemeClr val="tx1"/>
                </a:solidFill>
              </a:rPr>
              <a:t>/</a:t>
            </a:r>
            <a:r>
              <a:rPr lang="en-US" sz="4400" i="1" dirty="0" err="1">
                <a:solidFill>
                  <a:schemeClr val="tx1"/>
                </a:solidFill>
              </a:rPr>
              <a:t>ctools</a:t>
            </a:r>
            <a:r>
              <a:rPr lang="en-US" sz="4400" i="1" dirty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[5] </a:t>
            </a:r>
            <a:endParaRPr lang="en-US" sz="44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Functionality for propagating systematic uncertainties associated with the instrument </a:t>
            </a:r>
            <a:r>
              <a:rPr lang="en-US" sz="4400" dirty="0" smtClean="0">
                <a:solidFill>
                  <a:schemeClr val="tx1"/>
                </a:solidFill>
              </a:rPr>
              <a:t>response </a:t>
            </a:r>
            <a:r>
              <a:rPr lang="en-US" sz="4400" dirty="0">
                <a:solidFill>
                  <a:schemeClr val="tx1"/>
                </a:solidFill>
              </a:rPr>
              <a:t>functions (effective area and PSF). </a:t>
            </a:r>
            <a:endParaRPr lang="en-US" sz="4400" dirty="0" smtClean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Better standardization of FITS output formats through the </a:t>
            </a:r>
            <a:r>
              <a:rPr lang="en-US" sz="4400" i="1" dirty="0">
                <a:solidFill>
                  <a:schemeClr val="tx1"/>
                </a:solidFill>
              </a:rPr>
              <a:t>gamma-</a:t>
            </a:r>
            <a:r>
              <a:rPr lang="en-US" sz="4400" i="1" dirty="0" err="1">
                <a:solidFill>
                  <a:schemeClr val="tx1"/>
                </a:solidFill>
              </a:rPr>
              <a:t>astro</a:t>
            </a:r>
            <a:r>
              <a:rPr lang="en-US" sz="4400" i="1" dirty="0">
                <a:solidFill>
                  <a:schemeClr val="tx1"/>
                </a:solidFill>
              </a:rPr>
              <a:t>-data-formats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effort [6]. </a:t>
            </a:r>
          </a:p>
          <a:p>
            <a:r>
              <a:rPr lang="en-US" sz="4400" dirty="0">
                <a:solidFill>
                  <a:schemeClr val="tx1"/>
                </a:solidFill>
              </a:rPr>
              <a:t>We aim to make </a:t>
            </a:r>
            <a:r>
              <a:rPr lang="en-US" sz="4400" i="1" dirty="0" err="1">
                <a:solidFill>
                  <a:schemeClr val="tx1"/>
                </a:solidFill>
              </a:rPr>
              <a:t>Fermipy</a:t>
            </a:r>
            <a:r>
              <a:rPr lang="en-US" sz="4400" i="1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a community-supported effort and to this end we welcome </a:t>
            </a:r>
            <a:r>
              <a:rPr lang="en-US" sz="4400" dirty="0" smtClean="0">
                <a:solidFill>
                  <a:schemeClr val="tx1"/>
                </a:solidFill>
              </a:rPr>
              <a:t>input and contributions from </a:t>
            </a:r>
            <a:r>
              <a:rPr lang="en-US" sz="4400" dirty="0">
                <a:solidFill>
                  <a:schemeClr val="tx1"/>
                </a:solidFill>
              </a:rPr>
              <a:t>all members of the LAT scientific community.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72383" y="25364653"/>
            <a:ext cx="13676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Left</a:t>
            </a:r>
            <a:r>
              <a:rPr lang="en-US" sz="3200" dirty="0" smtClean="0"/>
              <a:t>: Spectral Energy distribution generated with the </a:t>
            </a:r>
            <a:r>
              <a:rPr lang="en-US" sz="3200" b="1" dirty="0" err="1" smtClean="0"/>
              <a:t>sed</a:t>
            </a:r>
            <a:r>
              <a:rPr lang="en-US" sz="3200" dirty="0"/>
              <a:t> </a:t>
            </a:r>
            <a:r>
              <a:rPr lang="en-US" sz="3200" dirty="0" smtClean="0"/>
              <a:t>method.  </a:t>
            </a:r>
            <a:r>
              <a:rPr lang="en-US" sz="3200" b="1" dirty="0" smtClean="0"/>
              <a:t>Right:</a:t>
            </a:r>
            <a:r>
              <a:rPr lang="en-US" sz="3200" dirty="0" smtClean="0"/>
              <a:t> Test Statistic map generated with the </a:t>
            </a:r>
            <a:r>
              <a:rPr lang="en-US" sz="3200" b="1" dirty="0" err="1" smtClean="0"/>
              <a:t>tsmap</a:t>
            </a:r>
            <a:r>
              <a:rPr lang="en-US" sz="3200" dirty="0" smtClean="0"/>
              <a:t> method.</a:t>
            </a:r>
            <a:endParaRPr lang="en-US" sz="32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250" y="28341611"/>
            <a:ext cx="11655287" cy="840264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299251" y="36926910"/>
            <a:ext cx="11655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 of a python script using </a:t>
            </a:r>
            <a:r>
              <a:rPr lang="en-US" sz="3200" i="1" dirty="0" err="1" smtClean="0"/>
              <a:t>Fermipy</a:t>
            </a:r>
            <a:r>
              <a:rPr lang="en-US" sz="3200" dirty="0" smtClean="0"/>
              <a:t> to an analyze the gamma-ray source </a:t>
            </a:r>
            <a:r>
              <a:rPr lang="en-US" sz="3200" dirty="0" err="1" smtClean="0"/>
              <a:t>Mkn</a:t>
            </a:r>
            <a:r>
              <a:rPr lang="en-US" sz="3200" dirty="0" smtClean="0"/>
              <a:t> 421.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33762</TotalTime>
  <Words>926</Words>
  <Application>Microsoft Macintosh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Mangal</vt:lpstr>
      <vt:lpstr>Verdana</vt:lpstr>
      <vt:lpstr>Arial</vt:lpstr>
      <vt:lpstr>Office Theme</vt:lpstr>
      <vt:lpstr>PowerPoint Presentation</vt:lpstr>
    </vt:vector>
  </TitlesOfParts>
  <Company>SLAC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Charles</dc:creator>
  <cp:lastModifiedBy>Microsoft Office User</cp:lastModifiedBy>
  <cp:revision>112</cp:revision>
  <cp:lastPrinted>2017-07-07T21:11:56Z</cp:lastPrinted>
  <dcterms:created xsi:type="dcterms:W3CDTF">2013-12-24T21:34:45Z</dcterms:created>
  <dcterms:modified xsi:type="dcterms:W3CDTF">2017-07-07T21:15:59Z</dcterms:modified>
</cp:coreProperties>
</file>