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C7C94-A9FF-4513-B946-517C12D6E0FF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D508F-2D3C-41C7-9A2B-A6C9C7C89C1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1170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077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D508F-2D3C-41C7-9A2B-A6C9C7C89C1A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4735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0302" y="6165304"/>
            <a:ext cx="1571070" cy="571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324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EDED87-E91E-401E-95A1-9D7E7FA0DA55}" type="datetimeFigureOut">
              <a:rPr lang="es-AR" smtClean="0"/>
              <a:pPr/>
              <a:t>16/04/2020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1E28D1-D151-4ADC-B8D0-A35937888F1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1920" y="1772816"/>
            <a:ext cx="4606280" cy="1152128"/>
          </a:xfrm>
        </p:spPr>
        <p:txBody>
          <a:bodyPr>
            <a:normAutofit/>
          </a:bodyPr>
          <a:lstStyle/>
          <a:p>
            <a:r>
              <a:rPr lang="es-A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BookFlix</a:t>
            </a:r>
            <a:endParaRPr lang="es-A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8762" y="151712"/>
            <a:ext cx="1685726" cy="612992"/>
          </a:xfrm>
          <a:prstGeom prst="rect">
            <a:avLst/>
          </a:prstGeom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619672" y="4221088"/>
            <a:ext cx="5997897" cy="586172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de desarrollo de software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897360" y="188640"/>
            <a:ext cx="5338936" cy="1143000"/>
          </a:xfrm>
        </p:spPr>
        <p:txBody>
          <a:bodyPr>
            <a:normAutofit/>
          </a:bodyPr>
          <a:lstStyle/>
          <a:p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Datos del proyecto</a:t>
            </a:r>
            <a:endParaRPr lang="es-A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Forma libre"/>
          <p:cNvSpPr/>
          <p:nvPr/>
        </p:nvSpPr>
        <p:spPr>
          <a:xfrm>
            <a:off x="827584" y="2636912"/>
            <a:ext cx="7488831" cy="1368152"/>
          </a:xfrm>
          <a:custGeom>
            <a:avLst/>
            <a:gdLst>
              <a:gd name="connsiteX0" fmla="*/ 0 w 1997435"/>
              <a:gd name="connsiteY0" fmla="*/ 159795 h 1597948"/>
              <a:gd name="connsiteX1" fmla="*/ 159795 w 1997435"/>
              <a:gd name="connsiteY1" fmla="*/ 0 h 1597948"/>
              <a:gd name="connsiteX2" fmla="*/ 1837640 w 1997435"/>
              <a:gd name="connsiteY2" fmla="*/ 0 h 1597948"/>
              <a:gd name="connsiteX3" fmla="*/ 1997435 w 1997435"/>
              <a:gd name="connsiteY3" fmla="*/ 159795 h 1597948"/>
              <a:gd name="connsiteX4" fmla="*/ 1997435 w 1997435"/>
              <a:gd name="connsiteY4" fmla="*/ 1438153 h 1597948"/>
              <a:gd name="connsiteX5" fmla="*/ 1837640 w 1997435"/>
              <a:gd name="connsiteY5" fmla="*/ 1597948 h 1597948"/>
              <a:gd name="connsiteX6" fmla="*/ 159795 w 1997435"/>
              <a:gd name="connsiteY6" fmla="*/ 1597948 h 1597948"/>
              <a:gd name="connsiteX7" fmla="*/ 0 w 1997435"/>
              <a:gd name="connsiteY7" fmla="*/ 1438153 h 1597948"/>
              <a:gd name="connsiteX8" fmla="*/ 0 w 1997435"/>
              <a:gd name="connsiteY8" fmla="*/ 159795 h 15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7435" h="1597948">
                <a:moveTo>
                  <a:pt x="0" y="159795"/>
                </a:moveTo>
                <a:cubicBezTo>
                  <a:pt x="0" y="71543"/>
                  <a:pt x="71543" y="0"/>
                  <a:pt x="159795" y="0"/>
                </a:cubicBezTo>
                <a:lnTo>
                  <a:pt x="1837640" y="0"/>
                </a:lnTo>
                <a:cubicBezTo>
                  <a:pt x="1925892" y="0"/>
                  <a:pt x="1997435" y="71543"/>
                  <a:pt x="1997435" y="159795"/>
                </a:cubicBezTo>
                <a:lnTo>
                  <a:pt x="1997435" y="1438153"/>
                </a:lnTo>
                <a:cubicBezTo>
                  <a:pt x="1997435" y="1526405"/>
                  <a:pt x="1925892" y="1597948"/>
                  <a:pt x="1837640" y="1597948"/>
                </a:cubicBezTo>
                <a:lnTo>
                  <a:pt x="159795" y="1597948"/>
                </a:lnTo>
                <a:cubicBezTo>
                  <a:pt x="71543" y="1597948"/>
                  <a:pt x="0" y="1526405"/>
                  <a:pt x="0" y="1438153"/>
                </a:cubicBezTo>
                <a:lnTo>
                  <a:pt x="0" y="159795"/>
                </a:lnTo>
                <a:close/>
              </a:path>
            </a:pathLst>
          </a:cu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002" tIns="123002" rIns="123002" bIns="12300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3200" kern="1200" dirty="0" smtClean="0"/>
              <a:t>Nombre del proyecto</a:t>
            </a: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4400" dirty="0" err="1" smtClean="0"/>
              <a:t>BookFlix</a:t>
            </a:r>
            <a:endParaRPr lang="es-AR" sz="4400" kern="1200" dirty="0"/>
          </a:p>
        </p:txBody>
      </p:sp>
      <p:sp>
        <p:nvSpPr>
          <p:cNvPr id="23" name="22 Forma libre"/>
          <p:cNvSpPr/>
          <p:nvPr/>
        </p:nvSpPr>
        <p:spPr>
          <a:xfrm>
            <a:off x="827584" y="2623140"/>
            <a:ext cx="7488831" cy="1381924"/>
          </a:xfrm>
          <a:custGeom>
            <a:avLst/>
            <a:gdLst>
              <a:gd name="connsiteX0" fmla="*/ 0 w 1997435"/>
              <a:gd name="connsiteY0" fmla="*/ 159795 h 1597948"/>
              <a:gd name="connsiteX1" fmla="*/ 159795 w 1997435"/>
              <a:gd name="connsiteY1" fmla="*/ 0 h 1597948"/>
              <a:gd name="connsiteX2" fmla="*/ 1837640 w 1997435"/>
              <a:gd name="connsiteY2" fmla="*/ 0 h 1597948"/>
              <a:gd name="connsiteX3" fmla="*/ 1997435 w 1997435"/>
              <a:gd name="connsiteY3" fmla="*/ 159795 h 1597948"/>
              <a:gd name="connsiteX4" fmla="*/ 1997435 w 1997435"/>
              <a:gd name="connsiteY4" fmla="*/ 1438153 h 1597948"/>
              <a:gd name="connsiteX5" fmla="*/ 1837640 w 1997435"/>
              <a:gd name="connsiteY5" fmla="*/ 1597948 h 1597948"/>
              <a:gd name="connsiteX6" fmla="*/ 159795 w 1997435"/>
              <a:gd name="connsiteY6" fmla="*/ 1597948 h 1597948"/>
              <a:gd name="connsiteX7" fmla="*/ 0 w 1997435"/>
              <a:gd name="connsiteY7" fmla="*/ 1438153 h 1597948"/>
              <a:gd name="connsiteX8" fmla="*/ 0 w 1997435"/>
              <a:gd name="connsiteY8" fmla="*/ 159795 h 15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7435" h="1597948">
                <a:moveTo>
                  <a:pt x="0" y="159795"/>
                </a:moveTo>
                <a:cubicBezTo>
                  <a:pt x="0" y="71543"/>
                  <a:pt x="71543" y="0"/>
                  <a:pt x="159795" y="0"/>
                </a:cubicBezTo>
                <a:lnTo>
                  <a:pt x="1837640" y="0"/>
                </a:lnTo>
                <a:cubicBezTo>
                  <a:pt x="1925892" y="0"/>
                  <a:pt x="1997435" y="71543"/>
                  <a:pt x="1997435" y="159795"/>
                </a:cubicBezTo>
                <a:lnTo>
                  <a:pt x="1997435" y="1438153"/>
                </a:lnTo>
                <a:cubicBezTo>
                  <a:pt x="1997435" y="1526405"/>
                  <a:pt x="1925892" y="1597948"/>
                  <a:pt x="1837640" y="1597948"/>
                </a:cubicBezTo>
                <a:lnTo>
                  <a:pt x="159795" y="1597948"/>
                </a:lnTo>
                <a:cubicBezTo>
                  <a:pt x="71543" y="1597948"/>
                  <a:pt x="0" y="1526405"/>
                  <a:pt x="0" y="1438153"/>
                </a:cubicBezTo>
                <a:lnTo>
                  <a:pt x="0" y="159795"/>
                </a:lnTo>
                <a:close/>
              </a:path>
            </a:pathLst>
          </a:cu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002" tIns="123002" rIns="123002" bIns="12300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Nombre del grupo de desarrollo</a:t>
            </a:r>
            <a:endParaRPr lang="es-AR" sz="3200" kern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Floyd </a:t>
            </a:r>
            <a:r>
              <a:rPr lang="es-AR" sz="4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echnologies</a:t>
            </a:r>
            <a:endParaRPr lang="es-AR" sz="4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24 Forma libre"/>
          <p:cNvSpPr/>
          <p:nvPr/>
        </p:nvSpPr>
        <p:spPr>
          <a:xfrm>
            <a:off x="827585" y="1448780"/>
            <a:ext cx="7488831" cy="1044116"/>
          </a:xfrm>
          <a:custGeom>
            <a:avLst/>
            <a:gdLst>
              <a:gd name="connsiteX0" fmla="*/ 0 w 1997435"/>
              <a:gd name="connsiteY0" fmla="*/ 159795 h 1597948"/>
              <a:gd name="connsiteX1" fmla="*/ 159795 w 1997435"/>
              <a:gd name="connsiteY1" fmla="*/ 0 h 1597948"/>
              <a:gd name="connsiteX2" fmla="*/ 1837640 w 1997435"/>
              <a:gd name="connsiteY2" fmla="*/ 0 h 1597948"/>
              <a:gd name="connsiteX3" fmla="*/ 1997435 w 1997435"/>
              <a:gd name="connsiteY3" fmla="*/ 159795 h 1597948"/>
              <a:gd name="connsiteX4" fmla="*/ 1997435 w 1997435"/>
              <a:gd name="connsiteY4" fmla="*/ 1438153 h 1597948"/>
              <a:gd name="connsiteX5" fmla="*/ 1837640 w 1997435"/>
              <a:gd name="connsiteY5" fmla="*/ 1597948 h 1597948"/>
              <a:gd name="connsiteX6" fmla="*/ 159795 w 1997435"/>
              <a:gd name="connsiteY6" fmla="*/ 1597948 h 1597948"/>
              <a:gd name="connsiteX7" fmla="*/ 0 w 1997435"/>
              <a:gd name="connsiteY7" fmla="*/ 1438153 h 1597948"/>
              <a:gd name="connsiteX8" fmla="*/ 0 w 1997435"/>
              <a:gd name="connsiteY8" fmla="*/ 159795 h 15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7435" h="1597948">
                <a:moveTo>
                  <a:pt x="0" y="159795"/>
                </a:moveTo>
                <a:cubicBezTo>
                  <a:pt x="0" y="71543"/>
                  <a:pt x="71543" y="0"/>
                  <a:pt x="159795" y="0"/>
                </a:cubicBezTo>
                <a:lnTo>
                  <a:pt x="1837640" y="0"/>
                </a:lnTo>
                <a:cubicBezTo>
                  <a:pt x="1925892" y="0"/>
                  <a:pt x="1997435" y="71543"/>
                  <a:pt x="1997435" y="159795"/>
                </a:cubicBezTo>
                <a:lnTo>
                  <a:pt x="1997435" y="1438153"/>
                </a:lnTo>
                <a:cubicBezTo>
                  <a:pt x="1997435" y="1526405"/>
                  <a:pt x="1925892" y="1597948"/>
                  <a:pt x="1837640" y="1597948"/>
                </a:cubicBezTo>
                <a:lnTo>
                  <a:pt x="159795" y="1597948"/>
                </a:lnTo>
                <a:cubicBezTo>
                  <a:pt x="71543" y="1597948"/>
                  <a:pt x="0" y="1526405"/>
                  <a:pt x="0" y="1438153"/>
                </a:cubicBezTo>
                <a:lnTo>
                  <a:pt x="0" y="159795"/>
                </a:lnTo>
                <a:close/>
              </a:path>
            </a:pathLst>
          </a:custGeom>
          <a:solidFill>
            <a:srgbClr val="0070C0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002" tIns="123002" rIns="123002" bIns="12300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BookFlix</a:t>
            </a:r>
            <a:endParaRPr lang="es-AR" sz="4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827584" y="2636912"/>
            <a:ext cx="7488831" cy="828000"/>
          </a:xfrm>
          <a:custGeom>
            <a:avLst/>
            <a:gdLst>
              <a:gd name="connsiteX0" fmla="*/ 0 w 1997435"/>
              <a:gd name="connsiteY0" fmla="*/ 159795 h 1597948"/>
              <a:gd name="connsiteX1" fmla="*/ 159795 w 1997435"/>
              <a:gd name="connsiteY1" fmla="*/ 0 h 1597948"/>
              <a:gd name="connsiteX2" fmla="*/ 1837640 w 1997435"/>
              <a:gd name="connsiteY2" fmla="*/ 0 h 1597948"/>
              <a:gd name="connsiteX3" fmla="*/ 1997435 w 1997435"/>
              <a:gd name="connsiteY3" fmla="*/ 159795 h 1597948"/>
              <a:gd name="connsiteX4" fmla="*/ 1997435 w 1997435"/>
              <a:gd name="connsiteY4" fmla="*/ 1438153 h 1597948"/>
              <a:gd name="connsiteX5" fmla="*/ 1837640 w 1997435"/>
              <a:gd name="connsiteY5" fmla="*/ 1597948 h 1597948"/>
              <a:gd name="connsiteX6" fmla="*/ 159795 w 1997435"/>
              <a:gd name="connsiteY6" fmla="*/ 1597948 h 1597948"/>
              <a:gd name="connsiteX7" fmla="*/ 0 w 1997435"/>
              <a:gd name="connsiteY7" fmla="*/ 1438153 h 1597948"/>
              <a:gd name="connsiteX8" fmla="*/ 0 w 1997435"/>
              <a:gd name="connsiteY8" fmla="*/ 159795 h 15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7435" h="1597948">
                <a:moveTo>
                  <a:pt x="0" y="159795"/>
                </a:moveTo>
                <a:cubicBezTo>
                  <a:pt x="0" y="71543"/>
                  <a:pt x="71543" y="0"/>
                  <a:pt x="159795" y="0"/>
                </a:cubicBezTo>
                <a:lnTo>
                  <a:pt x="1837640" y="0"/>
                </a:lnTo>
                <a:cubicBezTo>
                  <a:pt x="1925892" y="0"/>
                  <a:pt x="1997435" y="71543"/>
                  <a:pt x="1997435" y="159795"/>
                </a:cubicBezTo>
                <a:lnTo>
                  <a:pt x="1997435" y="1438153"/>
                </a:lnTo>
                <a:cubicBezTo>
                  <a:pt x="1997435" y="1526405"/>
                  <a:pt x="1925892" y="1597948"/>
                  <a:pt x="1837640" y="1597948"/>
                </a:cubicBezTo>
                <a:lnTo>
                  <a:pt x="159795" y="1597948"/>
                </a:lnTo>
                <a:cubicBezTo>
                  <a:pt x="71543" y="1597948"/>
                  <a:pt x="0" y="1526405"/>
                  <a:pt x="0" y="1438153"/>
                </a:cubicBezTo>
                <a:lnTo>
                  <a:pt x="0" y="159795"/>
                </a:lnTo>
                <a:close/>
              </a:path>
            </a:pathLst>
          </a:cu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002" tIns="123002" rIns="123002" bIns="12300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Floyd </a:t>
            </a:r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A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echnologies</a:t>
            </a:r>
            <a:endParaRPr lang="es-AR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7 Forma libre"/>
          <p:cNvSpPr/>
          <p:nvPr/>
        </p:nvSpPr>
        <p:spPr>
          <a:xfrm>
            <a:off x="827584" y="3645024"/>
            <a:ext cx="7488831" cy="2095193"/>
          </a:xfrm>
          <a:custGeom>
            <a:avLst/>
            <a:gdLst>
              <a:gd name="connsiteX0" fmla="*/ 0 w 1997435"/>
              <a:gd name="connsiteY0" fmla="*/ 159795 h 1597948"/>
              <a:gd name="connsiteX1" fmla="*/ 159795 w 1997435"/>
              <a:gd name="connsiteY1" fmla="*/ 0 h 1597948"/>
              <a:gd name="connsiteX2" fmla="*/ 1837640 w 1997435"/>
              <a:gd name="connsiteY2" fmla="*/ 0 h 1597948"/>
              <a:gd name="connsiteX3" fmla="*/ 1997435 w 1997435"/>
              <a:gd name="connsiteY3" fmla="*/ 159795 h 1597948"/>
              <a:gd name="connsiteX4" fmla="*/ 1997435 w 1997435"/>
              <a:gd name="connsiteY4" fmla="*/ 1438153 h 1597948"/>
              <a:gd name="connsiteX5" fmla="*/ 1837640 w 1997435"/>
              <a:gd name="connsiteY5" fmla="*/ 1597948 h 1597948"/>
              <a:gd name="connsiteX6" fmla="*/ 159795 w 1997435"/>
              <a:gd name="connsiteY6" fmla="*/ 1597948 h 1597948"/>
              <a:gd name="connsiteX7" fmla="*/ 0 w 1997435"/>
              <a:gd name="connsiteY7" fmla="*/ 1438153 h 1597948"/>
              <a:gd name="connsiteX8" fmla="*/ 0 w 1997435"/>
              <a:gd name="connsiteY8" fmla="*/ 159795 h 15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7435" h="1597948">
                <a:moveTo>
                  <a:pt x="0" y="159795"/>
                </a:moveTo>
                <a:cubicBezTo>
                  <a:pt x="0" y="71543"/>
                  <a:pt x="71543" y="0"/>
                  <a:pt x="159795" y="0"/>
                </a:cubicBezTo>
                <a:lnTo>
                  <a:pt x="1837640" y="0"/>
                </a:lnTo>
                <a:cubicBezTo>
                  <a:pt x="1925892" y="0"/>
                  <a:pt x="1997435" y="71543"/>
                  <a:pt x="1997435" y="159795"/>
                </a:cubicBezTo>
                <a:lnTo>
                  <a:pt x="1997435" y="1438153"/>
                </a:lnTo>
                <a:cubicBezTo>
                  <a:pt x="1997435" y="1526405"/>
                  <a:pt x="1925892" y="1597948"/>
                  <a:pt x="1837640" y="1597948"/>
                </a:cubicBezTo>
                <a:lnTo>
                  <a:pt x="159795" y="1597948"/>
                </a:lnTo>
                <a:cubicBezTo>
                  <a:pt x="71543" y="1597948"/>
                  <a:pt x="0" y="1526405"/>
                  <a:pt x="0" y="1438153"/>
                </a:cubicBezTo>
                <a:lnTo>
                  <a:pt x="0" y="159795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002" tIns="123002" rIns="123002" bIns="123002" numCol="1" spcCol="1270" anchor="ctr" anchorCtr="0">
            <a:noAutofit/>
          </a:bodyPr>
          <a:lstStyle/>
          <a:p>
            <a:pPr lvl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  <a:r>
              <a:rPr lang="es-AR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s-A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Lautaro Aria</a:t>
            </a:r>
          </a:p>
          <a:p>
            <a:pPr lvl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Fermín Moreno</a:t>
            </a:r>
          </a:p>
          <a:p>
            <a:pPr lvl="0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sz="3200" kern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Darío </a:t>
            </a:r>
            <a:r>
              <a:rPr lang="es-AR" sz="3200" kern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Rudz</a:t>
            </a:r>
            <a:endParaRPr lang="es-AR" sz="3200" kern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1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3" grpId="0" animBg="1"/>
      <p:bldP spid="23" grpId="1" animBg="1"/>
      <p:bldP spid="25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54632" y="188640"/>
            <a:ext cx="5760640" cy="1143000"/>
          </a:xfrm>
        </p:spPr>
        <p:txBody>
          <a:bodyPr>
            <a:normAutofit fontScale="90000"/>
          </a:bodyPr>
          <a:lstStyle/>
          <a:p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Propósito del sistema</a:t>
            </a:r>
            <a:endParaRPr lang="es-A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 descr="C:\Users\dario.rudz\AppData\Local\Microsoft\Windows\Temporary Internet Files\Content.IE5\JYV2CENX\14851298272_90c5f5eb93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3857628"/>
            <a:ext cx="2316952" cy="15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857628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14414" y="1357298"/>
            <a:ext cx="7358114" cy="2062103"/>
          </a:xfrm>
          <a:prstGeom prst="rect">
            <a:avLst/>
          </a:prstGeom>
          <a:noFill/>
          <a:ln cap="rnd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latin typeface="Arial" pitchFamily="34" charset="0"/>
                <a:cs typeface="Arial" pitchFamily="34" charset="0"/>
              </a:rPr>
              <a:t>Brindar acceso a una biblioteca digital compuesta por miles de libros para su lectura en línea desde una PC, una laptop, una </a:t>
            </a:r>
            <a:r>
              <a:rPr lang="es-AR" sz="3200" dirty="0" err="1" smtClean="0">
                <a:latin typeface="Arial" pitchFamily="34" charset="0"/>
                <a:cs typeface="Arial" pitchFamily="34" charset="0"/>
              </a:rPr>
              <a:t>tablet</a:t>
            </a:r>
            <a:r>
              <a:rPr lang="es-AR" sz="3200" dirty="0" smtClean="0">
                <a:latin typeface="Arial" pitchFamily="34" charset="0"/>
                <a:cs typeface="Arial" pitchFamily="34" charset="0"/>
              </a:rPr>
              <a:t> o un teléfono celular.</a:t>
            </a:r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La iliad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5" y="3862407"/>
            <a:ext cx="2876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90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15625 -0.000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897360" y="188640"/>
            <a:ext cx="5338936" cy="1143000"/>
          </a:xfrm>
        </p:spPr>
        <p:txBody>
          <a:bodyPr>
            <a:normAutofit fontScale="90000"/>
          </a:bodyPr>
          <a:lstStyle/>
          <a:p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Alcance del proyecto</a:t>
            </a:r>
            <a:endParaRPr lang="es-A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0034" y="1285861"/>
            <a:ext cx="81439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Suscriptores</a:t>
            </a:r>
          </a:p>
          <a:p>
            <a:pPr lvl="2"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Acceso en línea a ediciones digitales de libros</a:t>
            </a:r>
          </a:p>
          <a:p>
            <a:pPr lvl="2"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Administración de datos personales, perfiles, lista de favoritos, calificaciones y comentarios</a:t>
            </a:r>
          </a:p>
          <a:p>
            <a:pPr lvl="2"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Búsquedas por autor y por género literario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00034" y="3627642"/>
            <a:ext cx="83582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Cliente</a:t>
            </a:r>
          </a:p>
          <a:p>
            <a:pPr lvl="2"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Gestión de contenidos (libros, capítulos)</a:t>
            </a:r>
          </a:p>
          <a:p>
            <a:pPr lvl="2"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Gestión de datos complementarios (autores, géneros literarios, tipos de usuarios, etc.)</a:t>
            </a:r>
          </a:p>
          <a:p>
            <a:pPr lvl="2" indent="-457200">
              <a:buFont typeface="Wingdings" pitchFamily="2" charset="2"/>
              <a:buChar char="q"/>
            </a:pPr>
            <a:r>
              <a:rPr lang="es-AR" sz="2500" dirty="0" smtClean="0">
                <a:latin typeface="Arial" pitchFamily="34" charset="0"/>
                <a:cs typeface="Arial" pitchFamily="34" charset="0"/>
              </a:rPr>
              <a:t>Reportes </a:t>
            </a:r>
            <a:r>
              <a:rPr lang="es-AR" sz="2500" dirty="0" smtClean="0">
                <a:latin typeface="Arial" pitchFamily="34" charset="0"/>
                <a:cs typeface="Arial" pitchFamily="34" charset="0"/>
              </a:rPr>
              <a:t>(ranking de </a:t>
            </a:r>
            <a:r>
              <a:rPr lang="es-AR" sz="2500" dirty="0" smtClean="0">
                <a:latin typeface="Arial" pitchFamily="34" charset="0"/>
                <a:cs typeface="Arial" pitchFamily="34" charset="0"/>
              </a:rPr>
              <a:t>libros, nuevas suscripciones) </a:t>
            </a:r>
            <a:endParaRPr lang="es-AR" sz="25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71538" y="188640"/>
            <a:ext cx="7215238" cy="1143000"/>
          </a:xfrm>
        </p:spPr>
        <p:txBody>
          <a:bodyPr>
            <a:normAutofit/>
          </a:bodyPr>
          <a:lstStyle/>
          <a:p>
            <a:r>
              <a:rPr lang="es-A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Limitaciones - Restricciones</a:t>
            </a: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4348" y="1214422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 El cliente será el responsable de proveer los recursos necesarios (hardware, energía, Internet, etc.), el control de contenidos y la protección de datos personales. </a:t>
            </a:r>
          </a:p>
          <a:p>
            <a:pPr>
              <a:buFont typeface="Wingdings" pitchFamily="2" charset="2"/>
              <a:buChar char="q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 Para acceder a los contenidos, los suscriptores deberán contar con acceso a Internet y un dispositivo tipo PC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tablet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, laptop o 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 (no 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eBook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reader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s-A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El desarrollo de la plataforma será en idioma Español.</a:t>
            </a:r>
            <a:endParaRPr lang="es-A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 Estética de la solución: a criterio de Floyd Technologies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s-A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 Floyd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Technologies no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garantiza la disponibilidad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los servidores externos (tarjetas de crédito, editoriales, etc.).</a:t>
            </a:r>
          </a:p>
          <a:p>
            <a:pPr>
              <a:buFont typeface="Wingdings" pitchFamily="2" charset="2"/>
              <a:buChar char="q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 Presupuesto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: según lo pautado en documento SRS-01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 Fecha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de entrega del producto: 14-07-20.</a:t>
            </a:r>
            <a:endParaRPr lang="es-AR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2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643042" y="188640"/>
            <a:ext cx="6429420" cy="1143000"/>
          </a:xfrm>
        </p:spPr>
        <p:txBody>
          <a:bodyPr>
            <a:normAutofit/>
          </a:bodyPr>
          <a:lstStyle/>
          <a:p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Técnicas de desarrollo</a:t>
            </a:r>
            <a:endParaRPr lang="es-A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85786" y="1500174"/>
            <a:ext cx="8072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Para este proyecto, Floyd Technologies aplica el modelo de metodologías ágiles de tipo </a:t>
            </a:r>
            <a:r>
              <a:rPr lang="es-AR" sz="3000" dirty="0" err="1" smtClean="0">
                <a:latin typeface="Arial" pitchFamily="34" charset="0"/>
                <a:cs typeface="Arial" pitchFamily="34" charset="0"/>
              </a:rPr>
              <a:t>Scrum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, que promueve la participación activa del cliente en el proceso de desarrollo y entregas parciales y regulares del producto.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Los requerimientos del sistema se definen en base a la información recabada mediante entrevistas con el cliente y cuestionarios. </a:t>
            </a:r>
          </a:p>
        </p:txBody>
      </p:sp>
    </p:spTree>
    <p:extLst>
      <p:ext uri="{BB962C8B-B14F-4D97-AF65-F5344CB8AC3E}">
        <p14:creationId xmlns:p14="http://schemas.microsoft.com/office/powerpoint/2010/main" xmlns="" val="8365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000232" y="188640"/>
            <a:ext cx="5357850" cy="1143000"/>
          </a:xfrm>
        </p:spPr>
        <p:txBody>
          <a:bodyPr>
            <a:normAutofit fontScale="90000"/>
          </a:bodyPr>
          <a:lstStyle/>
          <a:p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Riesgos del proyecto</a:t>
            </a:r>
            <a:endParaRPr lang="es-A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00100" y="1357298"/>
            <a:ext cx="77153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Nuevos requerimientos del cliente.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Cambios en los requerimientos originales.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Cambios en el formato de los contenidos.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Cambios en el equipo de desarrollo.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Cancelación del proyecto por el cliente.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Falta de participación del cliente.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3000" dirty="0" smtClean="0">
                <a:latin typeface="Arial" pitchFamily="34" charset="0"/>
                <a:cs typeface="Arial" pitchFamily="34" charset="0"/>
              </a:rPr>
              <a:t>Pérdida o inutilización total del software desarrollado o de alguno de sus módulos.</a:t>
            </a:r>
          </a:p>
          <a:p>
            <a:pPr>
              <a:buFont typeface="Wingdings" pitchFamily="2" charset="2"/>
              <a:buChar char="q"/>
            </a:pPr>
            <a:r>
              <a:rPr lang="es-AR" sz="3000" dirty="0" smtClean="0">
                <a:latin typeface="Arial" pitchFamily="34" charset="0"/>
                <a:cs typeface="Arial" pitchFamily="34" charset="0"/>
              </a:rPr>
              <a:t> Subestimación del tiempo de desarrollo.</a:t>
            </a:r>
          </a:p>
          <a:p>
            <a:pPr>
              <a:buFont typeface="Wingdings" pitchFamily="2" charset="2"/>
              <a:buChar char="q"/>
            </a:pPr>
            <a:endParaRPr lang="es-AR" sz="3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s-AR" sz="3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7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897360" y="188640"/>
            <a:ext cx="5338936" cy="1143000"/>
          </a:xfrm>
        </p:spPr>
        <p:txBody>
          <a:bodyPr>
            <a:normAutofit fontScale="90000"/>
          </a:bodyPr>
          <a:lstStyle/>
          <a:p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¿Dudas hasta aquí?</a:t>
            </a:r>
            <a:endParaRPr lang="es-A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C:\Users\dario.rudz\AppData\Local\Microsoft\Windows\Temporary Internet Files\Content.IE5\JYV2CENX\dudas[1]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00808"/>
            <a:ext cx="2337792" cy="35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786050" y="188640"/>
            <a:ext cx="3960524" cy="1143000"/>
          </a:xfrm>
        </p:spPr>
        <p:txBody>
          <a:bodyPr>
            <a:normAutofit/>
          </a:bodyPr>
          <a:lstStyle/>
          <a:p>
            <a:r>
              <a:rPr lang="es-A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A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00100" y="1428736"/>
            <a:ext cx="7786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Arial" pitchFamily="34" charset="0"/>
                <a:cs typeface="Arial" pitchFamily="34" charset="0"/>
              </a:rPr>
              <a:t>Teniendo en cuenta la motivación del producto, el alcance del proyecto, la tecnología existente y la capacidad de Floyd Technologies, consideramos que </a:t>
            </a:r>
            <a:r>
              <a:rPr lang="es-AR" sz="3200" dirty="0" err="1" smtClean="0">
                <a:latin typeface="Arial" pitchFamily="34" charset="0"/>
                <a:cs typeface="Arial" pitchFamily="34" charset="0"/>
              </a:rPr>
              <a:t>BookFlix</a:t>
            </a:r>
            <a:r>
              <a:rPr lang="es-AR" sz="3200" dirty="0" smtClean="0">
                <a:latin typeface="Arial" pitchFamily="34" charset="0"/>
                <a:cs typeface="Arial" pitchFamily="34" charset="0"/>
              </a:rPr>
              <a:t> es un proyecto totalmente viable desde el punto de vista técnico y que con el producto final se conseguirá el objetivo buscado: lograr la satisfacción del cliente.</a:t>
            </a:r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7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1256</TotalTime>
  <Words>453</Words>
  <Application>Microsoft Office PowerPoint</Application>
  <PresentationFormat>Presentación en pantalla (4:3)</PresentationFormat>
  <Paragraphs>55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BookFlix</vt:lpstr>
      <vt:lpstr>Datos del proyecto</vt:lpstr>
      <vt:lpstr>Propósito del sistema</vt:lpstr>
      <vt:lpstr>Alcance del proyecto</vt:lpstr>
      <vt:lpstr>Limitaciones - Restricciones</vt:lpstr>
      <vt:lpstr>Técnicas de desarrollo</vt:lpstr>
      <vt:lpstr>Riesgos del proyecto</vt:lpstr>
      <vt:lpstr>¿Dudas hasta aquí?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BookFlix</dc:title>
  <dc:creator>Dario Rudz</dc:creator>
  <cp:lastModifiedBy>Compaq</cp:lastModifiedBy>
  <cp:revision>122</cp:revision>
  <dcterms:created xsi:type="dcterms:W3CDTF">2020-04-15T16:04:39Z</dcterms:created>
  <dcterms:modified xsi:type="dcterms:W3CDTF">2020-04-16T23:43:23Z</dcterms:modified>
</cp:coreProperties>
</file>